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1" r:id="rId1"/>
  </p:sldMasterIdLst>
  <p:sldIdLst>
    <p:sldId id="262" r:id="rId2"/>
    <p:sldId id="256" r:id="rId3"/>
    <p:sldId id="263" r:id="rId4"/>
    <p:sldId id="257" r:id="rId5"/>
    <p:sldId id="264" r:id="rId6"/>
    <p:sldId id="258" r:id="rId7"/>
    <p:sldId id="259" r:id="rId8"/>
    <p:sldId id="260" r:id="rId9"/>
  </p:sldIdLst>
  <p:sldSz cx="7556500" cy="10693400"/>
  <p:notesSz cx="6858000" cy="9144000"/>
  <p:embeddedFontLst>
    <p:embeddedFont>
      <p:font typeface="Canva Sans Bold Italics" panose="020B0604020202020204" charset="0"/>
      <p:regular r:id="rId10"/>
    </p:embeddedFont>
    <p:embeddedFont>
      <p:font typeface="Canva Sans Italics" panose="020B0604020202020204" charset="0"/>
      <p:regular r:id="rId11"/>
    </p:embeddedFont>
    <p:embeddedFont>
      <p:font typeface="Century Gothic" panose="020B0502020202020204" pitchFamily="34" charset="0"/>
      <p:regular r:id="rId12"/>
      <p:bold r:id="rId13"/>
      <p:italic r:id="rId14"/>
      <p:boldItalic r:id="rId15"/>
    </p:embeddedFont>
    <p:embeddedFont>
      <p:font typeface="Open Sans Bold" panose="020B0604020202020204" charset="0"/>
      <p:regular r:id="rId16"/>
    </p:embeddedFont>
    <p:embeddedFont>
      <p:font typeface="Open Sans Bold Italics" panose="020B0604020202020204" charset="0"/>
      <p:regular r:id="rId17"/>
    </p:embeddedFont>
    <p:embeddedFont>
      <p:font typeface="Wingdings 3" panose="05040102010807070707" pitchFamily="18" charset="2"/>
      <p:regular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21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5192" y="3920916"/>
            <a:ext cx="5454539" cy="3528262"/>
          </a:xfrm>
        </p:spPr>
        <p:txBody>
          <a:bodyPr anchor="b">
            <a:normAutofit/>
          </a:bodyPr>
          <a:lstStyle>
            <a:lvl1pPr>
              <a:defRPr sz="446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5192" y="7449175"/>
            <a:ext cx="5454539" cy="1756167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77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5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3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9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2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26212" y="6737807"/>
            <a:ext cx="1153203" cy="1218999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39" y="7062729"/>
            <a:ext cx="483419" cy="569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191" y="950525"/>
            <a:ext cx="5447543" cy="4860273"/>
          </a:xfrm>
        </p:spPr>
        <p:txBody>
          <a:bodyPr anchor="ctr">
            <a:normAutofit/>
          </a:bodyPr>
          <a:lstStyle>
            <a:lvl1pPr algn="l">
              <a:defRPr sz="3967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5191" y="6789087"/>
            <a:ext cx="5447543" cy="2425995"/>
          </a:xfrm>
        </p:spPr>
        <p:txBody>
          <a:bodyPr anchor="ctr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8" y="4937437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473" y="5058456"/>
            <a:ext cx="483419" cy="569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241" y="950525"/>
            <a:ext cx="5048895" cy="4514991"/>
          </a:xfrm>
        </p:spPr>
        <p:txBody>
          <a:bodyPr anchor="ctr">
            <a:normAutofit/>
          </a:bodyPr>
          <a:lstStyle>
            <a:lvl1pPr algn="l">
              <a:defRPr sz="3967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96533" y="5465515"/>
            <a:ext cx="4672310" cy="59407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7830" indent="0">
              <a:buFontTx/>
              <a:buNone/>
              <a:defRPr/>
            </a:lvl2pPr>
            <a:lvl3pPr marL="755660" indent="0">
              <a:buFontTx/>
              <a:buNone/>
              <a:defRPr/>
            </a:lvl3pPr>
            <a:lvl4pPr marL="1133490" indent="0">
              <a:buFontTx/>
              <a:buNone/>
              <a:defRPr/>
            </a:lvl4pPr>
            <a:lvl5pPr marL="151132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5191" y="6789087"/>
            <a:ext cx="5447543" cy="2425995"/>
          </a:xfrm>
        </p:spPr>
        <p:txBody>
          <a:bodyPr anchor="ctr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48" y="4937437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473" y="5058456"/>
            <a:ext cx="483419" cy="569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94373" y="1010408"/>
            <a:ext cx="377923" cy="911817"/>
          </a:xfrm>
          <a:prstGeom prst="rect">
            <a:avLst/>
          </a:prstGeom>
        </p:spPr>
        <p:txBody>
          <a:bodyPr vert="horz" lIns="75565" tIns="37783" rIns="75565" bIns="37783" rtlCol="0" anchor="ctr">
            <a:noAutofit/>
          </a:bodyPr>
          <a:lstStyle/>
          <a:p>
            <a:pPr lvl="0"/>
            <a:r>
              <a:rPr lang="en-US" sz="6611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1212" y="4530125"/>
            <a:ext cx="377923" cy="911817"/>
          </a:xfrm>
          <a:prstGeom prst="rect">
            <a:avLst/>
          </a:prstGeom>
        </p:spPr>
        <p:txBody>
          <a:bodyPr vert="horz" lIns="75565" tIns="37783" rIns="75565" bIns="37783" rtlCol="0" anchor="ctr">
            <a:noAutofit/>
          </a:bodyPr>
          <a:lstStyle/>
          <a:p>
            <a:pPr lvl="0"/>
            <a:r>
              <a:rPr lang="en-US" sz="6611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176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191" y="3802100"/>
            <a:ext cx="5447543" cy="4248740"/>
          </a:xfrm>
        </p:spPr>
        <p:txBody>
          <a:bodyPr anchor="b">
            <a:normAutofit/>
          </a:bodyPr>
          <a:lstStyle>
            <a:lvl1pPr algn="l">
              <a:defRPr sz="3967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5191" y="8079458"/>
            <a:ext cx="5447543" cy="113767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8" y="7656993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2473" y="7769927"/>
            <a:ext cx="483419" cy="569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08241" y="950525"/>
            <a:ext cx="5048895" cy="4514991"/>
          </a:xfrm>
        </p:spPr>
        <p:txBody>
          <a:bodyPr anchor="ctr">
            <a:normAutofit/>
          </a:bodyPr>
          <a:lstStyle>
            <a:lvl1pPr algn="l">
              <a:defRPr sz="3967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5190" y="6772487"/>
            <a:ext cx="5527130" cy="130697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83">
                <a:solidFill>
                  <a:schemeClr val="accent1"/>
                </a:solidFill>
              </a:defRPr>
            </a:lvl1pPr>
            <a:lvl2pPr marL="377830" indent="0">
              <a:buFontTx/>
              <a:buNone/>
              <a:defRPr/>
            </a:lvl2pPr>
            <a:lvl3pPr marL="755660" indent="0">
              <a:buFontTx/>
              <a:buNone/>
              <a:defRPr/>
            </a:lvl3pPr>
            <a:lvl4pPr marL="1133490" indent="0">
              <a:buFontTx/>
              <a:buNone/>
              <a:defRPr/>
            </a:lvl4pPr>
            <a:lvl5pPr marL="151132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5190" y="8079458"/>
            <a:ext cx="5527130" cy="113767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48" y="7656993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2473" y="7769927"/>
            <a:ext cx="483419" cy="569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94373" y="1010408"/>
            <a:ext cx="377923" cy="911817"/>
          </a:xfrm>
          <a:prstGeom prst="rect">
            <a:avLst/>
          </a:prstGeom>
        </p:spPr>
        <p:txBody>
          <a:bodyPr vert="horz" lIns="75565" tIns="37783" rIns="75565" bIns="37783" rtlCol="0" anchor="ctr">
            <a:noAutofit/>
          </a:bodyPr>
          <a:lstStyle/>
          <a:p>
            <a:pPr lvl="0"/>
            <a:r>
              <a:rPr lang="en-US" sz="6611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51212" y="4530125"/>
            <a:ext cx="377923" cy="911817"/>
          </a:xfrm>
          <a:prstGeom prst="rect">
            <a:avLst/>
          </a:prstGeom>
        </p:spPr>
        <p:txBody>
          <a:bodyPr vert="horz" lIns="75565" tIns="37783" rIns="75565" bIns="37783" rtlCol="0" anchor="ctr">
            <a:noAutofit/>
          </a:bodyPr>
          <a:lstStyle/>
          <a:p>
            <a:pPr lvl="0"/>
            <a:r>
              <a:rPr lang="en-US" sz="6611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3681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191" y="978290"/>
            <a:ext cx="5447542" cy="4490698"/>
          </a:xfrm>
        </p:spPr>
        <p:txBody>
          <a:bodyPr anchor="ctr">
            <a:normAutofit/>
          </a:bodyPr>
          <a:lstStyle>
            <a:lvl1pPr algn="l">
              <a:defRPr sz="3967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5191" y="6772487"/>
            <a:ext cx="5447543" cy="130697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83">
                <a:solidFill>
                  <a:schemeClr val="accent1"/>
                </a:solidFill>
              </a:defRPr>
            </a:lvl1pPr>
            <a:lvl2pPr marL="377830" indent="0">
              <a:buFontTx/>
              <a:buNone/>
              <a:defRPr/>
            </a:lvl2pPr>
            <a:lvl3pPr marL="755660" indent="0">
              <a:buFontTx/>
              <a:buNone/>
              <a:defRPr/>
            </a:lvl3pPr>
            <a:lvl4pPr marL="1133490" indent="0">
              <a:buFontTx/>
              <a:buNone/>
              <a:defRPr/>
            </a:lvl4pPr>
            <a:lvl5pPr marL="151132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5191" y="8079458"/>
            <a:ext cx="5447543" cy="113767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8" y="7656993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2473" y="7769927"/>
            <a:ext cx="483419" cy="569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50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8" y="1108936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00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84345" y="978289"/>
            <a:ext cx="1368609" cy="823884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5191" y="978289"/>
            <a:ext cx="3897538" cy="823884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8" y="1108936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6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493" y="973149"/>
            <a:ext cx="5445241" cy="19972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5191" y="3326836"/>
            <a:ext cx="5447543" cy="58902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8" y="1108936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5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191" y="3234780"/>
            <a:ext cx="5447543" cy="2290240"/>
          </a:xfrm>
        </p:spPr>
        <p:txBody>
          <a:bodyPr anchor="b"/>
          <a:lstStyle>
            <a:lvl1pPr algn="l">
              <a:defRPr sz="3306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5191" y="5584331"/>
            <a:ext cx="5447543" cy="1341587"/>
          </a:xfrm>
        </p:spPr>
        <p:txBody>
          <a:bodyPr anchor="t"/>
          <a:lstStyle>
            <a:lvl1pPr marL="0" indent="0" algn="l">
              <a:buNone/>
              <a:defRPr sz="165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8" y="4937437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473" y="5058456"/>
            <a:ext cx="483419" cy="569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6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5191" y="3331679"/>
            <a:ext cx="2642404" cy="587434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0692" y="3331679"/>
            <a:ext cx="2642042" cy="587434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48" y="1108936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473" y="1228358"/>
            <a:ext cx="483419" cy="569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02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2062" y="3471887"/>
            <a:ext cx="2375534" cy="898542"/>
          </a:xfrm>
        </p:spPr>
        <p:txBody>
          <a:bodyPr anchor="b">
            <a:noAutofit/>
          </a:bodyPr>
          <a:lstStyle>
            <a:lvl1pPr marL="0" indent="0">
              <a:buNone/>
              <a:defRPr sz="1983" b="0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5190" y="4370430"/>
            <a:ext cx="2642405" cy="484259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4183" y="3466854"/>
            <a:ext cx="2374413" cy="898542"/>
          </a:xfrm>
        </p:spPr>
        <p:txBody>
          <a:bodyPr anchor="b">
            <a:noAutofit/>
          </a:bodyPr>
          <a:lstStyle>
            <a:lvl1pPr marL="0" indent="0">
              <a:buNone/>
              <a:defRPr sz="1983" b="0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7723" y="4365397"/>
            <a:ext cx="2640874" cy="484259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8" y="1108936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473" y="1228358"/>
            <a:ext cx="483419" cy="569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1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492" y="973149"/>
            <a:ext cx="5445242" cy="19972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48" y="1108936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48" y="1108936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3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190" y="695567"/>
            <a:ext cx="2173059" cy="1522324"/>
          </a:xfrm>
        </p:spPr>
        <p:txBody>
          <a:bodyPr anchor="b"/>
          <a:lstStyle>
            <a:lvl1pPr algn="l">
              <a:defRPr sz="1653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9971" y="695569"/>
            <a:ext cx="3132763" cy="8443331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5190" y="2492652"/>
            <a:ext cx="2173059" cy="6646243"/>
          </a:xfrm>
        </p:spPr>
        <p:txBody>
          <a:bodyPr/>
          <a:lstStyle>
            <a:lvl1pPr marL="0" indent="0">
              <a:buNone/>
              <a:defRPr sz="1157"/>
            </a:lvl1pPr>
            <a:lvl2pPr marL="377830" indent="0">
              <a:buNone/>
              <a:defRPr sz="992"/>
            </a:lvl2pPr>
            <a:lvl3pPr marL="755660" indent="0">
              <a:buNone/>
              <a:defRPr sz="826"/>
            </a:lvl3pPr>
            <a:lvl4pPr marL="1133490" indent="0">
              <a:buNone/>
              <a:defRPr sz="744"/>
            </a:lvl4pPr>
            <a:lvl5pPr marL="1511320" indent="0">
              <a:buNone/>
              <a:defRPr sz="744"/>
            </a:lvl5pPr>
            <a:lvl6pPr marL="1889150" indent="0">
              <a:buNone/>
              <a:defRPr sz="744"/>
            </a:lvl6pPr>
            <a:lvl7pPr marL="2266980" indent="0">
              <a:buNone/>
              <a:defRPr sz="744"/>
            </a:lvl7pPr>
            <a:lvl8pPr marL="2644811" indent="0">
              <a:buNone/>
              <a:defRPr sz="744"/>
            </a:lvl8pPr>
            <a:lvl9pPr marL="3022641" indent="0">
              <a:buNone/>
              <a:defRPr sz="7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8" y="1108936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0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191" y="7485380"/>
            <a:ext cx="5447543" cy="883691"/>
          </a:xfrm>
        </p:spPr>
        <p:txBody>
          <a:bodyPr anchor="b">
            <a:normAutofit/>
          </a:bodyPr>
          <a:lstStyle>
            <a:lvl1pPr algn="l">
              <a:defRPr sz="1983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05191" y="990075"/>
            <a:ext cx="5447543" cy="6010898"/>
          </a:xfrm>
        </p:spPr>
        <p:txBody>
          <a:bodyPr anchor="t">
            <a:normAutofit/>
          </a:bodyPr>
          <a:lstStyle>
            <a:lvl1pPr marL="0" indent="0" algn="ctr">
              <a:buNone/>
              <a:defRPr sz="1322"/>
            </a:lvl1pPr>
            <a:lvl2pPr marL="377830" indent="0">
              <a:buNone/>
              <a:defRPr sz="1322"/>
            </a:lvl2pPr>
            <a:lvl3pPr marL="755660" indent="0">
              <a:buNone/>
              <a:defRPr sz="1322"/>
            </a:lvl3pPr>
            <a:lvl4pPr marL="1133490" indent="0">
              <a:buNone/>
              <a:defRPr sz="1322"/>
            </a:lvl4pPr>
            <a:lvl5pPr marL="1511320" indent="0">
              <a:buNone/>
              <a:defRPr sz="1322"/>
            </a:lvl5pPr>
            <a:lvl6pPr marL="1889150" indent="0">
              <a:buNone/>
              <a:defRPr sz="1322"/>
            </a:lvl6pPr>
            <a:lvl7pPr marL="2266980" indent="0">
              <a:buNone/>
              <a:defRPr sz="1322"/>
            </a:lvl7pPr>
            <a:lvl8pPr marL="2644811" indent="0">
              <a:buNone/>
              <a:defRPr sz="1322"/>
            </a:lvl8pPr>
            <a:lvl9pPr marL="3022641" indent="0">
              <a:buNone/>
              <a:defRPr sz="132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5191" y="8369071"/>
            <a:ext cx="5447543" cy="769825"/>
          </a:xfrm>
        </p:spPr>
        <p:txBody>
          <a:bodyPr>
            <a:normAutofit/>
          </a:bodyPr>
          <a:lstStyle>
            <a:lvl1pPr marL="0" indent="0">
              <a:buNone/>
              <a:defRPr sz="992"/>
            </a:lvl1pPr>
            <a:lvl2pPr marL="377830" indent="0">
              <a:buNone/>
              <a:defRPr sz="992"/>
            </a:lvl2pPr>
            <a:lvl3pPr marL="755660" indent="0">
              <a:buNone/>
              <a:defRPr sz="826"/>
            </a:lvl3pPr>
            <a:lvl4pPr marL="1133490" indent="0">
              <a:buNone/>
              <a:defRPr sz="744"/>
            </a:lvl4pPr>
            <a:lvl5pPr marL="1511320" indent="0">
              <a:buNone/>
              <a:defRPr sz="744"/>
            </a:lvl5pPr>
            <a:lvl6pPr marL="1889150" indent="0">
              <a:buNone/>
              <a:defRPr sz="744"/>
            </a:lvl6pPr>
            <a:lvl7pPr marL="2266980" indent="0">
              <a:buNone/>
              <a:defRPr sz="744"/>
            </a:lvl7pPr>
            <a:lvl8pPr marL="2644811" indent="0">
              <a:buNone/>
              <a:defRPr sz="744"/>
            </a:lvl8pPr>
            <a:lvl9pPr marL="3022641" indent="0">
              <a:buNone/>
              <a:defRPr sz="7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8" y="7656993"/>
            <a:ext cx="1122530" cy="792112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2473" y="7769927"/>
            <a:ext cx="483419" cy="569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7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356447"/>
            <a:ext cx="1637242" cy="10351342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16876" y="444"/>
            <a:ext cx="1613336" cy="10685554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51130" cy="1069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7492" y="973149"/>
            <a:ext cx="5445242" cy="19972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5191" y="3326836"/>
            <a:ext cx="5447543" cy="6059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3025" y="9566195"/>
            <a:ext cx="633328" cy="577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5190" y="9567318"/>
            <a:ext cx="4724042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422473" y="1228358"/>
            <a:ext cx="4834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3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0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377830" rtl="0" eaLnBrk="1" latinLnBrk="0" hangingPunct="1">
        <a:spcBef>
          <a:spcPct val="0"/>
        </a:spcBef>
        <a:buNone/>
        <a:defRPr sz="2975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3373" indent="-283373" algn="l" defTabSz="377830" rtl="0" eaLnBrk="1" latinLnBrk="0" hangingPunct="1">
        <a:spcBef>
          <a:spcPts val="826"/>
        </a:spcBef>
        <a:spcAft>
          <a:spcPts val="0"/>
        </a:spcAft>
        <a:buClr>
          <a:schemeClr val="accent1"/>
        </a:buClr>
        <a:buFont typeface="Wingdings 3" charset="2"/>
        <a:buChar char=""/>
        <a:defRPr sz="14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13974" indent="-236144" algn="l" defTabSz="377830" rtl="0" eaLnBrk="1" latinLnBrk="0" hangingPunct="1">
        <a:spcBef>
          <a:spcPts val="826"/>
        </a:spcBef>
        <a:spcAft>
          <a:spcPts val="0"/>
        </a:spcAft>
        <a:buClr>
          <a:schemeClr val="accent1"/>
        </a:buClr>
        <a:buFont typeface="Wingdings 3" charset="2"/>
        <a:buChar char=""/>
        <a:defRPr sz="132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44575" indent="-188915" algn="l" defTabSz="377830" rtl="0" eaLnBrk="1" latinLnBrk="0" hangingPunct="1">
        <a:spcBef>
          <a:spcPts val="826"/>
        </a:spcBef>
        <a:spcAft>
          <a:spcPts val="0"/>
        </a:spcAft>
        <a:buClr>
          <a:schemeClr val="accent1"/>
        </a:buClr>
        <a:buFont typeface="Wingdings 3" charset="2"/>
        <a:buChar char=""/>
        <a:defRPr sz="115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22405" indent="-188915" algn="l" defTabSz="377830" rtl="0" eaLnBrk="1" latinLnBrk="0" hangingPunct="1">
        <a:spcBef>
          <a:spcPts val="826"/>
        </a:spcBef>
        <a:spcAft>
          <a:spcPts val="0"/>
        </a:spcAft>
        <a:buClr>
          <a:schemeClr val="accent1"/>
        </a:buClr>
        <a:buFont typeface="Wingdings 3" charset="2"/>
        <a:buChar char="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700235" indent="-188915" algn="l" defTabSz="377830" rtl="0" eaLnBrk="1" latinLnBrk="0" hangingPunct="1">
        <a:spcBef>
          <a:spcPts val="826"/>
        </a:spcBef>
        <a:spcAft>
          <a:spcPts val="0"/>
        </a:spcAft>
        <a:buClr>
          <a:schemeClr val="accent1"/>
        </a:buClr>
        <a:buFont typeface="Wingdings 3" charset="2"/>
        <a:buChar char="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078065" indent="-188915" algn="l" defTabSz="377830" rtl="0" eaLnBrk="1" latinLnBrk="0" hangingPunct="1">
        <a:spcBef>
          <a:spcPts val="826"/>
        </a:spcBef>
        <a:spcAft>
          <a:spcPts val="0"/>
        </a:spcAft>
        <a:buClr>
          <a:schemeClr val="accent1"/>
        </a:buClr>
        <a:buFont typeface="Wingdings 3" charset="2"/>
        <a:buChar char="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455896" indent="-188915" algn="l" defTabSz="377830" rtl="0" eaLnBrk="1" latinLnBrk="0" hangingPunct="1">
        <a:spcBef>
          <a:spcPts val="826"/>
        </a:spcBef>
        <a:spcAft>
          <a:spcPts val="0"/>
        </a:spcAft>
        <a:buClr>
          <a:schemeClr val="accent1"/>
        </a:buClr>
        <a:buFont typeface="Wingdings 3" charset="2"/>
        <a:buChar char="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833726" indent="-188915" algn="l" defTabSz="377830" rtl="0" eaLnBrk="1" latinLnBrk="0" hangingPunct="1">
        <a:spcBef>
          <a:spcPts val="826"/>
        </a:spcBef>
        <a:spcAft>
          <a:spcPts val="0"/>
        </a:spcAft>
        <a:buClr>
          <a:schemeClr val="accent1"/>
        </a:buClr>
        <a:buFont typeface="Wingdings 3" charset="2"/>
        <a:buChar char="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211556" indent="-188915" algn="l" defTabSz="377830" rtl="0" eaLnBrk="1" latinLnBrk="0" hangingPunct="1">
        <a:spcBef>
          <a:spcPts val="826"/>
        </a:spcBef>
        <a:spcAft>
          <a:spcPts val="0"/>
        </a:spcAft>
        <a:buClr>
          <a:schemeClr val="accent1"/>
        </a:buClr>
        <a:buFont typeface="Wingdings 3" charset="2"/>
        <a:buChar char="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55XBpf1b1s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27060266" TargetMode="External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adlet.com/suppaevanagima98/padlet-meadtxc1qor0u9wp" TargetMode="External"/><Relationship Id="rId13" Type="http://schemas.openxmlformats.org/officeDocument/2006/relationships/image" Target="../media/image23.svg"/><Relationship Id="rId3" Type="http://schemas.openxmlformats.org/officeDocument/2006/relationships/image" Target="../media/image11.svg"/><Relationship Id="rId7" Type="http://schemas.openxmlformats.org/officeDocument/2006/relationships/image" Target="../media/image19.svg"/><Relationship Id="rId12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3.svg"/><Relationship Id="rId10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6D542EF-2DA8-1516-96DE-C8DB03E08337}"/>
              </a:ext>
            </a:extLst>
          </p:cNvPr>
          <p:cNvSpPr/>
          <p:nvPr/>
        </p:nvSpPr>
        <p:spPr>
          <a:xfrm>
            <a:off x="3778249" y="8079240"/>
            <a:ext cx="3788833" cy="25639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Сабақта белсенді бол!</a:t>
            </a:r>
            <a:endParaRPr kumimoji="0" lang="ru-RU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31A3CFF-7411-43A8-517D-00036023986C}"/>
              </a:ext>
            </a:extLst>
          </p:cNvPr>
          <p:cNvSpPr/>
          <p:nvPr/>
        </p:nvSpPr>
        <p:spPr>
          <a:xfrm>
            <a:off x="152400" y="8131525"/>
            <a:ext cx="3473450" cy="25639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Бүгінгі күндеріңе сәттілік!</a:t>
            </a:r>
            <a:endParaRPr kumimoji="0" lang="ru-RU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16228B7-8DDD-48BE-58AD-321C9033A5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3349" y="6032501"/>
            <a:ext cx="3862181" cy="483517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8E0C919-B1C5-B4AE-912E-90D25C1AB3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25850" y="6032500"/>
            <a:ext cx="4056546" cy="4835170"/>
          </a:xfrm>
          <a:prstGeom prst="rect">
            <a:avLst/>
          </a:prstGeom>
        </p:spPr>
      </p:pic>
      <p:pic>
        <p:nvPicPr>
          <p:cNvPr id="14" name="kling_20251001_Image_to_Video_teacher_is_3922_0">
            <a:hlinkClick r:id="" action="ppaction://media"/>
            <a:extLst>
              <a:ext uri="{FF2B5EF4-FFF2-40B4-BE49-F238E27FC236}">
                <a16:creationId xmlns:a16="http://schemas.microsoft.com/office/drawing/2014/main" id="{3A985659-1CD4-D7AD-D4C9-46C3A4A95A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2332" y="71412"/>
            <a:ext cx="4953000" cy="628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8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8933" y="772946"/>
            <a:ext cx="6048000" cy="9109265"/>
            <a:chOff x="0" y="0"/>
            <a:chExt cx="2167467" cy="32645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3264555"/>
            </a:xfrm>
            <a:custGeom>
              <a:avLst/>
              <a:gdLst/>
              <a:ahLst/>
              <a:cxnLst/>
              <a:rect l="l" t="t" r="r" b="b"/>
              <a:pathLst>
                <a:path w="2167467" h="3264555">
                  <a:moveTo>
                    <a:pt x="0" y="0"/>
                  </a:moveTo>
                  <a:lnTo>
                    <a:pt x="2167467" y="0"/>
                  </a:lnTo>
                  <a:lnTo>
                    <a:pt x="2167467" y="3264555"/>
                  </a:lnTo>
                  <a:lnTo>
                    <a:pt x="0" y="3264555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167467" cy="3293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7374" y="8771840"/>
            <a:ext cx="1199527" cy="1181105"/>
            <a:chOff x="0" y="0"/>
            <a:chExt cx="429884" cy="423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884" cy="423282"/>
            </a:xfrm>
            <a:custGeom>
              <a:avLst/>
              <a:gdLst/>
              <a:ahLst/>
              <a:cxnLst/>
              <a:rect l="l" t="t" r="r" b="b"/>
              <a:pathLst>
                <a:path w="429884" h="423282">
                  <a:moveTo>
                    <a:pt x="0" y="0"/>
                  </a:moveTo>
                  <a:lnTo>
                    <a:pt x="429884" y="0"/>
                  </a:lnTo>
                  <a:lnTo>
                    <a:pt x="429884" y="423282"/>
                  </a:lnTo>
                  <a:lnTo>
                    <a:pt x="0" y="4232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29884" cy="45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2700000">
            <a:off x="718210" y="9883649"/>
            <a:ext cx="52318" cy="5231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09389" y="9857460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266724" y="9308652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5400000">
            <a:off x="716585" y="782156"/>
            <a:ext cx="1199527" cy="1181105"/>
            <a:chOff x="0" y="0"/>
            <a:chExt cx="429884" cy="4232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9884" cy="423282"/>
            </a:xfrm>
            <a:custGeom>
              <a:avLst/>
              <a:gdLst/>
              <a:ahLst/>
              <a:cxnLst/>
              <a:rect l="l" t="t" r="r" b="b"/>
              <a:pathLst>
                <a:path w="429884" h="423282">
                  <a:moveTo>
                    <a:pt x="0" y="0"/>
                  </a:moveTo>
                  <a:lnTo>
                    <a:pt x="429884" y="0"/>
                  </a:lnTo>
                  <a:lnTo>
                    <a:pt x="429884" y="423282"/>
                  </a:lnTo>
                  <a:lnTo>
                    <a:pt x="0" y="4232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429884" cy="45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2700000">
            <a:off x="742774" y="783781"/>
            <a:ext cx="52318" cy="5231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5400000">
            <a:off x="266724" y="1324821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3954" y="763735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4"/>
                </a:lnTo>
                <a:lnTo>
                  <a:pt x="0" y="86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8100000">
            <a:off x="6788439" y="771502"/>
            <a:ext cx="52318" cy="5231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-10800000">
            <a:off x="5763582" y="763735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4"/>
                </a:lnTo>
                <a:lnTo>
                  <a:pt x="0" y="86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5400000">
            <a:off x="6306247" y="1312542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 rot="-5400000">
            <a:off x="5642855" y="8744207"/>
            <a:ext cx="1199527" cy="1181105"/>
            <a:chOff x="0" y="0"/>
            <a:chExt cx="429884" cy="42328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29884" cy="423282"/>
            </a:xfrm>
            <a:custGeom>
              <a:avLst/>
              <a:gdLst/>
              <a:ahLst/>
              <a:cxnLst/>
              <a:rect l="l" t="t" r="r" b="b"/>
              <a:pathLst>
                <a:path w="429884" h="423282">
                  <a:moveTo>
                    <a:pt x="0" y="0"/>
                  </a:moveTo>
                  <a:lnTo>
                    <a:pt x="429884" y="0"/>
                  </a:lnTo>
                  <a:lnTo>
                    <a:pt x="429884" y="423282"/>
                  </a:lnTo>
                  <a:lnTo>
                    <a:pt x="0" y="4232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29884" cy="45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8100000">
            <a:off x="6763875" y="9871370"/>
            <a:ext cx="52318" cy="52318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 rot="-5400000">
            <a:off x="6306247" y="9296373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5739017" y="9857460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1197526" y="1460500"/>
            <a:ext cx="5680966" cy="7475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kk-KZ" sz="2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Өткенді қайталау:</a:t>
            </a:r>
            <a:endParaRPr lang="ru-KZ" sz="28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8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Компьютердің</a:t>
            </a:r>
            <a:r>
              <a:rPr lang="ru-RU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конфигурациясы</a:t>
            </a:r>
            <a:r>
              <a:rPr lang="ru-RU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дегеніміз</a:t>
            </a:r>
            <a:r>
              <a:rPr lang="ru-RU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не?</a:t>
            </a:r>
            <a:br>
              <a:rPr lang="ru-RU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8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Компьютердің</a:t>
            </a:r>
            <a:r>
              <a:rPr lang="ru-RU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ішкі</a:t>
            </a:r>
            <a:r>
              <a:rPr lang="ru-RU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құрылғыларына</a:t>
            </a:r>
            <a:r>
              <a:rPr lang="ru-RU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sz="28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жатады</a:t>
            </a:r>
            <a:r>
              <a:rPr lang="ru-RU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ru-KZ" sz="2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Сыртқы құрылғыларға қандай құрылғылар жатады?</a:t>
            </a:r>
          </a:p>
          <a:p>
            <a:pPr>
              <a:buNone/>
            </a:pPr>
            <a:endParaRPr lang="ru-KZ" sz="2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Ойлан: </a:t>
            </a:r>
            <a:endParaRPr lang="ru-KZ" sz="28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32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kk-KZ" sz="36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Мұғалім Айгүл апай оқушыларға тапсырма беру үшін презентация жасағысы келеді. </a:t>
            </a:r>
            <a:r>
              <a:rPr lang="ru-RU" sz="36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 </a:t>
            </a:r>
            <a:r>
              <a:rPr lang="ru-RU" sz="36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қандай</a:t>
            </a:r>
            <a:r>
              <a:rPr lang="ru-RU" sz="36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бағдарламаны</a:t>
            </a:r>
            <a:r>
              <a:rPr lang="ru-RU" sz="36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таңдауы</a:t>
            </a:r>
            <a:r>
              <a:rPr lang="ru-RU" sz="36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керек?»</a:t>
            </a:r>
            <a:endParaRPr lang="ru-KZ" sz="28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2783"/>
              </a:lnSpc>
              <a:spcBef>
                <a:spcPct val="0"/>
              </a:spcBef>
            </a:pPr>
            <a:endParaRPr lang="en-US" sz="1988" b="1" i="1" dirty="0">
              <a:solidFill>
                <a:srgbClr val="1800AD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D6ECE-7DBD-AE6B-EB1E-F67864778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796CA5-9404-5D2E-B04D-B2A18B5A5A1A}"/>
              </a:ext>
            </a:extLst>
          </p:cNvPr>
          <p:cNvGrpSpPr/>
          <p:nvPr/>
        </p:nvGrpSpPr>
        <p:grpSpPr>
          <a:xfrm>
            <a:off x="768933" y="772946"/>
            <a:ext cx="6048000" cy="9109265"/>
            <a:chOff x="0" y="0"/>
            <a:chExt cx="2167467" cy="326455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D75BED4-80C0-B734-D330-E382EBA68036}"/>
                </a:ext>
              </a:extLst>
            </p:cNvPr>
            <p:cNvSpPr/>
            <p:nvPr/>
          </p:nvSpPr>
          <p:spPr>
            <a:xfrm>
              <a:off x="0" y="0"/>
              <a:ext cx="2167467" cy="3264555"/>
            </a:xfrm>
            <a:custGeom>
              <a:avLst/>
              <a:gdLst/>
              <a:ahLst/>
              <a:cxnLst/>
              <a:rect l="l" t="t" r="r" b="b"/>
              <a:pathLst>
                <a:path w="2167467" h="3264555">
                  <a:moveTo>
                    <a:pt x="0" y="0"/>
                  </a:moveTo>
                  <a:lnTo>
                    <a:pt x="2167467" y="0"/>
                  </a:lnTo>
                  <a:lnTo>
                    <a:pt x="2167467" y="3264555"/>
                  </a:lnTo>
                  <a:lnTo>
                    <a:pt x="0" y="3264555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C6A5B58-38A5-3820-7525-8508A1C5D82F}"/>
                </a:ext>
              </a:extLst>
            </p:cNvPr>
            <p:cNvSpPr txBox="1"/>
            <p:nvPr/>
          </p:nvSpPr>
          <p:spPr>
            <a:xfrm>
              <a:off x="0" y="-28575"/>
              <a:ext cx="2167467" cy="3293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CCBBF10-C461-D6E3-DC05-05A2C6B0E6B9}"/>
              </a:ext>
            </a:extLst>
          </p:cNvPr>
          <p:cNvGrpSpPr/>
          <p:nvPr/>
        </p:nvGrpSpPr>
        <p:grpSpPr>
          <a:xfrm>
            <a:off x="707374" y="8771840"/>
            <a:ext cx="1199527" cy="1181105"/>
            <a:chOff x="0" y="0"/>
            <a:chExt cx="429884" cy="42328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583ABC6-714F-10BB-F5F8-877B0C444CB3}"/>
                </a:ext>
              </a:extLst>
            </p:cNvPr>
            <p:cNvSpPr/>
            <p:nvPr/>
          </p:nvSpPr>
          <p:spPr>
            <a:xfrm>
              <a:off x="0" y="0"/>
              <a:ext cx="429884" cy="423282"/>
            </a:xfrm>
            <a:custGeom>
              <a:avLst/>
              <a:gdLst/>
              <a:ahLst/>
              <a:cxnLst/>
              <a:rect l="l" t="t" r="r" b="b"/>
              <a:pathLst>
                <a:path w="429884" h="423282">
                  <a:moveTo>
                    <a:pt x="0" y="0"/>
                  </a:moveTo>
                  <a:lnTo>
                    <a:pt x="429884" y="0"/>
                  </a:lnTo>
                  <a:lnTo>
                    <a:pt x="429884" y="423282"/>
                  </a:lnTo>
                  <a:lnTo>
                    <a:pt x="0" y="4232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2BF6E31-B807-7572-4EF3-29A0BF77A5CA}"/>
                </a:ext>
              </a:extLst>
            </p:cNvPr>
            <p:cNvSpPr txBox="1"/>
            <p:nvPr/>
          </p:nvSpPr>
          <p:spPr>
            <a:xfrm>
              <a:off x="0" y="-28575"/>
              <a:ext cx="429884" cy="45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7D607E0-C838-FEBC-B234-6E6377A8A9ED}"/>
              </a:ext>
            </a:extLst>
          </p:cNvPr>
          <p:cNvGrpSpPr/>
          <p:nvPr/>
        </p:nvGrpSpPr>
        <p:grpSpPr>
          <a:xfrm rot="-2700000">
            <a:off x="718210" y="9883649"/>
            <a:ext cx="52318" cy="52318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B38D360-E9E4-CAB1-D5A3-586D73FD80C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715103A-0D13-67F9-B743-30504C51716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154FA687-E8C8-DC2C-222F-C8223450E942}"/>
              </a:ext>
            </a:extLst>
          </p:cNvPr>
          <p:cNvSpPr/>
          <p:nvPr/>
        </p:nvSpPr>
        <p:spPr>
          <a:xfrm>
            <a:off x="809389" y="9857460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3BE4416-9F2B-6265-B111-2ACCAAEEBFD2}"/>
              </a:ext>
            </a:extLst>
          </p:cNvPr>
          <p:cNvSpPr/>
          <p:nvPr/>
        </p:nvSpPr>
        <p:spPr>
          <a:xfrm rot="-5400000">
            <a:off x="266724" y="9308652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F3853295-65B2-AF97-8AA1-C517CF60168E}"/>
              </a:ext>
            </a:extLst>
          </p:cNvPr>
          <p:cNvGrpSpPr/>
          <p:nvPr/>
        </p:nvGrpSpPr>
        <p:grpSpPr>
          <a:xfrm rot="5400000">
            <a:off x="716585" y="782156"/>
            <a:ext cx="1199527" cy="1181105"/>
            <a:chOff x="0" y="0"/>
            <a:chExt cx="429884" cy="42328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68B2083-09D3-0428-25E8-96FD5788527A}"/>
                </a:ext>
              </a:extLst>
            </p:cNvPr>
            <p:cNvSpPr/>
            <p:nvPr/>
          </p:nvSpPr>
          <p:spPr>
            <a:xfrm>
              <a:off x="0" y="0"/>
              <a:ext cx="429884" cy="423282"/>
            </a:xfrm>
            <a:custGeom>
              <a:avLst/>
              <a:gdLst/>
              <a:ahLst/>
              <a:cxnLst/>
              <a:rect l="l" t="t" r="r" b="b"/>
              <a:pathLst>
                <a:path w="429884" h="423282">
                  <a:moveTo>
                    <a:pt x="0" y="0"/>
                  </a:moveTo>
                  <a:lnTo>
                    <a:pt x="429884" y="0"/>
                  </a:lnTo>
                  <a:lnTo>
                    <a:pt x="429884" y="423282"/>
                  </a:lnTo>
                  <a:lnTo>
                    <a:pt x="0" y="4232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B6F2F96-EE3A-585E-6E13-BBD8A0F2E05C}"/>
                </a:ext>
              </a:extLst>
            </p:cNvPr>
            <p:cNvSpPr txBox="1"/>
            <p:nvPr/>
          </p:nvSpPr>
          <p:spPr>
            <a:xfrm>
              <a:off x="0" y="-28575"/>
              <a:ext cx="429884" cy="45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2606DC1-0BAA-461B-6997-78A4247D9115}"/>
              </a:ext>
            </a:extLst>
          </p:cNvPr>
          <p:cNvGrpSpPr/>
          <p:nvPr/>
        </p:nvGrpSpPr>
        <p:grpSpPr>
          <a:xfrm rot="2700000">
            <a:off x="742774" y="783781"/>
            <a:ext cx="52318" cy="52318"/>
            <a:chOff x="0" y="0"/>
            <a:chExt cx="812800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6117DBE-0E93-D523-5F92-B2BADD17923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26D9EDD-4261-E209-2D90-DD49CB1D91F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F70ED395-FF84-B22F-12C2-BC5E9F70AC43}"/>
              </a:ext>
            </a:extLst>
          </p:cNvPr>
          <p:cNvSpPr/>
          <p:nvPr/>
        </p:nvSpPr>
        <p:spPr>
          <a:xfrm rot="5400000">
            <a:off x="266724" y="1324821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C4DB36E-5498-FF4B-B412-340D1B095EE1}"/>
              </a:ext>
            </a:extLst>
          </p:cNvPr>
          <p:cNvSpPr/>
          <p:nvPr/>
        </p:nvSpPr>
        <p:spPr>
          <a:xfrm>
            <a:off x="833954" y="763735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4"/>
                </a:lnTo>
                <a:lnTo>
                  <a:pt x="0" y="86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9918D091-CE23-89A0-9328-041121F12E06}"/>
              </a:ext>
            </a:extLst>
          </p:cNvPr>
          <p:cNvGrpSpPr/>
          <p:nvPr/>
        </p:nvGrpSpPr>
        <p:grpSpPr>
          <a:xfrm rot="-10800000">
            <a:off x="5652066" y="754524"/>
            <a:ext cx="1199527" cy="1181105"/>
            <a:chOff x="0" y="0"/>
            <a:chExt cx="429884" cy="423282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702ABFD-EB94-BA78-EB0B-5CDC15BF4747}"/>
                </a:ext>
              </a:extLst>
            </p:cNvPr>
            <p:cNvSpPr/>
            <p:nvPr/>
          </p:nvSpPr>
          <p:spPr>
            <a:xfrm>
              <a:off x="0" y="0"/>
              <a:ext cx="429884" cy="423282"/>
            </a:xfrm>
            <a:custGeom>
              <a:avLst/>
              <a:gdLst/>
              <a:ahLst/>
              <a:cxnLst/>
              <a:rect l="l" t="t" r="r" b="b"/>
              <a:pathLst>
                <a:path w="429884" h="423282">
                  <a:moveTo>
                    <a:pt x="0" y="0"/>
                  </a:moveTo>
                  <a:lnTo>
                    <a:pt x="429884" y="0"/>
                  </a:lnTo>
                  <a:lnTo>
                    <a:pt x="429884" y="423282"/>
                  </a:lnTo>
                  <a:lnTo>
                    <a:pt x="0" y="4232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4A4E04C9-6AEB-C075-0CA1-41D2ECC376EF}"/>
                </a:ext>
              </a:extLst>
            </p:cNvPr>
            <p:cNvSpPr txBox="1"/>
            <p:nvPr/>
          </p:nvSpPr>
          <p:spPr>
            <a:xfrm>
              <a:off x="0" y="-28575"/>
              <a:ext cx="429884" cy="45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504E3226-A5C4-B299-7193-316BD1431045}"/>
              </a:ext>
            </a:extLst>
          </p:cNvPr>
          <p:cNvGrpSpPr/>
          <p:nvPr/>
        </p:nvGrpSpPr>
        <p:grpSpPr>
          <a:xfrm rot="8100000">
            <a:off x="6788439" y="771502"/>
            <a:ext cx="52318" cy="52318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DC4268E-6F99-E9A3-7546-F2CEBAC36DC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783B4669-ED09-C106-F098-F992D15C7E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F9941D3C-517F-35F5-7E97-BC0A006AAB90}"/>
              </a:ext>
            </a:extLst>
          </p:cNvPr>
          <p:cNvSpPr/>
          <p:nvPr/>
        </p:nvSpPr>
        <p:spPr>
          <a:xfrm rot="-10800000">
            <a:off x="5763582" y="763735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4"/>
                </a:lnTo>
                <a:lnTo>
                  <a:pt x="0" y="86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6E16215-DD2E-C488-33EC-FBBEA0FF6393}"/>
              </a:ext>
            </a:extLst>
          </p:cNvPr>
          <p:cNvSpPr/>
          <p:nvPr/>
        </p:nvSpPr>
        <p:spPr>
          <a:xfrm rot="5400000">
            <a:off x="6306247" y="1312542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4D5F3B6-00AB-86F7-7892-6235E0CF2346}"/>
              </a:ext>
            </a:extLst>
          </p:cNvPr>
          <p:cNvGrpSpPr/>
          <p:nvPr/>
        </p:nvGrpSpPr>
        <p:grpSpPr>
          <a:xfrm rot="-5400000">
            <a:off x="5642855" y="8744207"/>
            <a:ext cx="1199527" cy="1181105"/>
            <a:chOff x="0" y="0"/>
            <a:chExt cx="429884" cy="423282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DEF162F-8F18-FF8C-7350-3DF98BAB2B3F}"/>
                </a:ext>
              </a:extLst>
            </p:cNvPr>
            <p:cNvSpPr/>
            <p:nvPr/>
          </p:nvSpPr>
          <p:spPr>
            <a:xfrm>
              <a:off x="0" y="0"/>
              <a:ext cx="429884" cy="423282"/>
            </a:xfrm>
            <a:custGeom>
              <a:avLst/>
              <a:gdLst/>
              <a:ahLst/>
              <a:cxnLst/>
              <a:rect l="l" t="t" r="r" b="b"/>
              <a:pathLst>
                <a:path w="429884" h="423282">
                  <a:moveTo>
                    <a:pt x="0" y="0"/>
                  </a:moveTo>
                  <a:lnTo>
                    <a:pt x="429884" y="0"/>
                  </a:lnTo>
                  <a:lnTo>
                    <a:pt x="429884" y="423282"/>
                  </a:lnTo>
                  <a:lnTo>
                    <a:pt x="0" y="4232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904BD2CD-0A0F-964D-873B-67CDFCC42D8E}"/>
                </a:ext>
              </a:extLst>
            </p:cNvPr>
            <p:cNvSpPr txBox="1"/>
            <p:nvPr/>
          </p:nvSpPr>
          <p:spPr>
            <a:xfrm>
              <a:off x="0" y="-28575"/>
              <a:ext cx="429884" cy="45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7E8B72F4-0670-264D-031E-6B1731BC1DF0}"/>
              </a:ext>
            </a:extLst>
          </p:cNvPr>
          <p:cNvGrpSpPr/>
          <p:nvPr/>
        </p:nvGrpSpPr>
        <p:grpSpPr>
          <a:xfrm rot="-8100000">
            <a:off x="6763875" y="9871370"/>
            <a:ext cx="52318" cy="52318"/>
            <a:chOff x="0" y="0"/>
            <a:chExt cx="812800" cy="8128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D7E0358-F2C6-A2DF-3A72-0DE79439C37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21397DB4-AFC4-C0AA-6B25-05006E3251A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F6353C2E-FD62-D385-C115-CD1134783737}"/>
              </a:ext>
            </a:extLst>
          </p:cNvPr>
          <p:cNvSpPr/>
          <p:nvPr/>
        </p:nvSpPr>
        <p:spPr>
          <a:xfrm rot="-5400000">
            <a:off x="6306247" y="9296373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6BD4DBE4-6F49-7640-82E2-69E0305DC220}"/>
              </a:ext>
            </a:extLst>
          </p:cNvPr>
          <p:cNvSpPr/>
          <p:nvPr/>
        </p:nvSpPr>
        <p:spPr>
          <a:xfrm rot="-10800000">
            <a:off x="5739017" y="9857460"/>
            <a:ext cx="985996" cy="86275"/>
          </a:xfrm>
          <a:custGeom>
            <a:avLst/>
            <a:gdLst/>
            <a:ahLst/>
            <a:cxnLst/>
            <a:rect l="l" t="t" r="r" b="b"/>
            <a:pathLst>
              <a:path w="985996" h="86275">
                <a:moveTo>
                  <a:pt x="0" y="0"/>
                </a:moveTo>
                <a:lnTo>
                  <a:pt x="985996" y="0"/>
                </a:lnTo>
                <a:lnTo>
                  <a:pt x="985996" y="86275"/>
                </a:lnTo>
                <a:lnTo>
                  <a:pt x="0" y="8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833C779C-D249-1093-C7DA-B9FA0393AD78}"/>
              </a:ext>
            </a:extLst>
          </p:cNvPr>
          <p:cNvSpPr/>
          <p:nvPr/>
        </p:nvSpPr>
        <p:spPr>
          <a:xfrm>
            <a:off x="1052742" y="5616123"/>
            <a:ext cx="5359832" cy="2867677"/>
          </a:xfrm>
          <a:custGeom>
            <a:avLst/>
            <a:gdLst/>
            <a:ahLst/>
            <a:cxnLst/>
            <a:rect l="l" t="t" r="r" b="b"/>
            <a:pathLst>
              <a:path w="5359832" h="2867677">
                <a:moveTo>
                  <a:pt x="0" y="0"/>
                </a:moveTo>
                <a:lnTo>
                  <a:pt x="5359832" y="0"/>
                </a:lnTo>
                <a:lnTo>
                  <a:pt x="5359832" y="2867677"/>
                </a:lnTo>
                <a:lnTo>
                  <a:pt x="0" y="2867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778" r="-29530"/>
            </a:stretch>
          </a:blipFill>
        </p:spPr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846542C4-7A4D-704E-91E1-B13A4491AAAC}"/>
              </a:ext>
            </a:extLst>
          </p:cNvPr>
          <p:cNvSpPr txBox="1"/>
          <p:nvPr/>
        </p:nvSpPr>
        <p:spPr>
          <a:xfrm>
            <a:off x="1085092" y="1184927"/>
            <a:ext cx="2775640" cy="32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2"/>
              </a:lnSpc>
            </a:pPr>
            <a:r>
              <a:rPr lang="en-US" sz="1866" b="1">
                <a:solidFill>
                  <a:srgbClr val="3B4B7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Сабақтың тақырыбы: 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C69E52AC-DFD3-1906-5D68-ADDBA099A334}"/>
              </a:ext>
            </a:extLst>
          </p:cNvPr>
          <p:cNvSpPr txBox="1"/>
          <p:nvPr/>
        </p:nvSpPr>
        <p:spPr>
          <a:xfrm>
            <a:off x="1085092" y="2682758"/>
            <a:ext cx="2540358" cy="32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2"/>
              </a:lnSpc>
            </a:pPr>
            <a:r>
              <a:rPr lang="en-US" sz="1866" b="1">
                <a:solidFill>
                  <a:srgbClr val="3B4B7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Сабақтың мақсаты: 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3A571232-B452-35FD-8248-F4D3D90B8D08}"/>
              </a:ext>
            </a:extLst>
          </p:cNvPr>
          <p:cNvSpPr txBox="1"/>
          <p:nvPr/>
        </p:nvSpPr>
        <p:spPr>
          <a:xfrm>
            <a:off x="1150142" y="1679434"/>
            <a:ext cx="5574871" cy="966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1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Бағдарламалық қамтамасыз етуді таңдау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DDBE91B6-DCC4-6B0F-C984-2219A31E0214}"/>
              </a:ext>
            </a:extLst>
          </p:cNvPr>
          <p:cNvSpPr txBox="1"/>
          <p:nvPr/>
        </p:nvSpPr>
        <p:spPr>
          <a:xfrm>
            <a:off x="941523" y="3048798"/>
            <a:ext cx="5783491" cy="1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2"/>
              </a:lnSpc>
            </a:pPr>
            <a:r>
              <a:rPr lang="en-US" sz="1866" b="1" i="1">
                <a:solidFill>
                  <a:srgbClr val="FF3131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-</a:t>
            </a:r>
            <a:r>
              <a:rPr lang="en-US" sz="1866" i="1">
                <a:solidFill>
                  <a:srgbClr val="FF3131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Бағдарламалық қамтамасыз етудің түрлерін ажыратады;      </a:t>
            </a:r>
          </a:p>
          <a:p>
            <a:pPr algn="l">
              <a:lnSpc>
                <a:spcPts val="2612"/>
              </a:lnSpc>
            </a:pPr>
            <a:r>
              <a:rPr lang="en-US" sz="1866" i="1">
                <a:solidFill>
                  <a:srgbClr val="FF3131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-қолданушыға сәйкес бағдарламаны таңдайды және дәлелдейді;</a:t>
            </a: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BBF74E72-B3B0-E809-A27E-DF86DD031078}"/>
              </a:ext>
            </a:extLst>
          </p:cNvPr>
          <p:cNvSpPr txBox="1"/>
          <p:nvPr/>
        </p:nvSpPr>
        <p:spPr>
          <a:xfrm>
            <a:off x="1067559" y="4687223"/>
            <a:ext cx="5424882" cy="34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3"/>
              </a:lnSpc>
              <a:spcBef>
                <a:spcPct val="0"/>
              </a:spcBef>
            </a:pPr>
            <a:r>
              <a:rPr lang="en-US" sz="1988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Программалық қамтамасыз ету</a:t>
            </a:r>
          </a:p>
        </p:txBody>
      </p:sp>
    </p:spTree>
    <p:extLst>
      <p:ext uri="{BB962C8B-B14F-4D97-AF65-F5344CB8AC3E}">
        <p14:creationId xmlns:p14="http://schemas.microsoft.com/office/powerpoint/2010/main" val="236498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000" y="756000"/>
            <a:ext cx="6065972" cy="9180000"/>
            <a:chOff x="0" y="0"/>
            <a:chExt cx="2173908" cy="32899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3908" cy="3289905"/>
            </a:xfrm>
            <a:custGeom>
              <a:avLst/>
              <a:gdLst/>
              <a:ahLst/>
              <a:cxnLst/>
              <a:rect l="l" t="t" r="r" b="b"/>
              <a:pathLst>
                <a:path w="2173908" h="3289905">
                  <a:moveTo>
                    <a:pt x="0" y="0"/>
                  </a:moveTo>
                  <a:lnTo>
                    <a:pt x="2173908" y="0"/>
                  </a:lnTo>
                  <a:lnTo>
                    <a:pt x="2173908" y="3289905"/>
                  </a:lnTo>
                  <a:lnTo>
                    <a:pt x="0" y="3289905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173908" cy="3318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96796" y="460772"/>
            <a:ext cx="966408" cy="590456"/>
            <a:chOff x="0" y="0"/>
            <a:chExt cx="1288544" cy="787275"/>
          </a:xfrm>
        </p:grpSpPr>
        <p:grpSp>
          <p:nvGrpSpPr>
            <p:cNvPr id="6" name="Group 6"/>
            <p:cNvGrpSpPr/>
            <p:nvPr/>
          </p:nvGrpSpPr>
          <p:grpSpPr>
            <a:xfrm rot="-10800000">
              <a:off x="0" y="0"/>
              <a:ext cx="1288544" cy="787275"/>
              <a:chOff x="0" y="0"/>
              <a:chExt cx="630441" cy="3851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0441" cy="385187"/>
              </a:xfrm>
              <a:custGeom>
                <a:avLst/>
                <a:gdLst/>
                <a:ahLst/>
                <a:cxnLst/>
                <a:rect l="l" t="t" r="r" b="b"/>
                <a:pathLst>
                  <a:path w="630441" h="385187">
                    <a:moveTo>
                      <a:pt x="0" y="0"/>
                    </a:moveTo>
                    <a:lnTo>
                      <a:pt x="630441" y="0"/>
                    </a:lnTo>
                    <a:lnTo>
                      <a:pt x="630441" y="385187"/>
                    </a:lnTo>
                    <a:lnTo>
                      <a:pt x="0" y="385187"/>
                    </a:ln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630441" cy="413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-5400000">
              <a:off x="552487" y="13183"/>
              <a:ext cx="183569" cy="760909"/>
            </a:xfrm>
            <a:custGeom>
              <a:avLst/>
              <a:gdLst/>
              <a:ahLst/>
              <a:cxnLst/>
              <a:rect l="l" t="t" r="r" b="b"/>
              <a:pathLst>
                <a:path w="183569" h="760909">
                  <a:moveTo>
                    <a:pt x="0" y="0"/>
                  </a:moveTo>
                  <a:lnTo>
                    <a:pt x="183570" y="0"/>
                  </a:lnTo>
                  <a:lnTo>
                    <a:pt x="183570" y="760909"/>
                  </a:lnTo>
                  <a:lnTo>
                    <a:pt x="0" y="760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3296796" y="9640772"/>
            <a:ext cx="966408" cy="590456"/>
            <a:chOff x="0" y="0"/>
            <a:chExt cx="1288544" cy="787275"/>
          </a:xfrm>
        </p:grpSpPr>
        <p:grpSp>
          <p:nvGrpSpPr>
            <p:cNvPr id="11" name="Group 11"/>
            <p:cNvGrpSpPr/>
            <p:nvPr/>
          </p:nvGrpSpPr>
          <p:grpSpPr>
            <a:xfrm rot="-10800000">
              <a:off x="0" y="0"/>
              <a:ext cx="1288544" cy="787275"/>
              <a:chOff x="0" y="0"/>
              <a:chExt cx="630441" cy="38518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0441" cy="385187"/>
              </a:xfrm>
              <a:custGeom>
                <a:avLst/>
                <a:gdLst/>
                <a:ahLst/>
                <a:cxnLst/>
                <a:rect l="l" t="t" r="r" b="b"/>
                <a:pathLst>
                  <a:path w="630441" h="385187">
                    <a:moveTo>
                      <a:pt x="0" y="0"/>
                    </a:moveTo>
                    <a:lnTo>
                      <a:pt x="630441" y="0"/>
                    </a:lnTo>
                    <a:lnTo>
                      <a:pt x="630441" y="385187"/>
                    </a:lnTo>
                    <a:lnTo>
                      <a:pt x="0" y="385187"/>
                    </a:ln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630441" cy="413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 rot="-5400000">
              <a:off x="552487" y="13183"/>
              <a:ext cx="183569" cy="760909"/>
            </a:xfrm>
            <a:custGeom>
              <a:avLst/>
              <a:gdLst/>
              <a:ahLst/>
              <a:cxnLst/>
              <a:rect l="l" t="t" r="r" b="b"/>
              <a:pathLst>
                <a:path w="183569" h="760909">
                  <a:moveTo>
                    <a:pt x="0" y="0"/>
                  </a:moveTo>
                  <a:lnTo>
                    <a:pt x="183570" y="0"/>
                  </a:lnTo>
                  <a:lnTo>
                    <a:pt x="183570" y="760909"/>
                  </a:lnTo>
                  <a:lnTo>
                    <a:pt x="0" y="760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460772" y="1271993"/>
            <a:ext cx="590456" cy="966408"/>
            <a:chOff x="0" y="0"/>
            <a:chExt cx="787275" cy="1288544"/>
          </a:xfrm>
        </p:grpSpPr>
        <p:grpSp>
          <p:nvGrpSpPr>
            <p:cNvPr id="16" name="Group 16"/>
            <p:cNvGrpSpPr/>
            <p:nvPr/>
          </p:nvGrpSpPr>
          <p:grpSpPr>
            <a:xfrm rot="-5400000">
              <a:off x="-250635" y="250635"/>
              <a:ext cx="1288544" cy="787275"/>
              <a:chOff x="0" y="0"/>
              <a:chExt cx="630441" cy="38518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0441" cy="385187"/>
              </a:xfrm>
              <a:custGeom>
                <a:avLst/>
                <a:gdLst/>
                <a:ahLst/>
                <a:cxnLst/>
                <a:rect l="l" t="t" r="r" b="b"/>
                <a:pathLst>
                  <a:path w="630441" h="385187">
                    <a:moveTo>
                      <a:pt x="0" y="0"/>
                    </a:moveTo>
                    <a:lnTo>
                      <a:pt x="630441" y="0"/>
                    </a:lnTo>
                    <a:lnTo>
                      <a:pt x="630441" y="385187"/>
                    </a:lnTo>
                    <a:lnTo>
                      <a:pt x="0" y="385187"/>
                    </a:ln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630441" cy="413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301853" y="263817"/>
              <a:ext cx="183569" cy="760909"/>
            </a:xfrm>
            <a:custGeom>
              <a:avLst/>
              <a:gdLst/>
              <a:ahLst/>
              <a:cxnLst/>
              <a:rect l="l" t="t" r="r" b="b"/>
              <a:pathLst>
                <a:path w="183569" h="760909">
                  <a:moveTo>
                    <a:pt x="0" y="0"/>
                  </a:moveTo>
                  <a:lnTo>
                    <a:pt x="183569" y="0"/>
                  </a:lnTo>
                  <a:lnTo>
                    <a:pt x="183569" y="760910"/>
                  </a:lnTo>
                  <a:lnTo>
                    <a:pt x="0" y="760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460772" y="8453599"/>
            <a:ext cx="590456" cy="966408"/>
            <a:chOff x="0" y="0"/>
            <a:chExt cx="787275" cy="1288544"/>
          </a:xfrm>
        </p:grpSpPr>
        <p:grpSp>
          <p:nvGrpSpPr>
            <p:cNvPr id="21" name="Group 21"/>
            <p:cNvGrpSpPr/>
            <p:nvPr/>
          </p:nvGrpSpPr>
          <p:grpSpPr>
            <a:xfrm rot="5400000">
              <a:off x="-250635" y="250635"/>
              <a:ext cx="1288544" cy="787275"/>
              <a:chOff x="0" y="0"/>
              <a:chExt cx="630441" cy="38518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0441" cy="385187"/>
              </a:xfrm>
              <a:custGeom>
                <a:avLst/>
                <a:gdLst/>
                <a:ahLst/>
                <a:cxnLst/>
                <a:rect l="l" t="t" r="r" b="b"/>
                <a:pathLst>
                  <a:path w="630441" h="385187">
                    <a:moveTo>
                      <a:pt x="0" y="0"/>
                    </a:moveTo>
                    <a:lnTo>
                      <a:pt x="630441" y="0"/>
                    </a:lnTo>
                    <a:lnTo>
                      <a:pt x="630441" y="385187"/>
                    </a:lnTo>
                    <a:lnTo>
                      <a:pt x="0" y="385187"/>
                    </a:ln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630441" cy="413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10800000">
              <a:off x="301853" y="263817"/>
              <a:ext cx="183569" cy="760909"/>
            </a:xfrm>
            <a:custGeom>
              <a:avLst/>
              <a:gdLst/>
              <a:ahLst/>
              <a:cxnLst/>
              <a:rect l="l" t="t" r="r" b="b"/>
              <a:pathLst>
                <a:path w="183569" h="760909">
                  <a:moveTo>
                    <a:pt x="0" y="0"/>
                  </a:moveTo>
                  <a:lnTo>
                    <a:pt x="183569" y="0"/>
                  </a:lnTo>
                  <a:lnTo>
                    <a:pt x="183569" y="760910"/>
                  </a:lnTo>
                  <a:lnTo>
                    <a:pt x="0" y="760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6526744" y="1271993"/>
            <a:ext cx="590456" cy="966408"/>
            <a:chOff x="0" y="0"/>
            <a:chExt cx="787275" cy="1288544"/>
          </a:xfrm>
        </p:grpSpPr>
        <p:grpSp>
          <p:nvGrpSpPr>
            <p:cNvPr id="26" name="Group 26"/>
            <p:cNvGrpSpPr/>
            <p:nvPr/>
          </p:nvGrpSpPr>
          <p:grpSpPr>
            <a:xfrm rot="-5400000">
              <a:off x="-250635" y="250635"/>
              <a:ext cx="1288544" cy="787275"/>
              <a:chOff x="0" y="0"/>
              <a:chExt cx="630441" cy="38518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0441" cy="385187"/>
              </a:xfrm>
              <a:custGeom>
                <a:avLst/>
                <a:gdLst/>
                <a:ahLst/>
                <a:cxnLst/>
                <a:rect l="l" t="t" r="r" b="b"/>
                <a:pathLst>
                  <a:path w="630441" h="385187">
                    <a:moveTo>
                      <a:pt x="0" y="0"/>
                    </a:moveTo>
                    <a:lnTo>
                      <a:pt x="630441" y="0"/>
                    </a:lnTo>
                    <a:lnTo>
                      <a:pt x="630441" y="385187"/>
                    </a:lnTo>
                    <a:lnTo>
                      <a:pt x="0" y="385187"/>
                    </a:ln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630441" cy="413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301853" y="263817"/>
              <a:ext cx="183569" cy="760909"/>
            </a:xfrm>
            <a:custGeom>
              <a:avLst/>
              <a:gdLst/>
              <a:ahLst/>
              <a:cxnLst/>
              <a:rect l="l" t="t" r="r" b="b"/>
              <a:pathLst>
                <a:path w="183569" h="760909">
                  <a:moveTo>
                    <a:pt x="0" y="0"/>
                  </a:moveTo>
                  <a:lnTo>
                    <a:pt x="183569" y="0"/>
                  </a:lnTo>
                  <a:lnTo>
                    <a:pt x="183569" y="760910"/>
                  </a:lnTo>
                  <a:lnTo>
                    <a:pt x="0" y="760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6526744" y="8453599"/>
            <a:ext cx="590456" cy="966408"/>
            <a:chOff x="0" y="0"/>
            <a:chExt cx="787275" cy="1288544"/>
          </a:xfrm>
        </p:grpSpPr>
        <p:grpSp>
          <p:nvGrpSpPr>
            <p:cNvPr id="31" name="Group 31"/>
            <p:cNvGrpSpPr/>
            <p:nvPr/>
          </p:nvGrpSpPr>
          <p:grpSpPr>
            <a:xfrm rot="5400000">
              <a:off x="-250635" y="250635"/>
              <a:ext cx="1288544" cy="787275"/>
              <a:chOff x="0" y="0"/>
              <a:chExt cx="630441" cy="38518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0441" cy="385187"/>
              </a:xfrm>
              <a:custGeom>
                <a:avLst/>
                <a:gdLst/>
                <a:ahLst/>
                <a:cxnLst/>
                <a:rect l="l" t="t" r="r" b="b"/>
                <a:pathLst>
                  <a:path w="630441" h="385187">
                    <a:moveTo>
                      <a:pt x="0" y="0"/>
                    </a:moveTo>
                    <a:lnTo>
                      <a:pt x="630441" y="0"/>
                    </a:lnTo>
                    <a:lnTo>
                      <a:pt x="630441" y="385187"/>
                    </a:lnTo>
                    <a:lnTo>
                      <a:pt x="0" y="385187"/>
                    </a:ln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630441" cy="413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 rot="-10800000">
              <a:off x="301853" y="263817"/>
              <a:ext cx="183569" cy="760909"/>
            </a:xfrm>
            <a:custGeom>
              <a:avLst/>
              <a:gdLst/>
              <a:ahLst/>
              <a:cxnLst/>
              <a:rect l="l" t="t" r="r" b="b"/>
              <a:pathLst>
                <a:path w="183569" h="760909">
                  <a:moveTo>
                    <a:pt x="0" y="0"/>
                  </a:moveTo>
                  <a:lnTo>
                    <a:pt x="183569" y="0"/>
                  </a:lnTo>
                  <a:lnTo>
                    <a:pt x="183569" y="760910"/>
                  </a:lnTo>
                  <a:lnTo>
                    <a:pt x="0" y="760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5" name="Freeform 35"/>
          <p:cNvSpPr/>
          <p:nvPr/>
        </p:nvSpPr>
        <p:spPr>
          <a:xfrm>
            <a:off x="960906" y="1528211"/>
            <a:ext cx="5843094" cy="3199094"/>
          </a:xfrm>
          <a:custGeom>
            <a:avLst/>
            <a:gdLst/>
            <a:ahLst/>
            <a:cxnLst/>
            <a:rect l="l" t="t" r="r" b="b"/>
            <a:pathLst>
              <a:path w="5843094" h="3199094">
                <a:moveTo>
                  <a:pt x="0" y="0"/>
                </a:moveTo>
                <a:lnTo>
                  <a:pt x="5843094" y="0"/>
                </a:lnTo>
                <a:lnTo>
                  <a:pt x="5843094" y="3199094"/>
                </a:lnTo>
                <a:lnTo>
                  <a:pt x="0" y="3199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12592" y="5204287"/>
            <a:ext cx="5934815" cy="3249311"/>
          </a:xfrm>
          <a:custGeom>
            <a:avLst/>
            <a:gdLst/>
            <a:ahLst/>
            <a:cxnLst/>
            <a:rect l="l" t="t" r="r" b="b"/>
            <a:pathLst>
              <a:path w="5934815" h="3249311">
                <a:moveTo>
                  <a:pt x="0" y="0"/>
                </a:moveTo>
                <a:lnTo>
                  <a:pt x="5934816" y="0"/>
                </a:lnTo>
                <a:lnTo>
                  <a:pt x="5934816" y="3249312"/>
                </a:lnTo>
                <a:lnTo>
                  <a:pt x="0" y="32493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6C5B5-ACF9-2B45-0CA3-06B1C4D25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850" y="5194300"/>
            <a:ext cx="6064250" cy="1470025"/>
          </a:xfrm>
        </p:spPr>
        <p:txBody>
          <a:bodyPr>
            <a:normAutofit fontScale="90000"/>
          </a:bodyPr>
          <a:lstStyle/>
          <a:p>
            <a:r>
              <a:rPr lang="kk-KZ" b="1" i="1" dirty="0"/>
              <a:t>Білімді бекіту  </a:t>
            </a:r>
            <a:br>
              <a:rPr lang="ru-KZ" dirty="0"/>
            </a:br>
            <a:r>
              <a:rPr lang="kk-KZ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1.Топтық тапсырма: </a:t>
            </a:r>
            <a:br>
              <a:rPr lang="ru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 мақсатына қарай компьютерлердің конфигурацияларын талдаңдар. Мақсатына қарай компьютер құрылғыларының техникалық сипаттамаларын анықтаңдар.</a:t>
            </a:r>
            <a:br>
              <a:rPr lang="ru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Топта талқылап , </a:t>
            </a:r>
            <a:r>
              <a:rPr lang="kk-K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постер</a:t>
            </a:r>
            <a:r>
              <a:rPr lang="kk-K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жасап қорғаңдар </a:t>
            </a:r>
            <a:br>
              <a:rPr lang="ru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67970-65E9-0C0B-05B7-2134E7E43367}"/>
              </a:ext>
            </a:extLst>
          </p:cNvPr>
          <p:cNvSpPr txBox="1"/>
          <p:nvPr/>
        </p:nvSpPr>
        <p:spPr>
          <a:xfrm>
            <a:off x="1073150" y="8242300"/>
            <a:ext cx="6477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Сергіту сәті</a:t>
            </a:r>
            <a:r>
              <a:rPr lang="kk-KZ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</a:p>
          <a:p>
            <a:pPr>
              <a:buNone/>
            </a:pPr>
            <a:r>
              <a:rPr lang="kk-KZ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</a:t>
            </a:r>
            <a:r>
              <a:rPr lang="kk-KZ" sz="3200" b="1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Поделиться ссылкой"/>
              </a:rPr>
              <a:t>https://youtu.be/x55XBpf1b1s</a:t>
            </a:r>
            <a:endParaRPr lang="ru-K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93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76111" y="9411828"/>
            <a:ext cx="2354340" cy="1280172"/>
          </a:xfrm>
          <a:custGeom>
            <a:avLst/>
            <a:gdLst/>
            <a:ahLst/>
            <a:cxnLst/>
            <a:rect l="l" t="t" r="r" b="b"/>
            <a:pathLst>
              <a:path w="2354340" h="1280172">
                <a:moveTo>
                  <a:pt x="0" y="0"/>
                </a:moveTo>
                <a:lnTo>
                  <a:pt x="2354340" y="0"/>
                </a:lnTo>
                <a:lnTo>
                  <a:pt x="2354340" y="1280172"/>
                </a:lnTo>
                <a:lnTo>
                  <a:pt x="0" y="1280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5715" y="0"/>
            <a:ext cx="6574285" cy="887529"/>
          </a:xfrm>
          <a:custGeom>
            <a:avLst/>
            <a:gdLst/>
            <a:ahLst/>
            <a:cxnLst/>
            <a:rect l="l" t="t" r="r" b="b"/>
            <a:pathLst>
              <a:path w="6574285" h="887529">
                <a:moveTo>
                  <a:pt x="0" y="0"/>
                </a:moveTo>
                <a:lnTo>
                  <a:pt x="6574285" y="0"/>
                </a:lnTo>
                <a:lnTo>
                  <a:pt x="6574285" y="887529"/>
                </a:lnTo>
                <a:lnTo>
                  <a:pt x="0" y="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049" y="6666947"/>
            <a:ext cx="7036992" cy="2951465"/>
          </a:xfrm>
          <a:custGeom>
            <a:avLst/>
            <a:gdLst/>
            <a:ahLst/>
            <a:cxnLst/>
            <a:rect l="l" t="t" r="r" b="b"/>
            <a:pathLst>
              <a:path w="7036992" h="2951465">
                <a:moveTo>
                  <a:pt x="0" y="0"/>
                </a:moveTo>
                <a:lnTo>
                  <a:pt x="7036992" y="0"/>
                </a:lnTo>
                <a:lnTo>
                  <a:pt x="7036992" y="2951465"/>
                </a:lnTo>
                <a:lnTo>
                  <a:pt x="0" y="2951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87450" y="1053821"/>
            <a:ext cx="6108486" cy="1961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2.Сен –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мектептегі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цифрлық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кеңесші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оқушысысың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Саған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үш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түрлі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адам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көмек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сұрап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келді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Әрқайсысының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жағдайын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оқып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,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оларға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қандай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бағдарламалық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жасақтама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ұсынатыныңды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19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шеш</a:t>
            </a:r>
            <a:r>
              <a:rPr lang="en-US" sz="219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4064" y="3160240"/>
            <a:ext cx="7295936" cy="211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7"/>
              </a:lnSpc>
              <a:spcBef>
                <a:spcPct val="0"/>
              </a:spcBef>
            </a:pPr>
            <a:r>
              <a:rPr lang="en-US" sz="1719" b="1" i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1.Мадина – бастауыш сынып мұғалімі. Ол оқушыларға интерактивті тапсырма жасап, оны онлайн түрде бөліскісі келеді.</a:t>
            </a:r>
          </a:p>
          <a:p>
            <a:pPr algn="l">
              <a:lnSpc>
                <a:spcPts val="2407"/>
              </a:lnSpc>
              <a:spcBef>
                <a:spcPct val="0"/>
              </a:spcBef>
            </a:pPr>
            <a:r>
              <a:rPr lang="en-US" sz="1719" b="1" i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2.Жандос – 11-сынып оқушысы. Ол ҰБТ-ға дайындық үшін тесттер мен кестелер құрастыруды жоспарлап отыр.</a:t>
            </a:r>
          </a:p>
          <a:p>
            <a:pPr algn="l">
              <a:lnSpc>
                <a:spcPts val="2407"/>
              </a:lnSpc>
              <a:spcBef>
                <a:spcPct val="0"/>
              </a:spcBef>
            </a:pPr>
            <a:r>
              <a:rPr lang="en-US" sz="1719" b="1" i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3.Асылхан – фотограф. Ол өз жұмыстарын өңдеп, портфолио ретінде ұсынғысы келеді.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4064" y="5755583"/>
            <a:ext cx="6907596" cy="656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1"/>
              </a:lnSpc>
              <a:spcBef>
                <a:spcPct val="0"/>
              </a:spcBef>
            </a:pPr>
            <a:r>
              <a:rPr lang="en-US" sz="1922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3. </a:t>
            </a:r>
            <a:r>
              <a:rPr lang="en-US" sz="1922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Компьютерге</a:t>
            </a:r>
            <a:r>
              <a:rPr lang="en-US" sz="1922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922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орнатылған</a:t>
            </a:r>
            <a:r>
              <a:rPr lang="en-US" sz="1922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922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программалық</a:t>
            </a:r>
            <a:r>
              <a:rPr lang="en-US" sz="1922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922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жабдықтамаға</a:t>
            </a:r>
            <a:r>
              <a:rPr lang="en-US" sz="1922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922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талдау</a:t>
            </a:r>
            <a:r>
              <a:rPr lang="en-US" sz="1922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922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жаса</a:t>
            </a:r>
            <a:endParaRPr lang="en-US" sz="1922" b="1" i="1" dirty="0">
              <a:solidFill>
                <a:srgbClr val="1800AD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8369" y="10190618"/>
            <a:ext cx="922082" cy="501382"/>
          </a:xfrm>
          <a:custGeom>
            <a:avLst/>
            <a:gdLst/>
            <a:ahLst/>
            <a:cxnLst/>
            <a:rect l="l" t="t" r="r" b="b"/>
            <a:pathLst>
              <a:path w="922082" h="501382">
                <a:moveTo>
                  <a:pt x="0" y="0"/>
                </a:moveTo>
                <a:lnTo>
                  <a:pt x="922082" y="0"/>
                </a:lnTo>
                <a:lnTo>
                  <a:pt x="922082" y="501382"/>
                </a:lnTo>
                <a:lnTo>
                  <a:pt x="0" y="501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01832" y="0"/>
            <a:ext cx="3358168" cy="453353"/>
          </a:xfrm>
          <a:custGeom>
            <a:avLst/>
            <a:gdLst/>
            <a:ahLst/>
            <a:cxnLst/>
            <a:rect l="l" t="t" r="r" b="b"/>
            <a:pathLst>
              <a:path w="3358168" h="453353">
                <a:moveTo>
                  <a:pt x="0" y="0"/>
                </a:moveTo>
                <a:lnTo>
                  <a:pt x="3358168" y="0"/>
                </a:lnTo>
                <a:lnTo>
                  <a:pt x="3358168" y="453353"/>
                </a:lnTo>
                <a:lnTo>
                  <a:pt x="0" y="45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hlinkClick r:id="rId6" tooltip="https://learningapps.org/27060266"/>
          </p:cNvPr>
          <p:cNvSpPr/>
          <p:nvPr/>
        </p:nvSpPr>
        <p:spPr>
          <a:xfrm>
            <a:off x="5618108" y="4975035"/>
            <a:ext cx="525616" cy="481595"/>
          </a:xfrm>
          <a:custGeom>
            <a:avLst/>
            <a:gdLst/>
            <a:ahLst/>
            <a:cxnLst/>
            <a:rect l="l" t="t" r="r" b="b"/>
            <a:pathLst>
              <a:path w="525616" h="481595">
                <a:moveTo>
                  <a:pt x="0" y="0"/>
                </a:moveTo>
                <a:lnTo>
                  <a:pt x="525616" y="0"/>
                </a:lnTo>
                <a:lnTo>
                  <a:pt x="525616" y="481595"/>
                </a:lnTo>
                <a:lnTo>
                  <a:pt x="0" y="4815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18108" y="5723330"/>
            <a:ext cx="684633" cy="684633"/>
          </a:xfrm>
          <a:custGeom>
            <a:avLst/>
            <a:gdLst/>
            <a:ahLst/>
            <a:cxnLst/>
            <a:rect l="l" t="t" r="r" b="b"/>
            <a:pathLst>
              <a:path w="684633" h="684633">
                <a:moveTo>
                  <a:pt x="0" y="0"/>
                </a:moveTo>
                <a:lnTo>
                  <a:pt x="684633" y="0"/>
                </a:lnTo>
                <a:lnTo>
                  <a:pt x="684633" y="684632"/>
                </a:lnTo>
                <a:lnTo>
                  <a:pt x="0" y="6846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9491" y="4877873"/>
            <a:ext cx="1525618" cy="1511749"/>
          </a:xfrm>
          <a:custGeom>
            <a:avLst/>
            <a:gdLst/>
            <a:ahLst/>
            <a:cxnLst/>
            <a:rect l="l" t="t" r="r" b="b"/>
            <a:pathLst>
              <a:path w="1525618" h="1511749">
                <a:moveTo>
                  <a:pt x="1525618" y="0"/>
                </a:moveTo>
                <a:lnTo>
                  <a:pt x="0" y="0"/>
                </a:lnTo>
                <a:lnTo>
                  <a:pt x="0" y="1511749"/>
                </a:lnTo>
                <a:lnTo>
                  <a:pt x="1525618" y="1511749"/>
                </a:lnTo>
                <a:lnTo>
                  <a:pt x="152561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82758" y="727425"/>
            <a:ext cx="6539936" cy="78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1"/>
              </a:lnSpc>
              <a:spcBef>
                <a:spcPct val="0"/>
              </a:spcBef>
            </a:pPr>
            <a:r>
              <a:rPr lang="en-US" sz="2400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4. </a:t>
            </a:r>
            <a:r>
              <a:rPr lang="en-US" sz="2400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Кестені</a:t>
            </a:r>
            <a:r>
              <a:rPr lang="en-US" sz="2400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толтыру</a:t>
            </a:r>
            <a:r>
              <a:rPr lang="en-US" sz="1486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:</a:t>
            </a:r>
          </a:p>
          <a:p>
            <a:pPr algn="l">
              <a:lnSpc>
                <a:spcPts val="2081"/>
              </a:lnSpc>
              <a:spcBef>
                <a:spcPct val="0"/>
              </a:spcBef>
            </a:pPr>
            <a:endParaRPr lang="en-US" sz="1486" b="1" i="1" dirty="0">
              <a:solidFill>
                <a:srgbClr val="1800AD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l">
              <a:lnSpc>
                <a:spcPts val="2081"/>
              </a:lnSpc>
              <a:spcBef>
                <a:spcPct val="0"/>
              </a:spcBef>
            </a:pPr>
            <a:endParaRPr lang="en-US" sz="1486" b="1" i="1" dirty="0">
              <a:solidFill>
                <a:srgbClr val="1800AD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99620" y="4936935"/>
            <a:ext cx="2876491" cy="32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5. Тапсырманы орында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54729" y="5473133"/>
            <a:ext cx="2994882" cy="89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6"/>
              </a:lnSpc>
            </a:pPr>
            <a:r>
              <a:rPr lang="en-US" sz="1740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Сілтемені басып не  QR  ді </a:t>
            </a:r>
          </a:p>
          <a:p>
            <a:pPr algn="ctr">
              <a:lnSpc>
                <a:spcPts val="2436"/>
              </a:lnSpc>
            </a:pPr>
            <a:r>
              <a:rPr lang="en-US" sz="1740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сканерлеп тапсырманы </a:t>
            </a:r>
          </a:p>
          <a:p>
            <a:pPr algn="ctr">
              <a:lnSpc>
                <a:spcPts val="2436"/>
              </a:lnSpc>
              <a:spcBef>
                <a:spcPct val="0"/>
              </a:spcBef>
            </a:pPr>
            <a:r>
              <a:rPr lang="en-US" sz="1740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орында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9491" y="6617512"/>
            <a:ext cx="6829203" cy="3753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26"/>
              </a:lnSpc>
              <a:spcBef>
                <a:spcPct val="0"/>
              </a:spcBef>
            </a:pP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Қорытынды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сұрақтар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: </a:t>
            </a:r>
          </a:p>
          <a:p>
            <a:pPr algn="l">
              <a:lnSpc>
                <a:spcPts val="2126"/>
              </a:lnSpc>
              <a:spcBef>
                <a:spcPct val="0"/>
              </a:spcBef>
            </a:pP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1.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Компьютерді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пайдалануда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программалық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жабдықтамаларды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дұрыс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таңдау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қаншалықты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маңызды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деп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ойлайсың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?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Баға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бер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</a:t>
            </a:r>
          </a:p>
          <a:p>
            <a:pPr algn="l">
              <a:lnSpc>
                <a:spcPts val="2126"/>
              </a:lnSpc>
              <a:spcBef>
                <a:spcPct val="0"/>
              </a:spcBef>
            </a:pP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​2.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Программалық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жабдықтамалар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дегеніміз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не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?</a:t>
            </a:r>
          </a:p>
          <a:p>
            <a:pPr algn="l">
              <a:lnSpc>
                <a:spcPts val="2126"/>
              </a:lnSpc>
              <a:spcBef>
                <a:spcPct val="0"/>
              </a:spcBef>
            </a:pP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​3.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Программалық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жабдықтамалардың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қандай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түрлері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бар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?</a:t>
            </a:r>
          </a:p>
          <a:p>
            <a:pPr algn="l">
              <a:lnSpc>
                <a:spcPts val="2126"/>
              </a:lnSpc>
              <a:spcBef>
                <a:spcPct val="0"/>
              </a:spcBef>
            </a:pP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​3.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Қолданбалы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программа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дегеніміз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не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?</a:t>
            </a:r>
          </a:p>
          <a:p>
            <a:pPr algn="l">
              <a:lnSpc>
                <a:spcPts val="2126"/>
              </a:lnSpc>
              <a:spcBef>
                <a:spcPct val="0"/>
              </a:spcBef>
            </a:pP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​4.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Танымал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қолданбалы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программалық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жабдықтамалардың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қандай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түрлерін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білесің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?</a:t>
            </a:r>
          </a:p>
          <a:p>
            <a:pPr algn="l">
              <a:lnSpc>
                <a:spcPts val="2126"/>
              </a:lnSpc>
              <a:spcBef>
                <a:spcPct val="0"/>
              </a:spcBef>
            </a:pP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​5.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Компьютердің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техникалық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сипаттамаларын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білудің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қандай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жолдары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бар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?</a:t>
            </a:r>
          </a:p>
          <a:p>
            <a:pPr algn="l">
              <a:lnSpc>
                <a:spcPts val="2126"/>
              </a:lnSpc>
              <a:spcBef>
                <a:spcPct val="0"/>
              </a:spcBef>
            </a:pP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​6.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Программалық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жабдықтамалар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қолданылуына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байланысты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қалай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бөлінеді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?</a:t>
            </a:r>
          </a:p>
          <a:p>
            <a:pPr algn="l">
              <a:lnSpc>
                <a:spcPts val="2126"/>
              </a:lnSpc>
              <a:spcBef>
                <a:spcPct val="0"/>
              </a:spcBef>
            </a:pP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​7.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Программалық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жабдықтамаларды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компьютердің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жылдамдығына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әсер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етпейтіндей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қалай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дұрыс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таңдау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518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керек</a:t>
            </a:r>
            <a:r>
              <a:rPr lang="en-US" sz="1518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F0A199-AFC4-5CD6-E185-6E64B8B32A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790" y="1250224"/>
            <a:ext cx="6543675" cy="3219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8369" y="10190618"/>
            <a:ext cx="922082" cy="501382"/>
          </a:xfrm>
          <a:custGeom>
            <a:avLst/>
            <a:gdLst/>
            <a:ahLst/>
            <a:cxnLst/>
            <a:rect l="l" t="t" r="r" b="b"/>
            <a:pathLst>
              <a:path w="922082" h="501382">
                <a:moveTo>
                  <a:pt x="0" y="0"/>
                </a:moveTo>
                <a:lnTo>
                  <a:pt x="922082" y="0"/>
                </a:lnTo>
                <a:lnTo>
                  <a:pt x="922082" y="501382"/>
                </a:lnTo>
                <a:lnTo>
                  <a:pt x="0" y="501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01832" y="0"/>
            <a:ext cx="3358168" cy="453353"/>
          </a:xfrm>
          <a:custGeom>
            <a:avLst/>
            <a:gdLst/>
            <a:ahLst/>
            <a:cxnLst/>
            <a:rect l="l" t="t" r="r" b="b"/>
            <a:pathLst>
              <a:path w="3358168" h="453353">
                <a:moveTo>
                  <a:pt x="0" y="0"/>
                </a:moveTo>
                <a:lnTo>
                  <a:pt x="3358168" y="0"/>
                </a:lnTo>
                <a:lnTo>
                  <a:pt x="3358168" y="453353"/>
                </a:lnTo>
                <a:lnTo>
                  <a:pt x="0" y="45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34789" y="4553660"/>
            <a:ext cx="1525618" cy="1511749"/>
          </a:xfrm>
          <a:custGeom>
            <a:avLst/>
            <a:gdLst/>
            <a:ahLst/>
            <a:cxnLst/>
            <a:rect l="l" t="t" r="r" b="b"/>
            <a:pathLst>
              <a:path w="1525618" h="1511749">
                <a:moveTo>
                  <a:pt x="1525618" y="0"/>
                </a:moveTo>
                <a:lnTo>
                  <a:pt x="0" y="0"/>
                </a:lnTo>
                <a:lnTo>
                  <a:pt x="0" y="1511749"/>
                </a:lnTo>
                <a:lnTo>
                  <a:pt x="1525618" y="1511749"/>
                </a:lnTo>
                <a:lnTo>
                  <a:pt x="15256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hlinkClick r:id="rId8" tooltip="https://padlet.com/suppaevanagima98/padlet-meadtxc1qor0u9wp"/>
          </p:cNvPr>
          <p:cNvSpPr/>
          <p:nvPr/>
        </p:nvSpPr>
        <p:spPr>
          <a:xfrm>
            <a:off x="6022589" y="4332973"/>
            <a:ext cx="525616" cy="481595"/>
          </a:xfrm>
          <a:custGeom>
            <a:avLst/>
            <a:gdLst/>
            <a:ahLst/>
            <a:cxnLst/>
            <a:rect l="l" t="t" r="r" b="b"/>
            <a:pathLst>
              <a:path w="525616" h="481595">
                <a:moveTo>
                  <a:pt x="0" y="0"/>
                </a:moveTo>
                <a:lnTo>
                  <a:pt x="525616" y="0"/>
                </a:lnTo>
                <a:lnTo>
                  <a:pt x="525616" y="481595"/>
                </a:lnTo>
                <a:lnTo>
                  <a:pt x="0" y="481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80916" y="4972385"/>
            <a:ext cx="1037134" cy="857018"/>
          </a:xfrm>
          <a:custGeom>
            <a:avLst/>
            <a:gdLst/>
            <a:ahLst/>
            <a:cxnLst/>
            <a:rect l="l" t="t" r="r" b="b"/>
            <a:pathLst>
              <a:path w="1332451" h="1344140">
                <a:moveTo>
                  <a:pt x="0" y="0"/>
                </a:moveTo>
                <a:lnTo>
                  <a:pt x="1332452" y="0"/>
                </a:lnTo>
                <a:lnTo>
                  <a:pt x="1332452" y="1344140"/>
                </a:lnTo>
                <a:lnTo>
                  <a:pt x="0" y="13441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04716" y="1443877"/>
            <a:ext cx="1703179" cy="1373897"/>
          </a:xfrm>
          <a:custGeom>
            <a:avLst/>
            <a:gdLst/>
            <a:ahLst/>
            <a:cxnLst/>
            <a:rect l="l" t="t" r="r" b="b"/>
            <a:pathLst>
              <a:path w="1703179" h="1373897">
                <a:moveTo>
                  <a:pt x="0" y="0"/>
                </a:moveTo>
                <a:lnTo>
                  <a:pt x="1703179" y="0"/>
                </a:lnTo>
                <a:lnTo>
                  <a:pt x="1703179" y="1373898"/>
                </a:lnTo>
                <a:lnTo>
                  <a:pt x="0" y="13738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51319" y="5436770"/>
            <a:ext cx="3491391" cy="592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6"/>
              </a:lnSpc>
            </a:pPr>
            <a:r>
              <a:rPr lang="en-US" sz="1740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Сілтемені басып не  QR  ді </a:t>
            </a:r>
          </a:p>
          <a:p>
            <a:pPr algn="ctr">
              <a:lnSpc>
                <a:spcPts val="2436"/>
              </a:lnSpc>
              <a:spcBef>
                <a:spcPct val="0"/>
              </a:spcBef>
            </a:pPr>
            <a:r>
              <a:rPr lang="en-US" sz="1740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сканерлеп кері байланыс жаса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8765" y="1396252"/>
            <a:ext cx="4602000" cy="177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  <a:spcBef>
                <a:spcPct val="0"/>
              </a:spcBef>
            </a:pP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Үй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тапсырмасы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: </a:t>
            </a:r>
          </a:p>
          <a:p>
            <a:pPr algn="ctr">
              <a:lnSpc>
                <a:spcPts val="2858"/>
              </a:lnSpc>
              <a:spcBef>
                <a:spcPct val="0"/>
              </a:spcBef>
            </a:pP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Өзіңнің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екі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таңдаулы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бағдарламаңды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алып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, </a:t>
            </a: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оларды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салыстыр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 </a:t>
            </a: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Не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үшін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42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қолданасың</a:t>
            </a:r>
            <a:r>
              <a:rPr lang="en-US" sz="2042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? </a:t>
            </a:r>
          </a:p>
          <a:p>
            <a:pPr algn="ctr">
              <a:lnSpc>
                <a:spcPts val="2858"/>
              </a:lnSpc>
              <a:spcBef>
                <a:spcPct val="0"/>
              </a:spcBef>
            </a:pPr>
            <a:endParaRPr lang="en-US" sz="2042" b="1" i="1" dirty="0">
              <a:solidFill>
                <a:srgbClr val="FF3131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49307" y="4358993"/>
            <a:ext cx="2960916" cy="59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3"/>
              </a:lnSpc>
              <a:spcBef>
                <a:spcPct val="0"/>
              </a:spcBef>
            </a:pPr>
            <a:r>
              <a:rPr lang="en-US" sz="1752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Сабақты қорытындылау:</a:t>
            </a:r>
          </a:p>
          <a:p>
            <a:pPr algn="ctr">
              <a:lnSpc>
                <a:spcPts val="2453"/>
              </a:lnSpc>
              <a:spcBef>
                <a:spcPct val="0"/>
              </a:spcBef>
            </a:pPr>
            <a:r>
              <a:rPr lang="en-US" sz="1752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Рефлексия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</TotalTime>
  <Words>361</Words>
  <Application>Microsoft Office PowerPoint</Application>
  <PresentationFormat>Произвольный</PresentationFormat>
  <Paragraphs>42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Century Gothic</vt:lpstr>
      <vt:lpstr>Times New Roman</vt:lpstr>
      <vt:lpstr>Calibri</vt:lpstr>
      <vt:lpstr>Arial</vt:lpstr>
      <vt:lpstr>Open Sans Bold</vt:lpstr>
      <vt:lpstr>Wingdings 3</vt:lpstr>
      <vt:lpstr>Canva Sans Italics</vt:lpstr>
      <vt:lpstr>Canva Sans Bold Italics</vt:lpstr>
      <vt:lpstr>Open Sans Bold Italics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Білімді бекіту    1.Топтық тапсырма:  Пайдалану мақсатына қарай компьютерлердің конфигурацияларын талдаңдар. Мақсатына қарай компьютер құрылғыларының техникалық сипаттамаларын анықтаңдар. Топта талқылап , постер жасап қорғаңдар 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Бағдарламалық қамтамасыз етуді таңдау  9 кл </dc:title>
  <cp:lastModifiedBy>Arys JOBBM</cp:lastModifiedBy>
  <cp:revision>2</cp:revision>
  <dcterms:created xsi:type="dcterms:W3CDTF">2006-08-16T00:00:00Z</dcterms:created>
  <dcterms:modified xsi:type="dcterms:W3CDTF">2025-10-05T14:51:51Z</dcterms:modified>
  <dc:identifier>DAG07moCdms</dc:identifier>
</cp:coreProperties>
</file>