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2" r:id="rId1"/>
  </p:sldMasterIdLst>
  <p:sldIdLst>
    <p:sldId id="256" r:id="rId2"/>
    <p:sldId id="257" r:id="rId3"/>
    <p:sldId id="274" r:id="rId4"/>
    <p:sldId id="258" r:id="rId5"/>
    <p:sldId id="267" r:id="rId6"/>
    <p:sldId id="275" r:id="rId7"/>
    <p:sldId id="271" r:id="rId8"/>
    <p:sldId id="276" r:id="rId9"/>
    <p:sldId id="268" r:id="rId10"/>
    <p:sldId id="263" r:id="rId11"/>
    <p:sldId id="265" r:id="rId12"/>
  </p:sldIdLst>
  <p:sldSz cx="9906000" cy="6858000" type="A4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878C7921-36BD-484E-B230-A82B2D5EA79F}">
          <p14:sldIdLst>
            <p14:sldId id="256"/>
            <p14:sldId id="257"/>
            <p14:sldId id="274"/>
            <p14:sldId id="258"/>
            <p14:sldId id="267"/>
            <p14:sldId id="275"/>
            <p14:sldId id="271"/>
            <p14:sldId id="276"/>
            <p14:sldId id="268"/>
            <p14:sldId id="263"/>
            <p14:sldId id="26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147" autoAdjust="0"/>
    <p:restoredTop sz="86477" autoAdjust="0"/>
  </p:normalViewPr>
  <p:slideViewPr>
    <p:cSldViewPr>
      <p:cViewPr varScale="1">
        <p:scale>
          <a:sx n="73" d="100"/>
          <a:sy n="73" d="100"/>
        </p:scale>
        <p:origin x="936" y="78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067876-09BE-4227-9CB8-5544D5A9E9C9}" type="doc">
      <dgm:prSet loTypeId="urn:microsoft.com/office/officeart/2008/layout/RadialCluster" loCatId="relationship" qsTypeId="urn:microsoft.com/office/officeart/2005/8/quickstyle/simple3" qsCatId="simple" csTypeId="urn:microsoft.com/office/officeart/2005/8/colors/accent1_4" csCatId="accent1" phldr="1"/>
      <dgm:spPr/>
      <dgm:t>
        <a:bodyPr/>
        <a:lstStyle/>
        <a:p>
          <a:endParaRPr lang="ru-RU"/>
        </a:p>
      </dgm:t>
    </dgm:pt>
    <dgm:pt modelId="{34B514E2-30FB-44CA-B770-705D8D1656DE}">
      <dgm:prSet custT="1"/>
      <dgm:spPr/>
      <dgm:t>
        <a:bodyPr/>
        <a:lstStyle/>
        <a:p>
          <a:pPr rtl="0"/>
          <a:r>
            <a:rPr lang="kk-KZ" sz="1800" b="1" dirty="0" smtClean="0">
              <a:latin typeface="Times New Roman" pitchFamily="18" charset="0"/>
              <a:cs typeface="Times New Roman" pitchFamily="18" charset="0"/>
            </a:rPr>
            <a:t>Бұл әдістің бірқатар маңызды артықшылықтары бар:</a:t>
          </a:r>
          <a:endParaRPr lang="ru-RU" sz="1800" b="1" dirty="0">
            <a:latin typeface="Times New Roman" pitchFamily="18" charset="0"/>
            <a:cs typeface="Times New Roman" pitchFamily="18" charset="0"/>
          </a:endParaRPr>
        </a:p>
      </dgm:t>
    </dgm:pt>
    <dgm:pt modelId="{73B55CB8-7C0B-4D8A-9F20-FAE5B774AB82}" type="parTrans" cxnId="{644DEE2A-C8E1-4310-B76A-E5CA23380ABC}">
      <dgm:prSet/>
      <dgm:spPr/>
      <dgm:t>
        <a:bodyPr/>
        <a:lstStyle/>
        <a:p>
          <a:endParaRPr lang="ru-RU"/>
        </a:p>
      </dgm:t>
    </dgm:pt>
    <dgm:pt modelId="{B2577849-D0ED-46B2-9419-CF9861ED683F}" type="sibTrans" cxnId="{644DEE2A-C8E1-4310-B76A-E5CA23380ABC}">
      <dgm:prSet/>
      <dgm:spPr/>
      <dgm:t>
        <a:bodyPr/>
        <a:lstStyle/>
        <a:p>
          <a:endParaRPr lang="ru-RU"/>
        </a:p>
      </dgm:t>
    </dgm:pt>
    <dgm:pt modelId="{DF70CB78-B374-40C0-AC80-237D90CCB0C2}">
      <dgm:prSet custT="1"/>
      <dgm:spPr/>
      <dgm:t>
        <a:bodyPr/>
        <a:lstStyle/>
        <a:p>
          <a:pPr rtl="0"/>
          <a:r>
            <a:rPr lang="kk-KZ" sz="2000" b="1" dirty="0" smtClean="0">
              <a:latin typeface="Times New Roman" pitchFamily="18" charset="0"/>
              <a:cs typeface="Times New Roman" pitchFamily="18" charset="0"/>
            </a:rPr>
            <a:t>Оқушының сабаққа деген қызығушылығын оятады.</a:t>
          </a:r>
          <a:endParaRPr lang="ru-RU" sz="2000" b="1" dirty="0">
            <a:latin typeface="Times New Roman" pitchFamily="18" charset="0"/>
            <a:cs typeface="Times New Roman" pitchFamily="18" charset="0"/>
          </a:endParaRPr>
        </a:p>
      </dgm:t>
    </dgm:pt>
    <dgm:pt modelId="{8385B254-2082-487B-863D-BA618324037E}" type="parTrans" cxnId="{32C41E8B-1CCE-4565-962B-5D0844DE6E32}">
      <dgm:prSet/>
      <dgm:spPr/>
      <dgm:t>
        <a:bodyPr/>
        <a:lstStyle/>
        <a:p>
          <a:endParaRPr lang="ru-RU"/>
        </a:p>
      </dgm:t>
    </dgm:pt>
    <dgm:pt modelId="{90DBB136-9E3B-4E87-8A96-D61F5B0586BE}" type="sibTrans" cxnId="{32C41E8B-1CCE-4565-962B-5D0844DE6E32}">
      <dgm:prSet/>
      <dgm:spPr/>
      <dgm:t>
        <a:bodyPr/>
        <a:lstStyle/>
        <a:p>
          <a:endParaRPr lang="ru-RU"/>
        </a:p>
      </dgm:t>
    </dgm:pt>
    <dgm:pt modelId="{1E155601-9217-4D9D-9250-79D5A19407E0}">
      <dgm:prSet custT="1"/>
      <dgm:spPr/>
      <dgm:t>
        <a:bodyPr/>
        <a:lstStyle/>
        <a:p>
          <a:pPr rtl="0"/>
          <a:r>
            <a:rPr lang="kk-KZ" sz="1600" b="1" dirty="0" smtClean="0">
              <a:latin typeface="Times New Roman" pitchFamily="18" charset="0"/>
              <a:cs typeface="Times New Roman" pitchFamily="18" charset="0"/>
            </a:rPr>
            <a:t>Жұптық жұмыс оқушылар арасында білу мен білімге деген бәсекелестікті тудырады.</a:t>
          </a:r>
          <a:endParaRPr lang="ru-RU" sz="1600" b="1" dirty="0">
            <a:latin typeface="Times New Roman" pitchFamily="18" charset="0"/>
            <a:cs typeface="Times New Roman" pitchFamily="18" charset="0"/>
          </a:endParaRPr>
        </a:p>
      </dgm:t>
    </dgm:pt>
    <dgm:pt modelId="{23659155-D75E-4888-887B-3139A6274B2D}" type="parTrans" cxnId="{197AC95B-6CDB-460E-B71D-AF72BBEF6592}">
      <dgm:prSet/>
      <dgm:spPr/>
      <dgm:t>
        <a:bodyPr/>
        <a:lstStyle/>
        <a:p>
          <a:endParaRPr lang="ru-RU"/>
        </a:p>
      </dgm:t>
    </dgm:pt>
    <dgm:pt modelId="{8768237A-D820-43D0-8934-71981F268DE9}" type="sibTrans" cxnId="{197AC95B-6CDB-460E-B71D-AF72BBEF6592}">
      <dgm:prSet/>
      <dgm:spPr/>
      <dgm:t>
        <a:bodyPr/>
        <a:lstStyle/>
        <a:p>
          <a:endParaRPr lang="ru-RU"/>
        </a:p>
      </dgm:t>
    </dgm:pt>
    <dgm:pt modelId="{DC360D16-9ED5-4902-89D5-84283470E903}">
      <dgm:prSet custT="1"/>
      <dgm:spPr/>
      <dgm:t>
        <a:bodyPr/>
        <a:lstStyle/>
        <a:p>
          <a:pPr rtl="0"/>
          <a:r>
            <a:rPr lang="kk-KZ" sz="1600" b="1" dirty="0" smtClean="0">
              <a:latin typeface="Times New Roman" pitchFamily="18" charset="0"/>
              <a:cs typeface="Times New Roman" pitchFamily="18" charset="0"/>
            </a:rPr>
            <a:t>Меңгерілген тақырып бойынша теориядан тәжірибеге көшуге көмектеседі, жаңа білімнің бала жадында ұзақ сақталуын қамтамасыз етеді</a:t>
          </a:r>
          <a:r>
            <a:rPr lang="kk-KZ" sz="14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5463EC89-320A-4DD0-81BA-1BE4C7D1564C}" type="parTrans" cxnId="{AA0EE726-1439-4B84-893A-5176486805AC}">
      <dgm:prSet/>
      <dgm:spPr/>
      <dgm:t>
        <a:bodyPr/>
        <a:lstStyle/>
        <a:p>
          <a:endParaRPr lang="ru-RU"/>
        </a:p>
      </dgm:t>
    </dgm:pt>
    <dgm:pt modelId="{AB2386EB-6587-4D51-A4B6-0B93E9B5534F}" type="sibTrans" cxnId="{AA0EE726-1439-4B84-893A-5176486805AC}">
      <dgm:prSet/>
      <dgm:spPr/>
      <dgm:t>
        <a:bodyPr/>
        <a:lstStyle/>
        <a:p>
          <a:endParaRPr lang="ru-RU"/>
        </a:p>
      </dgm:t>
    </dgm:pt>
    <dgm:pt modelId="{FC79C003-C054-44F4-ADE5-75A92E4C0ED2}">
      <dgm:prSet custT="1"/>
      <dgm:spPr/>
      <dgm:t>
        <a:bodyPr/>
        <a:lstStyle/>
        <a:p>
          <a:pPr rtl="0"/>
          <a:r>
            <a:rPr lang="kk-KZ" sz="2000" b="1" dirty="0" smtClean="0">
              <a:latin typeface="Times New Roman" pitchFamily="18" charset="0"/>
              <a:cs typeface="Times New Roman" pitchFamily="18" charset="0"/>
            </a:rPr>
            <a:t>Оқушыларды тайм-менеджментті, яғни уақытты дұрыс басқаруға бейімдейді.</a:t>
          </a:r>
          <a:endParaRPr lang="ru-RU" sz="2000" b="1" dirty="0">
            <a:latin typeface="Times New Roman" pitchFamily="18" charset="0"/>
            <a:cs typeface="Times New Roman" pitchFamily="18" charset="0"/>
          </a:endParaRPr>
        </a:p>
      </dgm:t>
    </dgm:pt>
    <dgm:pt modelId="{49110DB3-087E-4FE3-AF72-A1B563779FCC}" type="parTrans" cxnId="{7CA2C41E-B861-44A8-988C-60123E4D23B9}">
      <dgm:prSet/>
      <dgm:spPr/>
      <dgm:t>
        <a:bodyPr/>
        <a:lstStyle/>
        <a:p>
          <a:endParaRPr lang="ru-RU"/>
        </a:p>
      </dgm:t>
    </dgm:pt>
    <dgm:pt modelId="{6389E3ED-2B29-4BCC-B728-15CFCECCEA95}" type="sibTrans" cxnId="{7CA2C41E-B861-44A8-988C-60123E4D23B9}">
      <dgm:prSet/>
      <dgm:spPr/>
      <dgm:t>
        <a:bodyPr/>
        <a:lstStyle/>
        <a:p>
          <a:endParaRPr lang="ru-RU"/>
        </a:p>
      </dgm:t>
    </dgm:pt>
    <dgm:pt modelId="{526F54BD-C378-4FE4-9F96-08FECF18CCA4}" type="pres">
      <dgm:prSet presAssocID="{9E067876-09BE-4227-9CB8-5544D5A9E9C9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F10BB353-820A-43CA-BC03-2054E46DBC75}" type="pres">
      <dgm:prSet presAssocID="{34B514E2-30FB-44CA-B770-705D8D1656DE}" presName="singleCycle" presStyleCnt="0"/>
      <dgm:spPr/>
    </dgm:pt>
    <dgm:pt modelId="{18A001DB-C0EB-4C1B-A594-22B284AB1BAB}" type="pres">
      <dgm:prSet presAssocID="{34B514E2-30FB-44CA-B770-705D8D1656DE}" presName="singleCenter" presStyleLbl="node1" presStyleIdx="0" presStyleCnt="5">
        <dgm:presLayoutVars>
          <dgm:chMax val="7"/>
          <dgm:chPref val="7"/>
        </dgm:presLayoutVars>
      </dgm:prSet>
      <dgm:spPr/>
      <dgm:t>
        <a:bodyPr/>
        <a:lstStyle/>
        <a:p>
          <a:endParaRPr lang="ru-RU"/>
        </a:p>
      </dgm:t>
    </dgm:pt>
    <dgm:pt modelId="{ADF13D96-D82A-426E-B15D-1944BC537C2E}" type="pres">
      <dgm:prSet presAssocID="{8385B254-2082-487B-863D-BA618324037E}" presName="Name56" presStyleLbl="parChTrans1D2" presStyleIdx="0" presStyleCnt="4"/>
      <dgm:spPr/>
      <dgm:t>
        <a:bodyPr/>
        <a:lstStyle/>
        <a:p>
          <a:endParaRPr lang="ru-RU"/>
        </a:p>
      </dgm:t>
    </dgm:pt>
    <dgm:pt modelId="{0BA004E1-80E7-405C-A171-FBC4A17152DF}" type="pres">
      <dgm:prSet presAssocID="{DF70CB78-B374-40C0-AC80-237D90CCB0C2}" presName="text0" presStyleLbl="node1" presStyleIdx="1" presStyleCnt="5" custScaleX="339646" custScaleY="126966" custRadScaleRad="80541" custRadScaleInc="-20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9D15AA-FCFD-4A9D-921B-DE690FD03F3D}" type="pres">
      <dgm:prSet presAssocID="{23659155-D75E-4888-887B-3139A6274B2D}" presName="Name56" presStyleLbl="parChTrans1D2" presStyleIdx="1" presStyleCnt="4"/>
      <dgm:spPr/>
      <dgm:t>
        <a:bodyPr/>
        <a:lstStyle/>
        <a:p>
          <a:endParaRPr lang="ru-RU"/>
        </a:p>
      </dgm:t>
    </dgm:pt>
    <dgm:pt modelId="{1EF9C853-4129-4073-82B4-7BACF7D28CEF}" type="pres">
      <dgm:prSet presAssocID="{1E155601-9217-4D9D-9250-79D5A19407E0}" presName="text0" presStyleLbl="node1" presStyleIdx="2" presStyleCnt="5" custScaleX="243584" custScaleY="128838" custRadScaleRad="111625" custRadScaleInc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DE75D7-B533-422F-B10A-96BE2DE721AD}" type="pres">
      <dgm:prSet presAssocID="{5463EC89-320A-4DD0-81BA-1BE4C7D1564C}" presName="Name56" presStyleLbl="parChTrans1D2" presStyleIdx="2" presStyleCnt="4"/>
      <dgm:spPr/>
      <dgm:t>
        <a:bodyPr/>
        <a:lstStyle/>
        <a:p>
          <a:endParaRPr lang="ru-RU"/>
        </a:p>
      </dgm:t>
    </dgm:pt>
    <dgm:pt modelId="{B306FA17-439C-4AB6-BA8B-AA053C78AFE7}" type="pres">
      <dgm:prSet presAssocID="{DC360D16-9ED5-4902-89D5-84283470E903}" presName="text0" presStyleLbl="node1" presStyleIdx="3" presStyleCnt="5" custScaleX="320798" custScaleY="123833" custRadScaleRad="86080" custRadScaleInc="-75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227DE8-5112-4FCA-AFA6-291563090175}" type="pres">
      <dgm:prSet presAssocID="{49110DB3-087E-4FE3-AF72-A1B563779FCC}" presName="Name56" presStyleLbl="parChTrans1D2" presStyleIdx="3" presStyleCnt="4"/>
      <dgm:spPr/>
      <dgm:t>
        <a:bodyPr/>
        <a:lstStyle/>
        <a:p>
          <a:endParaRPr lang="ru-RU"/>
        </a:p>
      </dgm:t>
    </dgm:pt>
    <dgm:pt modelId="{F5FC6E1F-464C-4BBD-B61D-CD7942794908}" type="pres">
      <dgm:prSet presAssocID="{FC79C003-C054-44F4-ADE5-75A92E4C0ED2}" presName="text0" presStyleLbl="node1" presStyleIdx="4" presStyleCnt="5" custScaleX="235575" custScaleY="128837" custRadScaleRad="110025" custRadScaleInc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1ABE1D5-10E7-4DE2-8EBE-FB1653EF2ED7}" type="presOf" srcId="{1E155601-9217-4D9D-9250-79D5A19407E0}" destId="{1EF9C853-4129-4073-82B4-7BACF7D28CEF}" srcOrd="0" destOrd="0" presId="urn:microsoft.com/office/officeart/2008/layout/RadialCluster"/>
    <dgm:cxn modelId="{197AC95B-6CDB-460E-B71D-AF72BBEF6592}" srcId="{34B514E2-30FB-44CA-B770-705D8D1656DE}" destId="{1E155601-9217-4D9D-9250-79D5A19407E0}" srcOrd="1" destOrd="0" parTransId="{23659155-D75E-4888-887B-3139A6274B2D}" sibTransId="{8768237A-D820-43D0-8934-71981F268DE9}"/>
    <dgm:cxn modelId="{644DEE2A-C8E1-4310-B76A-E5CA23380ABC}" srcId="{9E067876-09BE-4227-9CB8-5544D5A9E9C9}" destId="{34B514E2-30FB-44CA-B770-705D8D1656DE}" srcOrd="0" destOrd="0" parTransId="{73B55CB8-7C0B-4D8A-9F20-FAE5B774AB82}" sibTransId="{B2577849-D0ED-46B2-9419-CF9861ED683F}"/>
    <dgm:cxn modelId="{2212A274-B203-4726-859C-53D236FDC2A9}" type="presOf" srcId="{8385B254-2082-487B-863D-BA618324037E}" destId="{ADF13D96-D82A-426E-B15D-1944BC537C2E}" srcOrd="0" destOrd="0" presId="urn:microsoft.com/office/officeart/2008/layout/RadialCluster"/>
    <dgm:cxn modelId="{D645261D-01A9-460F-8246-950DB54C09A9}" type="presOf" srcId="{DF70CB78-B374-40C0-AC80-237D90CCB0C2}" destId="{0BA004E1-80E7-405C-A171-FBC4A17152DF}" srcOrd="0" destOrd="0" presId="urn:microsoft.com/office/officeart/2008/layout/RadialCluster"/>
    <dgm:cxn modelId="{7CA2C41E-B861-44A8-988C-60123E4D23B9}" srcId="{34B514E2-30FB-44CA-B770-705D8D1656DE}" destId="{FC79C003-C054-44F4-ADE5-75A92E4C0ED2}" srcOrd="3" destOrd="0" parTransId="{49110DB3-087E-4FE3-AF72-A1B563779FCC}" sibTransId="{6389E3ED-2B29-4BCC-B728-15CFCECCEA95}"/>
    <dgm:cxn modelId="{22C63C0E-DAAB-42A7-AB79-E87A16896A22}" type="presOf" srcId="{DC360D16-9ED5-4902-89D5-84283470E903}" destId="{B306FA17-439C-4AB6-BA8B-AA053C78AFE7}" srcOrd="0" destOrd="0" presId="urn:microsoft.com/office/officeart/2008/layout/RadialCluster"/>
    <dgm:cxn modelId="{32C41E8B-1CCE-4565-962B-5D0844DE6E32}" srcId="{34B514E2-30FB-44CA-B770-705D8D1656DE}" destId="{DF70CB78-B374-40C0-AC80-237D90CCB0C2}" srcOrd="0" destOrd="0" parTransId="{8385B254-2082-487B-863D-BA618324037E}" sibTransId="{90DBB136-9E3B-4E87-8A96-D61F5B0586BE}"/>
    <dgm:cxn modelId="{299397CD-BAFC-4397-9168-99C13B26DE3A}" type="presOf" srcId="{9E067876-09BE-4227-9CB8-5544D5A9E9C9}" destId="{526F54BD-C378-4FE4-9F96-08FECF18CCA4}" srcOrd="0" destOrd="0" presId="urn:microsoft.com/office/officeart/2008/layout/RadialCluster"/>
    <dgm:cxn modelId="{04220571-AA56-49CA-89C7-F7313AC09E4C}" type="presOf" srcId="{34B514E2-30FB-44CA-B770-705D8D1656DE}" destId="{18A001DB-C0EB-4C1B-A594-22B284AB1BAB}" srcOrd="0" destOrd="0" presId="urn:microsoft.com/office/officeart/2008/layout/RadialCluster"/>
    <dgm:cxn modelId="{AA0EE726-1439-4B84-893A-5176486805AC}" srcId="{34B514E2-30FB-44CA-B770-705D8D1656DE}" destId="{DC360D16-9ED5-4902-89D5-84283470E903}" srcOrd="2" destOrd="0" parTransId="{5463EC89-320A-4DD0-81BA-1BE4C7D1564C}" sibTransId="{AB2386EB-6587-4D51-A4B6-0B93E9B5534F}"/>
    <dgm:cxn modelId="{49300839-FB87-45F0-A478-94F95C78877B}" type="presOf" srcId="{23659155-D75E-4888-887B-3139A6274B2D}" destId="{5D9D15AA-FCFD-4A9D-921B-DE690FD03F3D}" srcOrd="0" destOrd="0" presId="urn:microsoft.com/office/officeart/2008/layout/RadialCluster"/>
    <dgm:cxn modelId="{B65F8EED-2042-40B5-B93D-9085B6DFF539}" type="presOf" srcId="{5463EC89-320A-4DD0-81BA-1BE4C7D1564C}" destId="{89DE75D7-B533-422F-B10A-96BE2DE721AD}" srcOrd="0" destOrd="0" presId="urn:microsoft.com/office/officeart/2008/layout/RadialCluster"/>
    <dgm:cxn modelId="{379A08DF-D734-4F2F-B2AB-A224B2EABFDE}" type="presOf" srcId="{49110DB3-087E-4FE3-AF72-A1B563779FCC}" destId="{A2227DE8-5112-4FCA-AFA6-291563090175}" srcOrd="0" destOrd="0" presId="urn:microsoft.com/office/officeart/2008/layout/RadialCluster"/>
    <dgm:cxn modelId="{54003A0A-AABD-4AD9-8CA3-C0C1C38C59F0}" type="presOf" srcId="{FC79C003-C054-44F4-ADE5-75A92E4C0ED2}" destId="{F5FC6E1F-464C-4BBD-B61D-CD7942794908}" srcOrd="0" destOrd="0" presId="urn:microsoft.com/office/officeart/2008/layout/RadialCluster"/>
    <dgm:cxn modelId="{36CD3D69-9F3E-4B84-AF89-80C48628599E}" type="presParOf" srcId="{526F54BD-C378-4FE4-9F96-08FECF18CCA4}" destId="{F10BB353-820A-43CA-BC03-2054E46DBC75}" srcOrd="0" destOrd="0" presId="urn:microsoft.com/office/officeart/2008/layout/RadialCluster"/>
    <dgm:cxn modelId="{7D8BDEB6-FEDA-4578-87A0-2D96B1E0A583}" type="presParOf" srcId="{F10BB353-820A-43CA-BC03-2054E46DBC75}" destId="{18A001DB-C0EB-4C1B-A594-22B284AB1BAB}" srcOrd="0" destOrd="0" presId="urn:microsoft.com/office/officeart/2008/layout/RadialCluster"/>
    <dgm:cxn modelId="{AAD2015E-4757-483E-8B59-492A6EC1CE2D}" type="presParOf" srcId="{F10BB353-820A-43CA-BC03-2054E46DBC75}" destId="{ADF13D96-D82A-426E-B15D-1944BC537C2E}" srcOrd="1" destOrd="0" presId="urn:microsoft.com/office/officeart/2008/layout/RadialCluster"/>
    <dgm:cxn modelId="{EE9C6445-E2B3-46E4-8681-24B69590EC55}" type="presParOf" srcId="{F10BB353-820A-43CA-BC03-2054E46DBC75}" destId="{0BA004E1-80E7-405C-A171-FBC4A17152DF}" srcOrd="2" destOrd="0" presId="urn:microsoft.com/office/officeart/2008/layout/RadialCluster"/>
    <dgm:cxn modelId="{8545A781-E6D9-4449-81E0-1B89917E1D03}" type="presParOf" srcId="{F10BB353-820A-43CA-BC03-2054E46DBC75}" destId="{5D9D15AA-FCFD-4A9D-921B-DE690FD03F3D}" srcOrd="3" destOrd="0" presId="urn:microsoft.com/office/officeart/2008/layout/RadialCluster"/>
    <dgm:cxn modelId="{DE3BE9E6-388C-44A5-B91D-697CB9BBF94E}" type="presParOf" srcId="{F10BB353-820A-43CA-BC03-2054E46DBC75}" destId="{1EF9C853-4129-4073-82B4-7BACF7D28CEF}" srcOrd="4" destOrd="0" presId="urn:microsoft.com/office/officeart/2008/layout/RadialCluster"/>
    <dgm:cxn modelId="{59776AB7-6D0E-4D47-88A5-0AEB017D1596}" type="presParOf" srcId="{F10BB353-820A-43CA-BC03-2054E46DBC75}" destId="{89DE75D7-B533-422F-B10A-96BE2DE721AD}" srcOrd="5" destOrd="0" presId="urn:microsoft.com/office/officeart/2008/layout/RadialCluster"/>
    <dgm:cxn modelId="{47BF4307-3AC3-4F1A-8A4C-1D58FF753C81}" type="presParOf" srcId="{F10BB353-820A-43CA-BC03-2054E46DBC75}" destId="{B306FA17-439C-4AB6-BA8B-AA053C78AFE7}" srcOrd="6" destOrd="0" presId="urn:microsoft.com/office/officeart/2008/layout/RadialCluster"/>
    <dgm:cxn modelId="{051DE98C-B87D-459F-A01F-25F6176492C3}" type="presParOf" srcId="{F10BB353-820A-43CA-BC03-2054E46DBC75}" destId="{A2227DE8-5112-4FCA-AFA6-291563090175}" srcOrd="7" destOrd="0" presId="urn:microsoft.com/office/officeart/2008/layout/RadialCluster"/>
    <dgm:cxn modelId="{AC5603C9-1DD8-43E5-883F-E5EC7FEDA697}" type="presParOf" srcId="{F10BB353-820A-43CA-BC03-2054E46DBC75}" destId="{F5FC6E1F-464C-4BBD-B61D-CD7942794908}" srcOrd="8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A001DB-C0EB-4C1B-A594-22B284AB1BAB}">
      <dsp:nvSpPr>
        <dsp:cNvPr id="0" name=""/>
        <dsp:cNvSpPr/>
      </dsp:nvSpPr>
      <dsp:spPr>
        <a:xfrm>
          <a:off x="3690688" y="2177189"/>
          <a:ext cx="1857806" cy="1857806"/>
        </a:xfrm>
        <a:prstGeom prst="roundRect">
          <a:avLst/>
        </a:prstGeom>
        <a:gradFill rotWithShape="0">
          <a:gsLst>
            <a:gs pos="0">
              <a:schemeClr val="accent1">
                <a:shade val="50000"/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1">
                <a:shade val="50000"/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kern="1200" dirty="0" smtClean="0">
              <a:latin typeface="Times New Roman" pitchFamily="18" charset="0"/>
              <a:cs typeface="Times New Roman" pitchFamily="18" charset="0"/>
            </a:rPr>
            <a:t>Бұл әдістің бірқатар маңызды артықшылықтары бар:</a:t>
          </a:r>
          <a:endParaRPr lang="ru-RU" sz="18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3781379" y="2267880"/>
        <a:ext cx="1676424" cy="1676424"/>
      </dsp:txXfrm>
    </dsp:sp>
    <dsp:sp modelId="{ADF13D96-D82A-426E-B15D-1944BC537C2E}">
      <dsp:nvSpPr>
        <dsp:cNvPr id="0" name=""/>
        <dsp:cNvSpPr/>
      </dsp:nvSpPr>
      <dsp:spPr>
        <a:xfrm rot="16143705">
          <a:off x="4465738" y="2040801"/>
          <a:ext cx="27281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72812" y="0"/>
              </a:lnTo>
            </a:path>
          </a:pathLst>
        </a:custGeom>
        <a:noFill/>
        <a:ln w="19050" cap="rnd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A004E1-80E7-405C-A171-FBC4A17152DF}">
      <dsp:nvSpPr>
        <dsp:cNvPr id="0" name=""/>
        <dsp:cNvSpPr/>
      </dsp:nvSpPr>
      <dsp:spPr>
        <a:xfrm>
          <a:off x="2473132" y="324029"/>
          <a:ext cx="4227675" cy="1580384"/>
        </a:xfrm>
        <a:prstGeom prst="roundRect">
          <a:avLst/>
        </a:prstGeom>
        <a:gradFill rotWithShape="0">
          <a:gsLst>
            <a:gs pos="0">
              <a:schemeClr val="accent1">
                <a:shade val="50000"/>
                <a:hueOff val="209664"/>
                <a:satOff val="-11502"/>
                <a:lumOff val="18679"/>
                <a:alphaOff val="0"/>
                <a:tint val="65000"/>
                <a:lumMod val="110000"/>
              </a:schemeClr>
            </a:gs>
            <a:gs pos="88000">
              <a:schemeClr val="accent1">
                <a:shade val="50000"/>
                <a:hueOff val="209664"/>
                <a:satOff val="-11502"/>
                <a:lumOff val="18679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b="1" kern="1200" dirty="0" smtClean="0">
              <a:latin typeface="Times New Roman" pitchFamily="18" charset="0"/>
              <a:cs typeface="Times New Roman" pitchFamily="18" charset="0"/>
            </a:rPr>
            <a:t>Оқушының сабаққа деген қызығушылығын оятады.</a:t>
          </a:r>
          <a:endParaRPr lang="ru-RU" sz="20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2550280" y="401177"/>
        <a:ext cx="4073379" cy="1426088"/>
      </dsp:txXfrm>
    </dsp:sp>
    <dsp:sp modelId="{5D9D15AA-FCFD-4A9D-921B-DE690FD03F3D}">
      <dsp:nvSpPr>
        <dsp:cNvPr id="0" name=""/>
        <dsp:cNvSpPr/>
      </dsp:nvSpPr>
      <dsp:spPr>
        <a:xfrm>
          <a:off x="5548494" y="3106092"/>
          <a:ext cx="316099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16099" y="0"/>
              </a:lnTo>
            </a:path>
          </a:pathLst>
        </a:custGeom>
        <a:noFill/>
        <a:ln w="19050" cap="rnd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F9C853-4129-4073-82B4-7BACF7D28CEF}">
      <dsp:nvSpPr>
        <dsp:cNvPr id="0" name=""/>
        <dsp:cNvSpPr/>
      </dsp:nvSpPr>
      <dsp:spPr>
        <a:xfrm>
          <a:off x="5864594" y="2304250"/>
          <a:ext cx="3031963" cy="1603685"/>
        </a:xfrm>
        <a:prstGeom prst="roundRect">
          <a:avLst/>
        </a:prstGeom>
        <a:gradFill rotWithShape="0">
          <a:gsLst>
            <a:gs pos="0">
              <a:schemeClr val="accent1">
                <a:shade val="50000"/>
                <a:hueOff val="419329"/>
                <a:satOff val="-23004"/>
                <a:lumOff val="37358"/>
                <a:alphaOff val="0"/>
                <a:tint val="65000"/>
                <a:lumMod val="110000"/>
              </a:schemeClr>
            </a:gs>
            <a:gs pos="88000">
              <a:schemeClr val="accent1">
                <a:shade val="50000"/>
                <a:hueOff val="419329"/>
                <a:satOff val="-23004"/>
                <a:lumOff val="37358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b="1" kern="1200" dirty="0" smtClean="0">
              <a:latin typeface="Times New Roman" pitchFamily="18" charset="0"/>
              <a:cs typeface="Times New Roman" pitchFamily="18" charset="0"/>
            </a:rPr>
            <a:t>Жұптық жұмыс оқушылар арасында білу мен білімге деген бәсекелестікті тудырады.</a:t>
          </a:r>
          <a:endParaRPr lang="ru-RU" sz="16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5942879" y="2382535"/>
        <a:ext cx="2875393" cy="1447115"/>
      </dsp:txXfrm>
    </dsp:sp>
    <dsp:sp modelId="{89DE75D7-B533-422F-B10A-96BE2DE721AD}">
      <dsp:nvSpPr>
        <dsp:cNvPr id="0" name=""/>
        <dsp:cNvSpPr/>
      </dsp:nvSpPr>
      <dsp:spPr>
        <a:xfrm rot="5379534">
          <a:off x="4411641" y="4249750"/>
          <a:ext cx="42951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29516" y="0"/>
              </a:lnTo>
            </a:path>
          </a:pathLst>
        </a:custGeom>
        <a:noFill/>
        <a:ln w="19050" cap="rnd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06FA17-439C-4AB6-BA8B-AA053C78AFE7}">
      <dsp:nvSpPr>
        <dsp:cNvPr id="0" name=""/>
        <dsp:cNvSpPr/>
      </dsp:nvSpPr>
      <dsp:spPr>
        <a:xfrm>
          <a:off x="2635732" y="4464504"/>
          <a:ext cx="3993069" cy="1541386"/>
        </a:xfrm>
        <a:prstGeom prst="roundRect">
          <a:avLst/>
        </a:prstGeom>
        <a:gradFill rotWithShape="0">
          <a:gsLst>
            <a:gs pos="0">
              <a:schemeClr val="accent1">
                <a:shade val="50000"/>
                <a:hueOff val="419329"/>
                <a:satOff val="-23004"/>
                <a:lumOff val="37358"/>
                <a:alphaOff val="0"/>
                <a:tint val="65000"/>
                <a:lumMod val="110000"/>
              </a:schemeClr>
            </a:gs>
            <a:gs pos="88000">
              <a:schemeClr val="accent1">
                <a:shade val="50000"/>
                <a:hueOff val="419329"/>
                <a:satOff val="-23004"/>
                <a:lumOff val="37358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b="1" kern="1200" dirty="0" smtClean="0">
              <a:latin typeface="Times New Roman" pitchFamily="18" charset="0"/>
              <a:cs typeface="Times New Roman" pitchFamily="18" charset="0"/>
            </a:rPr>
            <a:t>Меңгерілген тақырып бойынша теориядан тәжірибеге көшуге көмектеседі, жаңа білімнің бала жадында ұзақ сақталуын қамтамасыз етеді</a:t>
          </a:r>
          <a:r>
            <a:rPr lang="kk-KZ" sz="1400" kern="12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710976" y="4539748"/>
        <a:ext cx="3842581" cy="1390898"/>
      </dsp:txXfrm>
    </dsp:sp>
    <dsp:sp modelId="{A2227DE8-5112-4FCA-AFA6-291563090175}">
      <dsp:nvSpPr>
        <dsp:cNvPr id="0" name=""/>
        <dsp:cNvSpPr/>
      </dsp:nvSpPr>
      <dsp:spPr>
        <a:xfrm rot="10800000">
          <a:off x="3364318" y="3106092"/>
          <a:ext cx="326369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26369" y="0"/>
              </a:lnTo>
            </a:path>
          </a:pathLst>
        </a:custGeom>
        <a:noFill/>
        <a:ln w="19050" cap="rnd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FC6E1F-464C-4BBD-B61D-CD7942794908}">
      <dsp:nvSpPr>
        <dsp:cNvPr id="0" name=""/>
        <dsp:cNvSpPr/>
      </dsp:nvSpPr>
      <dsp:spPr>
        <a:xfrm>
          <a:off x="432045" y="2304256"/>
          <a:ext cx="2932272" cy="1603672"/>
        </a:xfrm>
        <a:prstGeom prst="roundRect">
          <a:avLst/>
        </a:prstGeom>
        <a:gradFill rotWithShape="0">
          <a:gsLst>
            <a:gs pos="0">
              <a:schemeClr val="accent1">
                <a:shade val="50000"/>
                <a:hueOff val="209664"/>
                <a:satOff val="-11502"/>
                <a:lumOff val="18679"/>
                <a:alphaOff val="0"/>
                <a:tint val="65000"/>
                <a:lumMod val="110000"/>
              </a:schemeClr>
            </a:gs>
            <a:gs pos="88000">
              <a:schemeClr val="accent1">
                <a:shade val="50000"/>
                <a:hueOff val="209664"/>
                <a:satOff val="-11502"/>
                <a:lumOff val="18679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b="1" kern="1200" dirty="0" smtClean="0">
              <a:latin typeface="Times New Roman" pitchFamily="18" charset="0"/>
              <a:cs typeface="Times New Roman" pitchFamily="18" charset="0"/>
            </a:rPr>
            <a:t>Оқушыларды тайм-менеджментті, яғни уақытты дұрыс басқаруға бейімдейді.</a:t>
          </a:r>
          <a:endParaRPr lang="ru-RU" sz="20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510330" y="2382541"/>
        <a:ext cx="2775702" cy="14471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9171" y="-8468"/>
            <a:ext cx="993395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4812" y="2404534"/>
            <a:ext cx="631227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24812" y="4050835"/>
            <a:ext cx="631227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7070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" y="609600"/>
            <a:ext cx="6876690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400" y="4470400"/>
            <a:ext cx="6876690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601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459" y="609600"/>
            <a:ext cx="6578197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92830" y="3632200"/>
            <a:ext cx="58714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4470400"/>
            <a:ext cx="6876691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22937" y="790378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10008" y="2886556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34189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399" y="1931988"/>
            <a:ext cx="6876691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4527448"/>
            <a:ext cx="687669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02697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459" y="609600"/>
            <a:ext cx="6578197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60397" y="4013200"/>
            <a:ext cx="6876692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4527448"/>
            <a:ext cx="687669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22937" y="790378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10008" y="2886556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57678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7169" y="609600"/>
            <a:ext cx="6869920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60397" y="4013200"/>
            <a:ext cx="6876692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4527448"/>
            <a:ext cx="687669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21934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77401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75421" y="609601"/>
            <a:ext cx="1060380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399" y="609601"/>
            <a:ext cx="5627945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2049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0652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399" y="2700869"/>
            <a:ext cx="6876691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4527448"/>
            <a:ext cx="6876691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6621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" y="609600"/>
            <a:ext cx="6876690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401" y="2160589"/>
            <a:ext cx="3345451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91637" y="2160590"/>
            <a:ext cx="3345453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695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" y="609600"/>
            <a:ext cx="6876689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2160983"/>
            <a:ext cx="334822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399" y="2737247"/>
            <a:ext cx="3348228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8860" y="2160983"/>
            <a:ext cx="334822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8860" y="2737247"/>
            <a:ext cx="3348228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5915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399" y="609600"/>
            <a:ext cx="6876690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5400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2448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399" y="1498604"/>
            <a:ext cx="3022697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8882" y="514926"/>
            <a:ext cx="366820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0399" y="2777069"/>
            <a:ext cx="3022697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791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399" y="4800600"/>
            <a:ext cx="687669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60399" y="609600"/>
            <a:ext cx="6876690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0399" y="5367338"/>
            <a:ext cx="6876690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6117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9172" y="-8468"/>
            <a:ext cx="993395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400" y="609600"/>
            <a:ext cx="6876689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2160590"/>
            <a:ext cx="6876690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55696" y="6041364"/>
            <a:ext cx="7411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60399" y="6041364"/>
            <a:ext cx="50082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81732" y="6041364"/>
            <a:ext cx="55535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318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3" r:id="rId1"/>
    <p:sldLayoutId id="2147483994" r:id="rId2"/>
    <p:sldLayoutId id="2147483995" r:id="rId3"/>
    <p:sldLayoutId id="2147483996" r:id="rId4"/>
    <p:sldLayoutId id="2147483997" r:id="rId5"/>
    <p:sldLayoutId id="2147483998" r:id="rId6"/>
    <p:sldLayoutId id="2147483999" r:id="rId7"/>
    <p:sldLayoutId id="2147484000" r:id="rId8"/>
    <p:sldLayoutId id="2147484001" r:id="rId9"/>
    <p:sldLayoutId id="2147484002" r:id="rId10"/>
    <p:sldLayoutId id="2147484003" r:id="rId11"/>
    <p:sldLayoutId id="2147484004" r:id="rId12"/>
    <p:sldLayoutId id="2147484005" r:id="rId13"/>
    <p:sldLayoutId id="2147484006" r:id="rId14"/>
    <p:sldLayoutId id="2147484007" r:id="rId15"/>
    <p:sldLayoutId id="214748400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0472" y="1268760"/>
            <a:ext cx="8208912" cy="2376264"/>
          </a:xfrm>
        </p:spPr>
        <p:txBody>
          <a:bodyPr>
            <a:noAutofit/>
          </a:bodyPr>
          <a:lstStyle/>
          <a:p>
            <a:pPr marL="182880" algn="ctr"/>
            <a:r>
              <a:rPr lang="kk-KZ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Оқушылардың есептеу дағдыларын дамытуда «Сандар Дуэлі» әдісі</a:t>
            </a:r>
            <a:endParaRPr lang="ru-RU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96620" y="4437112"/>
            <a:ext cx="7272808" cy="1487016"/>
          </a:xfrm>
        </p:spPr>
        <p:txBody>
          <a:bodyPr>
            <a:normAutofit/>
          </a:bodyPr>
          <a:lstStyle/>
          <a:p>
            <a:pPr algn="ctr"/>
            <a:r>
              <a:rPr lang="kk-K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Қадіркен Тұрар </a:t>
            </a:r>
            <a:r>
              <a:rPr lang="kk-KZ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Берікұлы</a:t>
            </a:r>
          </a:p>
          <a:p>
            <a:pPr algn="ctr"/>
            <a:r>
              <a:rPr lang="kk-K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«А.Назарбеков атындағы №87 ЖОББМ»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Математика пәні мұғалімі</a:t>
            </a:r>
          </a:p>
        </p:txBody>
      </p:sp>
    </p:spTree>
    <p:extLst>
      <p:ext uri="{BB962C8B-B14F-4D97-AF65-F5344CB8AC3E}">
        <p14:creationId xmlns:p14="http://schemas.microsoft.com/office/powerpoint/2010/main" val="1003604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2484" y="260648"/>
            <a:ext cx="7704852" cy="6192688"/>
          </a:xfrm>
          <a:prstGeom prst="rect">
            <a:avLst/>
          </a:prstGeom>
        </p:spPr>
        <p:txBody>
          <a:bodyPr>
            <a:noAutofit/>
          </a:bodyPr>
          <a:lstStyle/>
          <a:p>
            <a:pPr indent="0">
              <a:lnSpc>
                <a:spcPct val="110000"/>
              </a:lnSpc>
              <a:spcAft>
                <a:spcPts val="1000"/>
              </a:spcAft>
              <a:buNone/>
            </a:pP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Бұл 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әдіс 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5-6 сынып оқушыларымен математика сабағында сынақтан өтті. Оқушылар жұптасып, оң және теріс сандарды ажыратуды, ондық бөлшектерді 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 де 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жай 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 құрама 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сандарды ажыратуды үйренді.  Сабақ барысында ойын түріндегі тапсырмаларды орындау кезінде балалардың белсенділігі артып, пәнге деген қызығушылықтары артты. Әдістің математикада ғана емес, басқа пәндерде де қолдануға болады.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>
              <a:lnSpc>
                <a:spcPct val="110000"/>
              </a:lnSpc>
              <a:spcAft>
                <a:spcPts val="1000"/>
              </a:spcAft>
              <a:buNone/>
            </a:pPr>
            <a:endParaRPr lang="ru-RU" sz="2800" dirty="0">
              <a:ea typeface="Calibri"/>
              <a:cs typeface="Times New Roman"/>
            </a:endParaRPr>
          </a:p>
        </p:txBody>
      </p:sp>
      <p:pic>
        <p:nvPicPr>
          <p:cNvPr id="7170" name="Picture 2" descr="C:\Users\User\Downloads\idea-exchange_391282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0872" y="3933056"/>
            <a:ext cx="2294079" cy="2294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2341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4488" y="274638"/>
            <a:ext cx="9066212" cy="562074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kk-K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Қорытынды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4488" y="692696"/>
            <a:ext cx="7848872" cy="5904656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Қорыта айтқанда, математика жыл сайын күрделене түсетін, алдыңғы тақырыптың мақсатын меңгермеген оқушы кейінгілерін орындауда кедергілерге тап болатын, тіпті мектеп бітірген соң да жоғары математикаға жалғаса беретін күрделі 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ғылым. Білім 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сапасын көтеру мұғалімнің шеберлігіне байланысты. 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Сынып 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ішіндегі жағымды атмосфера, қызықты әдіс-тәсілдер, оқытушының қолдау көрсетуі шәкірттердің қызығушылығын оятып, жетістікке жақындауға көмектеседі. Жоғарыда таныстырып өткен «Сандар Дуэлі» әдісі</a:t>
            </a:r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нәтижелілігі жағынан тиімді деп есептеймін. Бұл әдістердің өзектілігі сол – оқушының жасы мен деңгейіне қарамай, тақырып талғамай қолдана беруге болады. </a:t>
            </a:r>
            <a:r>
              <a:rPr lang="ru-RU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Бұл</a:t>
            </a:r>
            <a:r>
              <a:rPr lang="ru-RU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Calibri"/>
                <a:cs typeface="Times New Roman" pitchFamily="18" charset="0"/>
              </a:rPr>
              <a:t>әдіс</a:t>
            </a: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Calibri"/>
                <a:cs typeface="Times New Roman" pitchFamily="18" charset="0"/>
              </a:rPr>
              <a:t>ойын</a:t>
            </a: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Calibri"/>
                <a:cs typeface="Times New Roman" pitchFamily="18" charset="0"/>
              </a:rPr>
              <a:t>элементтері</a:t>
            </a: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Calibri"/>
                <a:cs typeface="Times New Roman" pitchFamily="18" charset="0"/>
              </a:rPr>
              <a:t>арқылы</a:t>
            </a: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Calibri"/>
                <a:cs typeface="Times New Roman" pitchFamily="18" charset="0"/>
              </a:rPr>
              <a:t>оқушыларды</a:t>
            </a: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Calibri"/>
                <a:cs typeface="Times New Roman" pitchFamily="18" charset="0"/>
              </a:rPr>
              <a:t>белсенді</a:t>
            </a: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Calibri"/>
                <a:cs typeface="Times New Roman" pitchFamily="18" charset="0"/>
              </a:rPr>
              <a:t>оқуға</a:t>
            </a: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Calibri"/>
                <a:cs typeface="Times New Roman" pitchFamily="18" charset="0"/>
              </a:rPr>
              <a:t>тартады</a:t>
            </a: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ea typeface="Calibri"/>
                <a:cs typeface="Times New Roman" pitchFamily="18" charset="0"/>
              </a:rPr>
              <a:t>логикалық</a:t>
            </a: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Calibri"/>
                <a:cs typeface="Times New Roman" pitchFamily="18" charset="0"/>
              </a:rPr>
              <a:t>ойлау</a:t>
            </a: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Calibri"/>
                <a:cs typeface="Times New Roman" pitchFamily="18" charset="0"/>
              </a:rPr>
              <a:t>қабілеттерін</a:t>
            </a: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Calibri"/>
                <a:cs typeface="Times New Roman" pitchFamily="18" charset="0"/>
              </a:rPr>
              <a:t>дамытады</a:t>
            </a: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Calibri"/>
                <a:cs typeface="Times New Roman" pitchFamily="18" charset="0"/>
              </a:rPr>
              <a:t>және</a:t>
            </a: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Calibri"/>
                <a:cs typeface="Times New Roman" pitchFamily="18" charset="0"/>
              </a:rPr>
              <a:t>жаңа</a:t>
            </a: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Calibri"/>
                <a:cs typeface="Times New Roman" pitchFamily="18" charset="0"/>
              </a:rPr>
              <a:t>материалды</a:t>
            </a: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Calibri"/>
                <a:cs typeface="Times New Roman" pitchFamily="18" charset="0"/>
              </a:rPr>
              <a:t>меңгеруді</a:t>
            </a: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Calibri"/>
                <a:cs typeface="Times New Roman" pitchFamily="18" charset="0"/>
              </a:rPr>
              <a:t>жеңілдетеді</a:t>
            </a: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ea typeface="Calibri"/>
                <a:cs typeface="Times New Roman" pitchFamily="18" charset="0"/>
              </a:rPr>
              <a:t>Математиканы</a:t>
            </a: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Calibri"/>
                <a:cs typeface="Times New Roman" pitchFamily="18" charset="0"/>
              </a:rPr>
              <a:t>қызықты</a:t>
            </a: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Calibri"/>
                <a:cs typeface="Times New Roman" pitchFamily="18" charset="0"/>
              </a:rPr>
              <a:t>әрі</a:t>
            </a: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Calibri"/>
                <a:cs typeface="Times New Roman" pitchFamily="18" charset="0"/>
              </a:rPr>
              <a:t>оңай</a:t>
            </a: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Calibri"/>
                <a:cs typeface="Times New Roman" pitchFamily="18" charset="0"/>
              </a:rPr>
              <a:t>үйретудің</a:t>
            </a: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Calibri"/>
                <a:cs typeface="Times New Roman" pitchFamily="18" charset="0"/>
              </a:rPr>
              <a:t>бір</a:t>
            </a: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Calibri"/>
                <a:cs typeface="Times New Roman" pitchFamily="18" charset="0"/>
              </a:rPr>
              <a:t>жолы</a:t>
            </a: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Calibri"/>
                <a:cs typeface="Times New Roman" pitchFamily="18" charset="0"/>
              </a:rPr>
              <a:t>ретінде</a:t>
            </a: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Calibri"/>
                <a:cs typeface="Times New Roman" pitchFamily="18" charset="0"/>
              </a:rPr>
              <a:t>бұл</a:t>
            </a: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Calibri"/>
                <a:cs typeface="Times New Roman" pitchFamily="18" charset="0"/>
              </a:rPr>
              <a:t>әдісті</a:t>
            </a: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Calibri"/>
                <a:cs typeface="Times New Roman" pitchFamily="18" charset="0"/>
              </a:rPr>
              <a:t>кеңінен</a:t>
            </a: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Calibri"/>
                <a:cs typeface="Times New Roman" pitchFamily="18" charset="0"/>
              </a:rPr>
              <a:t>қолдануға</a:t>
            </a: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Calibri"/>
                <a:cs typeface="Times New Roman" pitchFamily="18" charset="0"/>
              </a:rPr>
              <a:t>болады</a:t>
            </a: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19079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2484" y="260649"/>
            <a:ext cx="8280916" cy="626469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Мақсаты: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оқушылардың есептерді шығаруға деген қызығушылығын оята отырып, жұптаса еңбектенуді үйрететін  «Сандар Дуэлі» әдісін таныстыру, ережелерін түсіндіру, қолданысқа ұсыну.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Міндеттері: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 бәсекелестік пен ынтымақтастыққа баулу;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Оқушының логикалық ойлау жүйесін дамытып, шапшаңдыққа үйрету;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Математикадан өткен тақырыптарды еске түсіру, жаңа тақырыптарды бекіту мен оқушы білімін бағалау;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Оқушылардың математика пәніне деген қызығушылығын арттыру.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7683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9614" y="1203161"/>
            <a:ext cx="3487119" cy="34290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118" y="1196752"/>
            <a:ext cx="4464496" cy="4608512"/>
          </a:xfrm>
        </p:spPr>
        <p:txBody>
          <a:bodyPr/>
          <a:lstStyle/>
          <a:p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«Сандар Дуэлі» – бұл математикалық ойлау мен стратегиялық шешім қабылдауды дамытуға арналған ойын. Ойын атауы “X және 0” ойынының логикасына сүйене отырып, сандарды жіктеу арқылы оқушылардың есте сақтау қабілетін арттыруға бағытталған.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00476" y="118238"/>
            <a:ext cx="9577064" cy="810344"/>
          </a:xfrm>
        </p:spPr>
        <p:txBody>
          <a:bodyPr>
            <a:normAutofit/>
          </a:bodyPr>
          <a:lstStyle/>
          <a:p>
            <a:pPr algn="ctr"/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«Сандар Дуэлі» әдісі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23385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912" y="1689825"/>
            <a:ext cx="4124374" cy="3899408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0472" y="116632"/>
            <a:ext cx="4881929" cy="5472601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2400" dirty="0" smtClean="0">
              <a:latin typeface="Times New Roman" panose="02020603050405020304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Қазіргі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заманғы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жүйесі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оқушылардың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пәнге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қызығушылығын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арттыру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жаңа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әдіс-тәсілдерді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енгізуді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талап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етеді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Әсіресе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математика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сабағында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оқушылардың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белсенділігін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арттырып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түсінігін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тереңдету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ойын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элементтерін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қолдану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тиімді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Оқушыларды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жұппен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жұмыс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істеуге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дағдыландыруға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бағытталған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әдіс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әдісті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қолдану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өте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оңай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оны математика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сабағында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бірнеше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тақырыптарда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жүзеге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асыруға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50298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4488" y="260657"/>
            <a:ext cx="7416824" cy="634687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Ойын 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жұптық форматта өтеді. Оқушылар кестеге 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жай 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сандар мен құрама сандарды жазу арқылы ойнайды. Бірінші ойыншы тек жай сандарды, ал екінші ойыншы тек құрама сандарды жаза алады. Кім қатарынан (тігінен, көлденеңінен немесе диагональ бойынша) 3 немесе 4 (немесе келісілген ереже бойынша) дұрыс санды бірінші орналастырса, сол жеңеді.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Мысал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•	Бірінші ойыншы (жай сандар): 2, 3, 5, 7…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•	Екінші ойыншы (құрама сандар): 4, 6, 8, 9…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kk-KZ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4" descr="C:\Users\User\Downloads\checklist_2564750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3280" y="4565104"/>
            <a:ext cx="2016224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2335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Объект 8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520" y="1628800"/>
            <a:ext cx="3600400" cy="3622221"/>
          </a:xfrm>
        </p:spPr>
      </p:pic>
      <p:pic>
        <p:nvPicPr>
          <p:cNvPr id="10" name="Объект 9"/>
          <p:cNvPicPr>
            <a:picLocks noGrp="1" noChangeAspect="1"/>
          </p:cNvPicPr>
          <p:nvPr>
            <p:ph sz="quarter" idx="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4968" y="1628799"/>
            <a:ext cx="3888432" cy="3920836"/>
          </a:xfrm>
        </p:spPr>
      </p:pic>
    </p:spTree>
    <p:extLst>
      <p:ext uri="{BB962C8B-B14F-4D97-AF65-F5344CB8AC3E}">
        <p14:creationId xmlns:p14="http://schemas.microsoft.com/office/powerpoint/2010/main" val="35050936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4488" y="476672"/>
            <a:ext cx="7632848" cy="6048672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kk-KZ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Бұл әдіс оқушыларға математикалық ұғымдарды ойын арқылы меңгеруге көмектесіп, олардың қызығушылығын арттырады. Ойын форматын кез келген тақырыпқа бейімдеуге болады. Мысалы:</a:t>
            </a:r>
            <a:endParaRPr lang="ru-RU" sz="2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Тақ және жұп сандар</a:t>
            </a:r>
            <a:endParaRPr lang="ru-RU" sz="2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•	Бір оқушы тек тақ сандарды, ал екіншісі тек жұп сандарды жазады.</a:t>
            </a:r>
            <a:endPara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Теріс және оң сандар</a:t>
            </a:r>
            <a:endParaRPr lang="ru-RU" sz="2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•	Бір оқушы оң сандарды, ал екіншісі теріс сандарды жазады.</a:t>
            </a:r>
            <a:endPara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Рационал және иррационал сандар</a:t>
            </a:r>
            <a:endParaRPr lang="ru-RU" sz="2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•	Бір оқушы рационал сандарды (мысалы, 1/2, 0.75, -3, 5), ал екіншісі иррационал сандарды (мысалы, √2, π, e) жазады.</a:t>
            </a:r>
            <a:endPara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3582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0472" y="260648"/>
            <a:ext cx="8568952" cy="65641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Квадрат және куб сандар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•	Бір оқушы квадрат сандарды (1, 4, 9, 16, 25…), ал екіншісі куб сандарды (1, 8, 27, 64…) жазады.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Жай және құрама сандар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•	Бір оқушы жай сандарды (2, 3, 5, 7…), ал екіншісі құрама сандарды (4, 6, 8, 9…) жазады.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Көбейту кестесі бойынша ойнау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•	Бір оқушы 3-ке бөлінетін сандарды, екіншісі 4-ке бөлінетін сандарды жазады.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•	Немесе бір оқушы 2-ге еселенетін сандарды, екіншісі 5-ке еселенетін сандарды жазады.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Бөлінгіштік белгілері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•	Бір оқушы 3-ке бөлінетін сандарды, екіншісі 9-ға бөлінетін сандарды жазады.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55919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User\Downloads\time-management_4335715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5368" y="5373216"/>
            <a:ext cx="1368152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Объект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433434"/>
              </p:ext>
            </p:extLst>
          </p:nvPr>
        </p:nvGraphicFramePr>
        <p:xfrm>
          <a:off x="344492" y="332660"/>
          <a:ext cx="9289028" cy="6192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01189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1426</TotalTime>
  <Words>481</Words>
  <Application>Microsoft Office PowerPoint</Application>
  <PresentationFormat>Лист A4 (210x297 мм)</PresentationFormat>
  <Paragraphs>43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Times New Roman</vt:lpstr>
      <vt:lpstr>Trebuchet MS</vt:lpstr>
      <vt:lpstr>Wingdings 3</vt:lpstr>
      <vt:lpstr>Аспект</vt:lpstr>
      <vt:lpstr>Оқушылардың есептеу дағдыларын дамытуда «Сандар Дуэлі» әдісі</vt:lpstr>
      <vt:lpstr>Презентация PowerPoint</vt:lpstr>
      <vt:lpstr>«Сандар Дуэлі» әдісі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Қорытынды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Оқу мақсаттарына қол жеткізу үшін сабақтың әр кезеңінде қолдануға болатын әдіс-тәсілдер </dc:title>
  <dc:creator>001</dc:creator>
  <cp:lastModifiedBy>Admin</cp:lastModifiedBy>
  <cp:revision>47</cp:revision>
  <dcterms:created xsi:type="dcterms:W3CDTF">2024-10-11T04:00:04Z</dcterms:created>
  <dcterms:modified xsi:type="dcterms:W3CDTF">2025-02-18T07:55:01Z</dcterms:modified>
</cp:coreProperties>
</file>