
<file path=[Content_Types].xml><?xml version="1.0" encoding="utf-8"?>
<Types xmlns="http://schemas.openxmlformats.org/package/2006/content-types">
  <Default ContentType="application/vnd.openxmlformats-officedocument.oleObject" Extension="bin"/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Times New Roman Bold" charset="1" panose="02020803070505020304"/>
      <p:regular r:id="rId17"/>
    </p:embeddedFont>
    <p:embeddedFont>
      <p:font typeface="Times New Roman" charset="1" panose="020206030504050203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jpeg" Type="http://schemas.openxmlformats.org/officeDocument/2006/relationships/image"/><Relationship Id="rId6" Target="../media/VAG5ERClZzQ.mp4" Type="http://schemas.openxmlformats.org/officeDocument/2006/relationships/video"/><Relationship Id="rId7" Target="../media/VAG5ERClZzQ.mp4" Type="http://schemas.microsoft.com/office/2007/relationships/media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7.png" Type="http://schemas.openxmlformats.org/officeDocument/2006/relationships/image"/><Relationship Id="rId6" Target="../embeddings/oleObject1.bin" Type="http://schemas.openxmlformats.org/officeDocument/2006/relationships/oleObject"/><Relationship Id="rId7" Target="../media/image18.png" Type="http://schemas.openxmlformats.org/officeDocument/2006/relationships/image"/><Relationship Id="rId8" Target="../media/image1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4500"/>
              </a:srgbClr>
            </a:gs>
            <a:gs pos="50000">
              <a:srgbClr val="FF5400">
                <a:alpha val="60000"/>
              </a:srgbClr>
            </a:gs>
            <a:gs pos="100000">
              <a:srgbClr val="F1D0C0">
                <a:alpha val="21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6172061" cy="8229600"/>
          </a:xfrm>
          <a:custGeom>
            <a:avLst/>
            <a:gdLst/>
            <a:ahLst/>
            <a:cxnLst/>
            <a:rect r="r" b="b" t="t" l="l"/>
            <a:pathLst>
              <a:path h="8229600" w="16172061">
                <a:moveTo>
                  <a:pt x="0" y="0"/>
                </a:moveTo>
                <a:lnTo>
                  <a:pt x="16172061" y="0"/>
                </a:lnTo>
                <a:lnTo>
                  <a:pt x="161720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98009" r="-362" b="-980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143500"/>
            <a:ext cx="2431473" cy="4114800"/>
          </a:xfrm>
          <a:custGeom>
            <a:avLst/>
            <a:gdLst/>
            <a:ahLst/>
            <a:cxnLst/>
            <a:rect r="r" b="b" t="t" l="l"/>
            <a:pathLst>
              <a:path h="4114800" w="2431473">
                <a:moveTo>
                  <a:pt x="0" y="0"/>
                </a:moveTo>
                <a:lnTo>
                  <a:pt x="2431473" y="0"/>
                </a:lnTo>
                <a:lnTo>
                  <a:pt x="2431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54167" y="6993263"/>
            <a:ext cx="3613543" cy="4114800"/>
          </a:xfrm>
          <a:custGeom>
            <a:avLst/>
            <a:gdLst/>
            <a:ahLst/>
            <a:cxnLst/>
            <a:rect r="r" b="b" t="t" l="l"/>
            <a:pathLst>
              <a:path h="4114800" w="3613543">
                <a:moveTo>
                  <a:pt x="0" y="0"/>
                </a:moveTo>
                <a:lnTo>
                  <a:pt x="3613543" y="0"/>
                </a:lnTo>
                <a:lnTo>
                  <a:pt x="3613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726089">
            <a:off x="14924227" y="982876"/>
            <a:ext cx="2097737" cy="2486541"/>
          </a:xfrm>
          <a:custGeom>
            <a:avLst/>
            <a:gdLst/>
            <a:ahLst/>
            <a:cxnLst/>
            <a:rect r="r" b="b" t="t" l="l"/>
            <a:pathLst>
              <a:path h="2486541" w="2097737">
                <a:moveTo>
                  <a:pt x="2097737" y="0"/>
                </a:moveTo>
                <a:lnTo>
                  <a:pt x="0" y="0"/>
                </a:lnTo>
                <a:lnTo>
                  <a:pt x="0" y="2486541"/>
                </a:lnTo>
                <a:lnTo>
                  <a:pt x="2097737" y="2486541"/>
                </a:lnTo>
                <a:lnTo>
                  <a:pt x="20977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596545">
            <a:off x="10456424" y="-1278515"/>
            <a:ext cx="1561611" cy="3157669"/>
          </a:xfrm>
          <a:custGeom>
            <a:avLst/>
            <a:gdLst/>
            <a:ahLst/>
            <a:cxnLst/>
            <a:rect r="r" b="b" t="t" l="l"/>
            <a:pathLst>
              <a:path h="3157669" w="1561611">
                <a:moveTo>
                  <a:pt x="0" y="0"/>
                </a:moveTo>
                <a:lnTo>
                  <a:pt x="1561611" y="0"/>
                </a:lnTo>
                <a:lnTo>
                  <a:pt x="1561611" y="3157670"/>
                </a:lnTo>
                <a:lnTo>
                  <a:pt x="0" y="3157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6688754">
            <a:off x="6298744" y="7288325"/>
            <a:ext cx="1464110" cy="1352305"/>
          </a:xfrm>
          <a:custGeom>
            <a:avLst/>
            <a:gdLst/>
            <a:ahLst/>
            <a:cxnLst/>
            <a:rect r="r" b="b" t="t" l="l"/>
            <a:pathLst>
              <a:path h="1352305" w="1464110">
                <a:moveTo>
                  <a:pt x="0" y="0"/>
                </a:moveTo>
                <a:lnTo>
                  <a:pt x="1464110" y="0"/>
                </a:lnTo>
                <a:lnTo>
                  <a:pt x="1464110" y="1352305"/>
                </a:lnTo>
                <a:lnTo>
                  <a:pt x="0" y="13523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82173" y="2699488"/>
            <a:ext cx="13486332" cy="2111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3"/>
              </a:lnSpc>
            </a:pPr>
            <a:r>
              <a:rPr lang="en-US" sz="5755" b="true">
                <a:solidFill>
                  <a:srgbClr val="AE0C0C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Қан топтары. Қан құю. Резус – фактор. Агглютинация. Резус – конфликт</a:t>
            </a:r>
          </a:p>
          <a:p>
            <a:pPr algn="ctr">
              <a:lnSpc>
                <a:spcPts val="5353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2449908" y="4473840"/>
            <a:ext cx="13329644" cy="1244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9"/>
              </a:lnSpc>
              <a:spcBef>
                <a:spcPct val="0"/>
              </a:spcBef>
            </a:pPr>
            <a:r>
              <a:rPr lang="en-US" sz="3520">
                <a:solidFill>
                  <a:srgbClr val="AE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8.1.3.7 агглютин</a:t>
            </a:r>
            <a:r>
              <a:rPr lang="en-US" sz="3520">
                <a:solidFill>
                  <a:srgbClr val="AE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ация және резус-конфликт механизмдерін түсіндіру;</a:t>
            </a:r>
          </a:p>
          <a:p>
            <a:pPr algn="ctr">
              <a:lnSpc>
                <a:spcPts val="4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4500"/>
              </a:srgbClr>
            </a:gs>
            <a:gs pos="50000">
              <a:srgbClr val="FF5400">
                <a:alpha val="41500"/>
              </a:srgbClr>
            </a:gs>
            <a:gs pos="100000">
              <a:srgbClr val="F1D0C0">
                <a:alpha val="285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4348" y="794963"/>
            <a:ext cx="16172061" cy="8229600"/>
          </a:xfrm>
          <a:custGeom>
            <a:avLst/>
            <a:gdLst/>
            <a:ahLst/>
            <a:cxnLst/>
            <a:rect r="r" b="b" t="t" l="l"/>
            <a:pathLst>
              <a:path h="8229600" w="16172061">
                <a:moveTo>
                  <a:pt x="0" y="0"/>
                </a:moveTo>
                <a:lnTo>
                  <a:pt x="16172061" y="0"/>
                </a:lnTo>
                <a:lnTo>
                  <a:pt x="161720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98009" r="-362" b="-9800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79598" y="1404883"/>
            <a:ext cx="15093033" cy="7006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Мәтін 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Ержанның әкесі ота жасату керек болды.Дәрігерлер оған қан құю қажет екенін айтты.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Қан орталығында тексеріс кезінде әкесінің қан тобы II (A) және резус-оң (+) екені анықталды.Алайда қан орталығында II топтағы қан уақытша таусылып қалған.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Дәрігер Ержаннан: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Біз басқа топтағы қанды да қолдана аламыз, бірақ сәйкестігін дұрыс тексеру қажет, — деді.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Ержан оқулықтағы ақпаратты жақсы білетіндіктен, әкесіне қай топтардың қаны сәйкес келетінін түсіндіруге тырысты.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Сіз Ержанның орнына жауап беріңіз.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Тапсырмалар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1. Ержанның әкесіне қай қан топтарының қанын құюға болады?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Оқулықтағы 4-кестеге (92-бет) сүйеніп, дұрыс жауабын жазыңыз.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2. Егер II топқа I топ (0) қаны құйылса, агглютинация жүреді ме? Неліктен?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Антиген–антидене құрамын түсіндіріп жазыңыз.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3. Ержанның әкесі резус-оң. Оған резус-теріс қан құюға бола ма?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Иә немесе жоқ деп жауап беріп, себебін түсіндіріңіз.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4. Қан құюдағы сәйкессіздік болған жағдайда қандай қауіпті жағдайлар пайда болуы мүмкін?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Оқулықтағы мәтінге сүйеніп 2–3 салдарын жазыңыз.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5. Ержан өз қателігін болдырмас үшін қандай қауіпсіздік ережесін есте сақтауы тиіс?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r>
              <a:rPr lang="en-US" b="true" sz="211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Отбасы, өмір, денсаулық қауіпсіздігі контекстінде жауап беріңіз.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918268" y="4124232"/>
            <a:ext cx="3639972" cy="2439474"/>
          </a:xfrm>
          <a:custGeom>
            <a:avLst/>
            <a:gdLst/>
            <a:ahLst/>
            <a:cxnLst/>
            <a:rect r="r" b="b" t="t" l="l"/>
            <a:pathLst>
              <a:path h="2439474" w="3639972">
                <a:moveTo>
                  <a:pt x="0" y="0"/>
                </a:moveTo>
                <a:lnTo>
                  <a:pt x="3639972" y="0"/>
                </a:lnTo>
                <a:lnTo>
                  <a:pt x="3639972" y="2439474"/>
                </a:lnTo>
                <a:lnTo>
                  <a:pt x="0" y="2439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6057" y="187903"/>
            <a:ext cx="7904322" cy="1128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Тапсырма 3. Жеке жұмыс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Функционалдық сауаттылық тапсырмасы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8133973"/>
            <a:ext cx="9604896" cy="2071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7"/>
              </a:lnSpc>
              <a:spcBef>
                <a:spcPct val="0"/>
              </a:spcBef>
            </a:pPr>
            <a:r>
              <a:rPr lang="en-US" b="true" sz="1705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Дескрипторлар:</a:t>
            </a:r>
          </a:p>
          <a:p>
            <a:pPr algn="just"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1) Қан топтарының сәйкестігін кесте бойынша дұрыс анықтайды – 1 балл;</a:t>
            </a:r>
          </a:p>
          <a:p>
            <a:pPr algn="just"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 Антиген–антидене өзара әрекеттесуін дәл түсіндіреді – 1 балл; </a:t>
            </a:r>
          </a:p>
          <a:p>
            <a:pPr algn="just"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3) Резус-фактордың мәнін дұрыс талдайды – 1 балл;</a:t>
            </a:r>
          </a:p>
          <a:p>
            <a:pPr algn="just"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4) Қан құюдағы сәйкессіздік салдарын өмірлік жағдаймен байланыстырып жазады –</a:t>
            </a:r>
          </a:p>
          <a:p>
            <a:pPr algn="just"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балл;</a:t>
            </a:r>
          </a:p>
          <a:p>
            <a:pPr algn="just">
              <a:lnSpc>
                <a:spcPts val="2387"/>
              </a:lnSpc>
              <a:spcBef>
                <a:spcPct val="0"/>
              </a:spcBef>
            </a:pPr>
            <a:r>
              <a:rPr lang="en-US" sz="170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5) Қауіпсіздік ережесі бойынша дұрыс ұсыныс береді – 1 балл;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4500"/>
              </a:srgbClr>
            </a:gs>
            <a:gs pos="50000">
              <a:srgbClr val="FF5400">
                <a:alpha val="41500"/>
              </a:srgbClr>
            </a:gs>
            <a:gs pos="100000">
              <a:srgbClr val="F1D0C0">
                <a:alpha val="285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78403" y="3757295"/>
            <a:ext cx="4392004" cy="6529705"/>
          </a:xfrm>
          <a:custGeom>
            <a:avLst/>
            <a:gdLst/>
            <a:ahLst/>
            <a:cxnLst/>
            <a:rect r="r" b="b" t="t" l="l"/>
            <a:pathLst>
              <a:path h="6529705" w="4392004">
                <a:moveTo>
                  <a:pt x="0" y="0"/>
                </a:moveTo>
                <a:lnTo>
                  <a:pt x="4392004" y="0"/>
                </a:lnTo>
                <a:lnTo>
                  <a:pt x="4392004" y="6529705"/>
                </a:lnTo>
                <a:lnTo>
                  <a:pt x="0" y="6529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226059" y="942975"/>
            <a:ext cx="6769298" cy="281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«Донорлық тамшы»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- Маған ең пайдалы болған ақпарат: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- Мен енді түсінемін, себебі…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- Менің сұрағым: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4500"/>
              </a:srgbClr>
            </a:gs>
            <a:gs pos="50000">
              <a:srgbClr val="FF5400">
                <a:alpha val="41500"/>
              </a:srgbClr>
            </a:gs>
            <a:gs pos="100000">
              <a:srgbClr val="F1D0C0">
                <a:alpha val="55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6172061" cy="8229600"/>
          </a:xfrm>
          <a:custGeom>
            <a:avLst/>
            <a:gdLst/>
            <a:ahLst/>
            <a:cxnLst/>
            <a:rect r="r" b="b" t="t" l="l"/>
            <a:pathLst>
              <a:path h="8229600" w="16172061">
                <a:moveTo>
                  <a:pt x="0" y="0"/>
                </a:moveTo>
                <a:lnTo>
                  <a:pt x="16172061" y="0"/>
                </a:lnTo>
                <a:lnTo>
                  <a:pt x="161720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98009" r="-362" b="-980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21400" y="4991003"/>
            <a:ext cx="3879361" cy="4267297"/>
          </a:xfrm>
          <a:custGeom>
            <a:avLst/>
            <a:gdLst/>
            <a:ahLst/>
            <a:cxnLst/>
            <a:rect r="r" b="b" t="t" l="l"/>
            <a:pathLst>
              <a:path h="4267297" w="3879361">
                <a:moveTo>
                  <a:pt x="0" y="0"/>
                </a:moveTo>
                <a:lnTo>
                  <a:pt x="3879361" y="0"/>
                </a:lnTo>
                <a:lnTo>
                  <a:pt x="3879361" y="4267297"/>
                </a:lnTo>
                <a:lnTo>
                  <a:pt x="0" y="4267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98359" y="1983024"/>
            <a:ext cx="9342021" cy="789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43"/>
              </a:lnSpc>
            </a:pPr>
            <a:r>
              <a:rPr lang="en-US" sz="6067" b="true">
                <a:solidFill>
                  <a:srgbClr val="AE0C0C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Сабақ мақсаттары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398359" y="3327536"/>
            <a:ext cx="11428285" cy="3879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83010" indent="-341505" lvl="1">
              <a:lnSpc>
                <a:spcPts val="4428"/>
              </a:lnSpc>
              <a:buFont typeface="Arial"/>
              <a:buChar char="•"/>
            </a:pPr>
            <a:r>
              <a:rPr lang="en-US" sz="31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Қан топтарының</a:t>
            </a:r>
            <a:r>
              <a:rPr lang="en-US" sz="31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(ABO жүйесі) антигендері мен антиденелерін анықтап, олардың айырмашылығын түсіндіреді;</a:t>
            </a:r>
          </a:p>
          <a:p>
            <a:pPr algn="l" marL="683010" indent="-341505" lvl="1">
              <a:lnSpc>
                <a:spcPts val="4428"/>
              </a:lnSpc>
              <a:buFont typeface="Arial"/>
              <a:buChar char="•"/>
            </a:pPr>
            <a:r>
              <a:rPr lang="en-US" sz="31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Қан құю кезінде донор мен реципиент қанының сәйкестігін талдап, қауіпсіз құю принципін түсіндіреді;</a:t>
            </a:r>
          </a:p>
          <a:p>
            <a:pPr algn="l" marL="683010" indent="-341505" lvl="1">
              <a:lnSpc>
                <a:spcPts val="4428"/>
              </a:lnSpc>
              <a:buFont typeface="Arial"/>
              <a:buChar char="•"/>
            </a:pPr>
            <a:r>
              <a:rPr lang="en-US" sz="31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Резус-фактордың мәнін түсіндіріп, резус-конфликттің қалай пайда болатынын себеп–салдар байланысымен дәлелдейді;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4500"/>
              </a:srgbClr>
            </a:gs>
            <a:gs pos="50000">
              <a:srgbClr val="FF5400">
                <a:alpha val="41500"/>
              </a:srgbClr>
            </a:gs>
            <a:gs pos="100000">
              <a:srgbClr val="F1D0C0">
                <a:alpha val="285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6172061" cy="8229600"/>
          </a:xfrm>
          <a:custGeom>
            <a:avLst/>
            <a:gdLst/>
            <a:ahLst/>
            <a:cxnLst/>
            <a:rect r="r" b="b" t="t" l="l"/>
            <a:pathLst>
              <a:path h="8229600" w="16172061">
                <a:moveTo>
                  <a:pt x="0" y="0"/>
                </a:moveTo>
                <a:lnTo>
                  <a:pt x="16172061" y="0"/>
                </a:lnTo>
                <a:lnTo>
                  <a:pt x="161720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98009" r="-362" b="-980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46026" y="6939259"/>
            <a:ext cx="1360766" cy="2001126"/>
          </a:xfrm>
          <a:custGeom>
            <a:avLst/>
            <a:gdLst/>
            <a:ahLst/>
            <a:cxnLst/>
            <a:rect r="r" b="b" t="t" l="l"/>
            <a:pathLst>
              <a:path h="2001126" w="1360766">
                <a:moveTo>
                  <a:pt x="0" y="0"/>
                </a:moveTo>
                <a:lnTo>
                  <a:pt x="1360766" y="0"/>
                </a:lnTo>
                <a:lnTo>
                  <a:pt x="1360766" y="2001126"/>
                </a:lnTo>
                <a:lnTo>
                  <a:pt x="0" y="2001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4500"/>
              </a:srgbClr>
            </a:gs>
            <a:gs pos="50000">
              <a:srgbClr val="FF5400">
                <a:alpha val="41500"/>
              </a:srgbClr>
            </a:gs>
            <a:gs pos="100000">
              <a:srgbClr val="F1D0C0">
                <a:alpha val="285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6172061" cy="8229600"/>
          </a:xfrm>
          <a:custGeom>
            <a:avLst/>
            <a:gdLst/>
            <a:ahLst/>
            <a:cxnLst/>
            <a:rect r="r" b="b" t="t" l="l"/>
            <a:pathLst>
              <a:path h="8229600" w="16172061">
                <a:moveTo>
                  <a:pt x="0" y="0"/>
                </a:moveTo>
                <a:lnTo>
                  <a:pt x="16172061" y="0"/>
                </a:lnTo>
                <a:lnTo>
                  <a:pt x="161720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98009" r="-362" b="-980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46026" y="6939259"/>
            <a:ext cx="1360766" cy="2001126"/>
          </a:xfrm>
          <a:custGeom>
            <a:avLst/>
            <a:gdLst/>
            <a:ahLst/>
            <a:cxnLst/>
            <a:rect r="r" b="b" t="t" l="l"/>
            <a:pathLst>
              <a:path h="2001126" w="1360766">
                <a:moveTo>
                  <a:pt x="0" y="0"/>
                </a:moveTo>
                <a:lnTo>
                  <a:pt x="1360766" y="0"/>
                </a:lnTo>
                <a:lnTo>
                  <a:pt x="1360766" y="2001126"/>
                </a:lnTo>
                <a:lnTo>
                  <a:pt x="0" y="2001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4500"/>
              </a:srgbClr>
            </a:gs>
            <a:gs pos="50000">
              <a:srgbClr val="FF5400">
                <a:alpha val="41500"/>
              </a:srgbClr>
            </a:gs>
            <a:gs pos="100000">
              <a:srgbClr val="F1D0C0">
                <a:alpha val="285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6172061" cy="8229600"/>
          </a:xfrm>
          <a:custGeom>
            <a:avLst/>
            <a:gdLst/>
            <a:ahLst/>
            <a:cxnLst/>
            <a:rect r="r" b="b" t="t" l="l"/>
            <a:pathLst>
              <a:path h="8229600" w="16172061">
                <a:moveTo>
                  <a:pt x="0" y="0"/>
                </a:moveTo>
                <a:lnTo>
                  <a:pt x="16172061" y="0"/>
                </a:lnTo>
                <a:lnTo>
                  <a:pt x="161720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98009" r="-362" b="-980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46026" y="6939259"/>
            <a:ext cx="1360766" cy="2001126"/>
          </a:xfrm>
          <a:custGeom>
            <a:avLst/>
            <a:gdLst/>
            <a:ahLst/>
            <a:cxnLst/>
            <a:rect r="r" b="b" t="t" l="l"/>
            <a:pathLst>
              <a:path h="2001126" w="1360766">
                <a:moveTo>
                  <a:pt x="0" y="0"/>
                </a:moveTo>
                <a:lnTo>
                  <a:pt x="1360766" y="0"/>
                </a:lnTo>
                <a:lnTo>
                  <a:pt x="1360766" y="2001126"/>
                </a:lnTo>
                <a:lnTo>
                  <a:pt x="0" y="2001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Object 4" id="4"/>
          <p:cNvGraphicFramePr/>
          <p:nvPr/>
        </p:nvGraphicFramePr>
        <p:xfrm>
          <a:off x="1244021" y="2447472"/>
          <a:ext cx="9429750" cy="3143250"/>
        </p:xfrm>
        <a:graphic>
          <a:graphicData uri="http://schemas.openxmlformats.org/presentationml/2006/ole">
            <p:oleObj imgW="11315700" imgH="5029200" r:id="rId6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0">
            <a:off x="0" y="7009947"/>
            <a:ext cx="4657581" cy="3370395"/>
          </a:xfrm>
          <a:custGeom>
            <a:avLst/>
            <a:gdLst/>
            <a:ahLst/>
            <a:cxnLst/>
            <a:rect r="r" b="b" t="t" l="l"/>
            <a:pathLst>
              <a:path h="3370395" w="4657581">
                <a:moveTo>
                  <a:pt x="0" y="0"/>
                </a:moveTo>
                <a:lnTo>
                  <a:pt x="4657581" y="0"/>
                </a:lnTo>
                <a:lnTo>
                  <a:pt x="4657581" y="3370395"/>
                </a:lnTo>
                <a:lnTo>
                  <a:pt x="0" y="33703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44021" y="962025"/>
            <a:ext cx="16162771" cy="1371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9"/>
              </a:lnSpc>
              <a:spcBef>
                <a:spcPct val="0"/>
              </a:spcBef>
            </a:pPr>
            <a:r>
              <a:rPr lang="en-US" b="true" sz="262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І-топ: Қан топтары (ABO жүйесі)</a:t>
            </a:r>
          </a:p>
          <a:p>
            <a:pPr algn="l">
              <a:lnSpc>
                <a:spcPts val="3669"/>
              </a:lnSpc>
              <a:spcBef>
                <a:spcPct val="0"/>
              </a:spcBef>
            </a:pPr>
            <a:r>
              <a:rPr lang="en-US" b="true" sz="262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Оқулық мәтінін пайдаланып, ABO жүйесіндегі қан топтарының айырмашылығын, агглютиноген және агглютинин құрамын кестемен немесе постермен түсіндіріңіз.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755834" y="7083473"/>
            <a:ext cx="9802297" cy="182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9"/>
              </a:lnSpc>
              <a:spcBef>
                <a:spcPct val="0"/>
              </a:spcBef>
            </a:pPr>
            <a:r>
              <a:rPr lang="en-US" b="true" sz="262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Дескрипторлар:</a:t>
            </a:r>
          </a:p>
          <a:p>
            <a:pPr algn="l">
              <a:lnSpc>
                <a:spcPts val="3669"/>
              </a:lnSpc>
              <a:spcBef>
                <a:spcPct val="0"/>
              </a:spcBef>
            </a:pPr>
            <a:r>
              <a:rPr lang="en-US" sz="262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1) ABO жүйесін түсіндіреді;</a:t>
            </a:r>
          </a:p>
          <a:p>
            <a:pPr algn="l">
              <a:lnSpc>
                <a:spcPts val="3669"/>
              </a:lnSpc>
              <a:spcBef>
                <a:spcPct val="0"/>
              </a:spcBef>
            </a:pPr>
            <a:r>
              <a:rPr lang="en-US" sz="262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 Қан топтарындағы антиген–антидене құрамын дұрыс анықтайды;</a:t>
            </a:r>
          </a:p>
          <a:p>
            <a:pPr algn="l">
              <a:lnSpc>
                <a:spcPts val="3669"/>
              </a:lnSpc>
              <a:spcBef>
                <a:spcPct val="0"/>
              </a:spcBef>
            </a:pPr>
            <a:r>
              <a:rPr lang="en-US" sz="262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3) Кесте немесе постерді сауатты ұсынады.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4500"/>
              </a:srgbClr>
            </a:gs>
            <a:gs pos="50000">
              <a:srgbClr val="FF5400">
                <a:alpha val="41500"/>
              </a:srgbClr>
            </a:gs>
            <a:gs pos="100000">
              <a:srgbClr val="F1D0C0">
                <a:alpha val="285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7970" y="1028700"/>
            <a:ext cx="16172061" cy="8229600"/>
          </a:xfrm>
          <a:custGeom>
            <a:avLst/>
            <a:gdLst/>
            <a:ahLst/>
            <a:cxnLst/>
            <a:rect r="r" b="b" t="t" l="l"/>
            <a:pathLst>
              <a:path h="8229600" w="16172061">
                <a:moveTo>
                  <a:pt x="0" y="0"/>
                </a:moveTo>
                <a:lnTo>
                  <a:pt x="16172060" y="0"/>
                </a:lnTo>
                <a:lnTo>
                  <a:pt x="161720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98009" r="-362" b="-980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46026" y="6939259"/>
            <a:ext cx="1360766" cy="2001126"/>
          </a:xfrm>
          <a:custGeom>
            <a:avLst/>
            <a:gdLst/>
            <a:ahLst/>
            <a:cxnLst/>
            <a:rect r="r" b="b" t="t" l="l"/>
            <a:pathLst>
              <a:path h="2001126" w="1360766">
                <a:moveTo>
                  <a:pt x="0" y="0"/>
                </a:moveTo>
                <a:lnTo>
                  <a:pt x="1360766" y="0"/>
                </a:lnTo>
                <a:lnTo>
                  <a:pt x="1360766" y="2001126"/>
                </a:lnTo>
                <a:lnTo>
                  <a:pt x="0" y="2001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55708" y="3596505"/>
            <a:ext cx="5463885" cy="3654417"/>
          </a:xfrm>
          <a:custGeom>
            <a:avLst/>
            <a:gdLst/>
            <a:ahLst/>
            <a:cxnLst/>
            <a:rect r="r" b="b" t="t" l="l"/>
            <a:pathLst>
              <a:path h="3654417" w="5463885">
                <a:moveTo>
                  <a:pt x="0" y="0"/>
                </a:moveTo>
                <a:lnTo>
                  <a:pt x="5463885" y="0"/>
                </a:lnTo>
                <a:lnTo>
                  <a:pt x="5463885" y="3654417"/>
                </a:lnTo>
                <a:lnTo>
                  <a:pt x="0" y="36544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63629" y="1436811"/>
            <a:ext cx="16043163" cy="1453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b="true" sz="2785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ІІ-топ: Агглютинация және қан құю</a:t>
            </a:r>
          </a:p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b="true" sz="2785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Агглютинация құбылысын түсіндіріп, қан құю кезінде қандай топтар бір-біріне жарамды немесе жарамсыз екенін көрсететін сызба дайындаңыз.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275357" y="7174722"/>
            <a:ext cx="7524512" cy="1801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9"/>
              </a:lnSpc>
              <a:spcBef>
                <a:spcPct val="0"/>
              </a:spcBef>
            </a:pPr>
            <a:r>
              <a:rPr lang="en-US" b="true" sz="2685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Дескрипторлар</a:t>
            </a:r>
            <a:r>
              <a:rPr lang="en-US" sz="26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algn="l">
              <a:lnSpc>
                <a:spcPts val="3479"/>
              </a:lnSpc>
              <a:spcBef>
                <a:spcPct val="0"/>
              </a:spcBef>
            </a:pPr>
            <a:r>
              <a:rPr lang="en-US" sz="24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1) Агглютинация құбылысын ғылыми тілде түсіндіреді;</a:t>
            </a:r>
          </a:p>
          <a:p>
            <a:pPr algn="l">
              <a:lnSpc>
                <a:spcPts val="3479"/>
              </a:lnSpc>
              <a:spcBef>
                <a:spcPct val="0"/>
              </a:spcBef>
            </a:pPr>
            <a:r>
              <a:rPr lang="en-US" sz="24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2) Қан құюдағы сәйкестік ережелерін дұрыс көрсетеді;</a:t>
            </a:r>
          </a:p>
          <a:p>
            <a:pPr algn="l">
              <a:lnSpc>
                <a:spcPts val="3479"/>
              </a:lnSpc>
              <a:spcBef>
                <a:spcPct val="0"/>
              </a:spcBef>
            </a:pPr>
            <a:r>
              <a:rPr lang="en-US" sz="24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3) Мысалкелтіріп, қорытындыжасайды.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4500"/>
              </a:srgbClr>
            </a:gs>
            <a:gs pos="50000">
              <a:srgbClr val="FF5400">
                <a:alpha val="41500"/>
              </a:srgbClr>
            </a:gs>
            <a:gs pos="100000">
              <a:srgbClr val="F1D0C0">
                <a:alpha val="285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4348" y="794963"/>
            <a:ext cx="16172061" cy="8229600"/>
          </a:xfrm>
          <a:custGeom>
            <a:avLst/>
            <a:gdLst/>
            <a:ahLst/>
            <a:cxnLst/>
            <a:rect r="r" b="b" t="t" l="l"/>
            <a:pathLst>
              <a:path h="8229600" w="16172061">
                <a:moveTo>
                  <a:pt x="0" y="0"/>
                </a:moveTo>
                <a:lnTo>
                  <a:pt x="16172061" y="0"/>
                </a:lnTo>
                <a:lnTo>
                  <a:pt x="161720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98009" r="-362" b="-980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46026" y="6939259"/>
            <a:ext cx="1360766" cy="2001126"/>
          </a:xfrm>
          <a:custGeom>
            <a:avLst/>
            <a:gdLst/>
            <a:ahLst/>
            <a:cxnLst/>
            <a:rect r="r" b="b" t="t" l="l"/>
            <a:pathLst>
              <a:path h="2001126" w="1360766">
                <a:moveTo>
                  <a:pt x="0" y="0"/>
                </a:moveTo>
                <a:lnTo>
                  <a:pt x="1360766" y="0"/>
                </a:lnTo>
                <a:lnTo>
                  <a:pt x="1360766" y="2001126"/>
                </a:lnTo>
                <a:lnTo>
                  <a:pt x="0" y="2001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711384"/>
            <a:ext cx="5867390" cy="3919811"/>
          </a:xfrm>
          <a:custGeom>
            <a:avLst/>
            <a:gdLst/>
            <a:ahLst/>
            <a:cxnLst/>
            <a:rect r="r" b="b" t="t" l="l"/>
            <a:pathLst>
              <a:path h="3919811" w="5867390">
                <a:moveTo>
                  <a:pt x="0" y="0"/>
                </a:moveTo>
                <a:lnTo>
                  <a:pt x="5867390" y="0"/>
                </a:lnTo>
                <a:lnTo>
                  <a:pt x="5867390" y="3919811"/>
                </a:lnTo>
                <a:lnTo>
                  <a:pt x="0" y="39198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45736" y="952500"/>
            <a:ext cx="15980673" cy="1517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9"/>
              </a:lnSpc>
              <a:spcBef>
                <a:spcPct val="0"/>
              </a:spcBef>
            </a:pPr>
            <a:r>
              <a:rPr lang="en-US" b="true" sz="2885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ІІІ-топ: Резус-фактор</a:t>
            </a:r>
          </a:p>
          <a:p>
            <a:pPr algn="l">
              <a:lnSpc>
                <a:spcPts val="4039"/>
              </a:lnSpc>
              <a:spcBef>
                <a:spcPct val="0"/>
              </a:spcBef>
            </a:pPr>
            <a:r>
              <a:rPr lang="en-US" b="true" sz="2885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Резус-фактордың мәнін түсіндіріңіз. Резус-оң және резус-теріс қанның айырмашылығын және жүкті әйелдердегі резус-қақтығысы мәселесін түсіндіретін постер жасаңыз.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941856" y="6670661"/>
            <a:ext cx="7840623" cy="1939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b="true" sz="2785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Дескрипторлар:</a:t>
            </a:r>
          </a:p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sz="27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1) Резус-фактордың биологиялық мәнін түсіндіреді;</a:t>
            </a:r>
          </a:p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sz="27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2) Резус-қақтығыс механизмін дұрыс түсіндіреді;</a:t>
            </a:r>
          </a:p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sz="27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3) Алдын алу жолдарын атайды.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4500"/>
              </a:srgbClr>
            </a:gs>
            <a:gs pos="50000">
              <a:srgbClr val="FF5400">
                <a:alpha val="41500"/>
              </a:srgbClr>
            </a:gs>
            <a:gs pos="100000">
              <a:srgbClr val="F1D0C0">
                <a:alpha val="285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4348" y="794963"/>
            <a:ext cx="16172061" cy="8229600"/>
          </a:xfrm>
          <a:custGeom>
            <a:avLst/>
            <a:gdLst/>
            <a:ahLst/>
            <a:cxnLst/>
            <a:rect r="r" b="b" t="t" l="l"/>
            <a:pathLst>
              <a:path h="8229600" w="16172061">
                <a:moveTo>
                  <a:pt x="0" y="0"/>
                </a:moveTo>
                <a:lnTo>
                  <a:pt x="16172061" y="0"/>
                </a:lnTo>
                <a:lnTo>
                  <a:pt x="161720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98009" r="-362" b="-980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46026" y="7397321"/>
            <a:ext cx="1360766" cy="2001126"/>
          </a:xfrm>
          <a:custGeom>
            <a:avLst/>
            <a:gdLst/>
            <a:ahLst/>
            <a:cxnLst/>
            <a:rect r="r" b="b" t="t" l="l"/>
            <a:pathLst>
              <a:path h="2001126" w="1360766">
                <a:moveTo>
                  <a:pt x="0" y="0"/>
                </a:moveTo>
                <a:lnTo>
                  <a:pt x="1360766" y="0"/>
                </a:lnTo>
                <a:lnTo>
                  <a:pt x="1360766" y="2001127"/>
                </a:lnTo>
                <a:lnTo>
                  <a:pt x="0" y="200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574530"/>
            <a:ext cx="6824439" cy="5137939"/>
          </a:xfrm>
          <a:custGeom>
            <a:avLst/>
            <a:gdLst/>
            <a:ahLst/>
            <a:cxnLst/>
            <a:rect r="r" b="b" t="t" l="l"/>
            <a:pathLst>
              <a:path h="5137939" w="6824439">
                <a:moveTo>
                  <a:pt x="0" y="0"/>
                </a:moveTo>
                <a:lnTo>
                  <a:pt x="6824439" y="0"/>
                </a:lnTo>
                <a:lnTo>
                  <a:pt x="6824439" y="5137940"/>
                </a:lnTo>
                <a:lnTo>
                  <a:pt x="0" y="5137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69659" y="962025"/>
            <a:ext cx="16172061" cy="1453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b="true" sz="2785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IV-топ: Қан құюдағы сәйкессіздік салдары</a:t>
            </a:r>
          </a:p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b="true" sz="2785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Қан құю кезінде сәйкессіздік болғандағы ағзада жүретін қауіпті реакцияларды түсіндіріп, олардың алдын алу шараларын ұсыныңыз.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31782" y="6375681"/>
            <a:ext cx="8377000" cy="2022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9"/>
              </a:lnSpc>
              <a:spcBef>
                <a:spcPct val="0"/>
              </a:spcBef>
            </a:pPr>
            <a:r>
              <a:rPr lang="en-US" b="true" sz="2885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Дескрипторлар</a:t>
            </a:r>
            <a:r>
              <a:rPr lang="en-US" sz="28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algn="l">
              <a:lnSpc>
                <a:spcPts val="4039"/>
              </a:lnSpc>
              <a:spcBef>
                <a:spcPct val="0"/>
              </a:spcBef>
            </a:pPr>
            <a:r>
              <a:rPr lang="en-US" sz="28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1) Қан құюдағы сәйкессіздік салдарын дұрыс атайды;</a:t>
            </a:r>
          </a:p>
          <a:p>
            <a:pPr algn="l">
              <a:lnSpc>
                <a:spcPts val="4039"/>
              </a:lnSpc>
              <a:spcBef>
                <a:spcPct val="0"/>
              </a:spcBef>
            </a:pPr>
            <a:r>
              <a:rPr lang="en-US" sz="28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2) Гемолиз механизмін түсіндіреді;</a:t>
            </a:r>
          </a:p>
          <a:p>
            <a:pPr algn="l">
              <a:lnSpc>
                <a:spcPts val="4039"/>
              </a:lnSpc>
              <a:spcBef>
                <a:spcPct val="0"/>
              </a:spcBef>
            </a:pPr>
            <a:r>
              <a:rPr lang="en-US" sz="28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3) Алдын алу шараларын ұсынады.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4500"/>
              </a:srgbClr>
            </a:gs>
            <a:gs pos="50000">
              <a:srgbClr val="FF5400">
                <a:alpha val="41500"/>
              </a:srgbClr>
            </a:gs>
            <a:gs pos="100000">
              <a:srgbClr val="F1D0C0">
                <a:alpha val="285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4348" y="794963"/>
            <a:ext cx="16172061" cy="8229600"/>
          </a:xfrm>
          <a:custGeom>
            <a:avLst/>
            <a:gdLst/>
            <a:ahLst/>
            <a:cxnLst/>
            <a:rect r="r" b="b" t="t" l="l"/>
            <a:pathLst>
              <a:path h="8229600" w="16172061">
                <a:moveTo>
                  <a:pt x="0" y="0"/>
                </a:moveTo>
                <a:lnTo>
                  <a:pt x="16172061" y="0"/>
                </a:lnTo>
                <a:lnTo>
                  <a:pt x="161720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98009" r="-362" b="-980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46026" y="7397321"/>
            <a:ext cx="1360766" cy="2001126"/>
          </a:xfrm>
          <a:custGeom>
            <a:avLst/>
            <a:gdLst/>
            <a:ahLst/>
            <a:cxnLst/>
            <a:rect r="r" b="b" t="t" l="l"/>
            <a:pathLst>
              <a:path h="2001126" w="1360766">
                <a:moveTo>
                  <a:pt x="0" y="0"/>
                </a:moveTo>
                <a:lnTo>
                  <a:pt x="1360766" y="0"/>
                </a:lnTo>
                <a:lnTo>
                  <a:pt x="1360766" y="2001127"/>
                </a:lnTo>
                <a:lnTo>
                  <a:pt x="0" y="200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DAG5EAi4018</dc:identifier>
  <dcterms:modified xsi:type="dcterms:W3CDTF">2011-08-01T06:04:30Z</dcterms:modified>
  <cp:revision>1</cp:revision>
  <dc:title>Қан топтары. Қан құю. Резус – фактор. Агглютинация. Резус – конфликт</dc:title>
</cp:coreProperties>
</file>