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7" r:id="rId3"/>
    <p:sldId id="286" r:id="rId4"/>
    <p:sldId id="289" r:id="rId5"/>
    <p:sldId id="310" r:id="rId6"/>
    <p:sldId id="290" r:id="rId7"/>
    <p:sldId id="297" r:id="rId8"/>
    <p:sldId id="284" r:id="rId9"/>
    <p:sldId id="299" r:id="rId10"/>
    <p:sldId id="311" r:id="rId11"/>
    <p:sldId id="305" r:id="rId12"/>
    <p:sldId id="313" r:id="rId13"/>
    <p:sldId id="285" r:id="rId14"/>
    <p:sldId id="296" r:id="rId15"/>
    <p:sldId id="312" r:id="rId16"/>
    <p:sldId id="256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CC00"/>
    <a:srgbClr val="66FF66"/>
    <a:srgbClr val="99CCFF"/>
    <a:srgbClr val="00FFFF"/>
    <a:srgbClr val="FF66FF"/>
    <a:srgbClr val="D60093"/>
    <a:srgbClr val="00CCFF"/>
    <a:srgbClr val="6600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347" autoAdjust="0"/>
    <p:restoredTop sz="95256" autoAdjust="0"/>
  </p:normalViewPr>
  <p:slideViewPr>
    <p:cSldViewPr>
      <p:cViewPr varScale="1">
        <p:scale>
          <a:sx n="64" d="100"/>
          <a:sy n="64" d="100"/>
        </p:scale>
        <p:origin x="936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14/09/2025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042107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14/09/2025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7188728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14/09/2025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982806"/>
      </p:ext>
    </p:extLst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512E-BEBC-4DEB-9A74-2BA7B452CB66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8E1D-8AB6-4C35-B9F1-92CADA95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973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512E-BEBC-4DEB-9A74-2BA7B452CB66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8E1D-8AB6-4C35-B9F1-92CADA95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674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512E-BEBC-4DEB-9A74-2BA7B452CB66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8E1D-8AB6-4C35-B9F1-92CADA95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792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512E-BEBC-4DEB-9A74-2BA7B452CB66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8E1D-8AB6-4C35-B9F1-92CADA95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465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512E-BEBC-4DEB-9A74-2BA7B452CB66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8E1D-8AB6-4C35-B9F1-92CADA95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19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512E-BEBC-4DEB-9A74-2BA7B452CB66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8E1D-8AB6-4C35-B9F1-92CADA95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57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512E-BEBC-4DEB-9A74-2BA7B452CB66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8E1D-8AB6-4C35-B9F1-92CADA95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688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512E-BEBC-4DEB-9A74-2BA7B452CB66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8E1D-8AB6-4C35-B9F1-92CADA95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39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14/09/2025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5633871"/>
      </p:ext>
    </p:extLst>
  </p:cSld>
  <p:clrMapOvr>
    <a:masterClrMapping/>
  </p:clrMapOvr>
  <p:transition spd="slow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512E-BEBC-4DEB-9A74-2BA7B452CB66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8E1D-8AB6-4C35-B9F1-92CADA95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334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512E-BEBC-4DEB-9A74-2BA7B452CB66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8E1D-8AB6-4C35-B9F1-92CADA95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660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512E-BEBC-4DEB-9A74-2BA7B452CB66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8E1D-8AB6-4C35-B9F1-92CADA95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41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14/09/2025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3708464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14/09/2025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576202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14/09/2025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6673281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14/09/2025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9380068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14/09/2025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6079247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14/09/2025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0638145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14/09/2025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1984476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EBDE6-7C42-404E-819A-2F2FC27A65C2}" type="datetimeFigureOut">
              <a:rPr lang="es-ES" smtClean="0"/>
              <a:t>14/09/2025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93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7512E-BEBC-4DEB-9A74-2BA7B452CB66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18E1D-8AB6-4C35-B9F1-92CADA95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66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learningapps.org/22582633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ordwall.net/resource/68966115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3Eszbj1nIR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E2729-2D05-1087-B7D4-535A4DFD1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 ахуал </a:t>
            </a:r>
            <a:endParaRPr lang="ru-K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D13611D-AFF9-8E9D-0AB0-533FB9DB1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KZ" dirty="0">
                <a:solidFill>
                  <a:schemeClr val="bg1"/>
                </a:solidFill>
              </a:rPr>
              <a:t>«</a:t>
            </a:r>
            <a:r>
              <a:rPr lang="ru-KZ" dirty="0" err="1">
                <a:solidFill>
                  <a:schemeClr val="bg1"/>
                </a:solidFill>
              </a:rPr>
              <a:t>Жылы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лебіздер</a:t>
            </a:r>
            <a:r>
              <a:rPr lang="ru-KZ" dirty="0">
                <a:solidFill>
                  <a:schemeClr val="bg1"/>
                </a:solidFill>
              </a:rPr>
              <a:t>»</a:t>
            </a:r>
          </a:p>
          <a:p>
            <a:r>
              <a:rPr lang="ru-KZ" dirty="0">
                <a:solidFill>
                  <a:schemeClr val="bg1"/>
                </a:solidFill>
              </a:rPr>
              <a:t>«</a:t>
            </a:r>
            <a:r>
              <a:rPr lang="ru-KZ" dirty="0" err="1">
                <a:solidFill>
                  <a:schemeClr val="bg1"/>
                </a:solidFill>
              </a:rPr>
              <a:t>Әрқайсымыз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бүгін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бір-бірімізге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сәттілік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тілейік</a:t>
            </a:r>
            <a:r>
              <a:rPr lang="ru-KZ" dirty="0">
                <a:solidFill>
                  <a:schemeClr val="bg1"/>
                </a:solidFill>
              </a:rPr>
              <a:t>. </a:t>
            </a:r>
            <a:r>
              <a:rPr lang="ru-KZ" dirty="0" err="1">
                <a:solidFill>
                  <a:schemeClr val="bg1"/>
                </a:solidFill>
              </a:rPr>
              <a:t>Сабақта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біз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ақпаратты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сақтаймыз</a:t>
            </a:r>
            <a:r>
              <a:rPr lang="ru-KZ" dirty="0">
                <a:solidFill>
                  <a:schemeClr val="bg1"/>
                </a:solidFill>
              </a:rPr>
              <a:t>, ал </a:t>
            </a:r>
            <a:r>
              <a:rPr lang="ru-KZ" dirty="0" err="1">
                <a:solidFill>
                  <a:schemeClr val="bg1"/>
                </a:solidFill>
              </a:rPr>
              <a:t>жылы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сөздер</a:t>
            </a:r>
            <a:r>
              <a:rPr lang="ru-KZ" dirty="0">
                <a:solidFill>
                  <a:schemeClr val="bg1"/>
                </a:solidFill>
              </a:rPr>
              <a:t> – </a:t>
            </a:r>
            <a:r>
              <a:rPr lang="ru-KZ" dirty="0" err="1">
                <a:solidFill>
                  <a:schemeClr val="bg1"/>
                </a:solidFill>
              </a:rPr>
              <a:t>жүректе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сақталатын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ең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құнды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ақпарат</a:t>
            </a:r>
            <a:r>
              <a:rPr lang="ru-KZ" dirty="0">
                <a:solidFill>
                  <a:schemeClr val="bg1"/>
                </a:solidFill>
              </a:rPr>
              <a:t>!»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569798632"/>
      </p:ext>
    </p:extLst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CEBFF-27F0-133E-D16F-8C874D516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AE69941-146D-FE7A-DFDD-3CCCDDAF6188}"/>
              </a:ext>
            </a:extLst>
          </p:cNvPr>
          <p:cNvSpPr txBox="1"/>
          <p:nvPr/>
        </p:nvSpPr>
        <p:spPr>
          <a:xfrm>
            <a:off x="539552" y="4725144"/>
            <a:ext cx="775646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KZ" dirty="0"/>
          </a:p>
          <a:p>
            <a:pPr indent="87630" algn="just">
              <a:buNone/>
            </a:pPr>
            <a:r>
              <a:rPr lang="kk-KZ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Дескриптор:</a:t>
            </a:r>
          </a:p>
          <a:p>
            <a:pPr indent="87630" algn="just">
              <a:buNone/>
            </a:pPr>
            <a:r>
              <a:rPr lang="kk-KZ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-Ситуацияны талдайды 1 балл;</a:t>
            </a:r>
          </a:p>
          <a:p>
            <a:pPr indent="87630" algn="just">
              <a:buNone/>
            </a:pPr>
            <a:r>
              <a:rPr lang="kk-KZ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-Дұрыс әрекет жолын ұсынады 1балл; </a:t>
            </a:r>
          </a:p>
          <a:p>
            <a:pPr indent="87630" algn="just">
              <a:buNone/>
            </a:pPr>
            <a:endParaRPr lang="kk-KZ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87630" algn="just">
              <a:buNone/>
            </a:pPr>
            <a:endParaRPr lang="kk-KZ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87630" algn="just">
              <a:buNone/>
            </a:pPr>
            <a:endParaRPr lang="kk-KZ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87630" algn="just">
              <a:buNone/>
            </a:pPr>
            <a:endParaRPr lang="kk-KZ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87630" algn="just">
              <a:buNone/>
            </a:pPr>
            <a:endParaRPr lang="kk-KZ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2471C1-1288-B6C5-71B2-072788389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95" y="620688"/>
            <a:ext cx="784282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81639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57EB9-C244-AC02-C5D3-9E5EC4FF2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F6CC8EC-2D41-7A10-7038-4DCEE6AEBFAB}"/>
              </a:ext>
            </a:extLst>
          </p:cNvPr>
          <p:cNvSpPr txBox="1"/>
          <p:nvPr/>
        </p:nvSpPr>
        <p:spPr>
          <a:xfrm>
            <a:off x="539552" y="4725144"/>
            <a:ext cx="775646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KZ" dirty="0"/>
          </a:p>
          <a:p>
            <a:r>
              <a:rPr lang="kk-KZ" b="1" i="1" dirty="0">
                <a:solidFill>
                  <a:srgbClr val="FF0000"/>
                </a:solidFill>
              </a:rPr>
              <a:t>Дескриптор:</a:t>
            </a:r>
            <a:endParaRPr lang="ru-KZ" dirty="0">
              <a:solidFill>
                <a:srgbClr val="FF0000"/>
              </a:solidFill>
            </a:endParaRPr>
          </a:p>
          <a:p>
            <a:r>
              <a:rPr lang="kk-KZ" dirty="0">
                <a:solidFill>
                  <a:srgbClr val="FF0000"/>
                </a:solidFill>
              </a:rPr>
              <a:t>-Шифрлау ұғымын дұрыс анықтайды;    </a:t>
            </a:r>
          </a:p>
          <a:p>
            <a:r>
              <a:rPr lang="kk-KZ" dirty="0">
                <a:solidFill>
                  <a:srgbClr val="FF0000"/>
                </a:solidFill>
              </a:rPr>
              <a:t>  - Кемінде 5 салада шифрлау қолданылатынын көрсетеді 1 балл;</a:t>
            </a:r>
            <a:endParaRPr lang="ru-KZ" dirty="0">
              <a:solidFill>
                <a:srgbClr val="FF0000"/>
              </a:solidFill>
            </a:endParaRPr>
          </a:p>
          <a:p>
            <a:pPr indent="87630" algn="just">
              <a:buNone/>
            </a:pPr>
            <a:endParaRPr lang="kk-KZ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87630" algn="just">
              <a:buNone/>
            </a:pPr>
            <a:endParaRPr lang="kk-KZ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87630" algn="just">
              <a:buNone/>
            </a:pPr>
            <a:endParaRPr lang="kk-KZ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87630" algn="just">
              <a:buNone/>
            </a:pPr>
            <a:endParaRPr lang="kk-KZ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87630" algn="just">
              <a:buNone/>
            </a:pPr>
            <a:endParaRPr lang="kk-KZ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42F5519-0D06-E975-C011-481E2E9EA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813690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541558"/>
      </p:ext>
    </p:extLst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57DC3F0-64C5-7C07-7B74-10CEEA46149E}"/>
              </a:ext>
            </a:extLst>
          </p:cNvPr>
          <p:cNvSpPr txBox="1"/>
          <p:nvPr/>
        </p:nvSpPr>
        <p:spPr>
          <a:xfrm>
            <a:off x="827584" y="836712"/>
            <a:ext cx="74888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kk-KZ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5)Сұрақтарға жауап беріңдер</a:t>
            </a:r>
          </a:p>
          <a:p>
            <a:pPr>
              <a:buNone/>
            </a:pPr>
            <a:r>
              <a:rPr lang="kk-KZ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https://learningapps.org/22582633</a:t>
            </a:r>
            <a:endParaRPr lang="kk-KZ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endParaRPr lang="kk-KZ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endParaRPr lang="ru-KZ" sz="2400" b="1" i="1" dirty="0">
              <a:solidFill>
                <a:schemeClr val="bg1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72E56E-B742-6D71-D8D0-9A916A775331}"/>
              </a:ext>
            </a:extLst>
          </p:cNvPr>
          <p:cNvSpPr txBox="1"/>
          <p:nvPr/>
        </p:nvSpPr>
        <p:spPr>
          <a:xfrm>
            <a:off x="719572" y="4941168"/>
            <a:ext cx="770485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Дескриптор:</a:t>
            </a:r>
          </a:p>
          <a:p>
            <a:pPr>
              <a:buNone/>
            </a:pPr>
            <a:r>
              <a:rPr lang="ru-RU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1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интерактивті</a:t>
            </a:r>
            <a:r>
              <a:rPr lang="ru-RU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тапсырманы</a:t>
            </a:r>
            <a:r>
              <a:rPr lang="ru-RU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орындайды</a:t>
            </a:r>
            <a:r>
              <a:rPr lang="ru-RU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балл;</a:t>
            </a:r>
          </a:p>
          <a:p>
            <a:pPr>
              <a:buNone/>
            </a:pPr>
            <a:r>
              <a:rPr lang="kk-KZ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KZ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kk-K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K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30AEAC6-00C5-B77F-92D9-D5F41EF7D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824871"/>
            <a:ext cx="6264696" cy="316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70936"/>
      </p:ext>
    </p:extLst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96887-2C62-0D58-AEB0-819C571F7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C3C6C-BB4C-ADD4-CB49-DE3C103A1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052736"/>
            <a:ext cx="7776864" cy="75304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kk-KZ" sz="2800" dirty="0">
                <a:solidFill>
                  <a:srgbClr val="FFFF00"/>
                </a:solidFill>
              </a:rPr>
              <a:t>Қорытынды сұрақтар:  </a:t>
            </a:r>
            <a:br>
              <a:rPr lang="kk-KZ" sz="2800" dirty="0">
                <a:solidFill>
                  <a:schemeClr val="bg1"/>
                </a:solidFill>
              </a:rPr>
            </a:br>
            <a:r>
              <a:rPr lang="kk-KZ" sz="2800" dirty="0">
                <a:solidFill>
                  <a:schemeClr val="bg1"/>
                </a:solidFill>
              </a:rPr>
              <a:t>1. «</a:t>
            </a:r>
            <a:r>
              <a:rPr lang="kk-KZ" sz="2800" dirty="0" err="1">
                <a:solidFill>
                  <a:schemeClr val="bg1"/>
                </a:solidFill>
              </a:rPr>
              <a:t>Криптология</a:t>
            </a:r>
            <a:r>
              <a:rPr lang="kk-KZ" sz="2800" dirty="0">
                <a:solidFill>
                  <a:schemeClr val="bg1"/>
                </a:solidFill>
              </a:rPr>
              <a:t>» ғылымының мақсаты не?</a:t>
            </a:r>
            <a:br>
              <a:rPr lang="kk-KZ" sz="2800" dirty="0">
                <a:solidFill>
                  <a:schemeClr val="bg1"/>
                </a:solidFill>
              </a:rPr>
            </a:br>
            <a:r>
              <a:rPr lang="kk-KZ" sz="2800" dirty="0">
                <a:solidFill>
                  <a:schemeClr val="bg1"/>
                </a:solidFill>
              </a:rPr>
              <a:t>2. «Шифрлау» дегеніміз не?</a:t>
            </a:r>
            <a:br>
              <a:rPr lang="kk-KZ" sz="2800" dirty="0">
                <a:solidFill>
                  <a:schemeClr val="bg1"/>
                </a:solidFill>
              </a:rPr>
            </a:br>
            <a:r>
              <a:rPr lang="kk-KZ" sz="2800" dirty="0">
                <a:solidFill>
                  <a:schemeClr val="bg1"/>
                </a:solidFill>
              </a:rPr>
              <a:t>3. Заманауи криптография неше бөлімнен тұрады?</a:t>
            </a:r>
            <a:br>
              <a:rPr lang="kk-KZ" sz="2800" dirty="0">
                <a:solidFill>
                  <a:schemeClr val="bg1"/>
                </a:solidFill>
              </a:rPr>
            </a:br>
            <a:r>
              <a:rPr lang="kk-KZ" sz="2800" dirty="0">
                <a:solidFill>
                  <a:schemeClr val="bg1"/>
                </a:solidFill>
              </a:rPr>
              <a:t>4. «Электрондық цифрлық қолтаңба» дегеніміз не?</a:t>
            </a:r>
            <a:br>
              <a:rPr lang="kk-KZ" sz="2800" dirty="0">
                <a:solidFill>
                  <a:schemeClr val="bg1"/>
                </a:solidFill>
              </a:rPr>
            </a:br>
            <a:r>
              <a:rPr lang="kk-KZ" sz="2800" dirty="0">
                <a:solidFill>
                  <a:schemeClr val="bg1"/>
                </a:solidFill>
              </a:rPr>
              <a:t>5. ЭЦҚ-ның маңызы қандай?</a:t>
            </a:r>
            <a:br>
              <a:rPr lang="kk-KZ" sz="2800" dirty="0">
                <a:solidFill>
                  <a:schemeClr val="bg1"/>
                </a:solidFill>
              </a:rPr>
            </a:br>
            <a:endParaRPr lang="kk-KZ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153637"/>
      </p:ext>
    </p:extLst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A5DD6-45B0-26CB-E043-6ACCADE1F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9565C3-07DA-46EF-3D77-2AD1B5195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052736"/>
            <a:ext cx="7776864" cy="753046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kk-KZ" sz="4400" dirty="0">
                <a:solidFill>
                  <a:srgbClr val="FFFF00"/>
                </a:solidFill>
              </a:rPr>
              <a:t>Үйге тапсырма: </a:t>
            </a:r>
            <a:br>
              <a:rPr lang="kk-KZ" sz="2700" dirty="0">
                <a:solidFill>
                  <a:schemeClr val="bg1"/>
                </a:solidFill>
              </a:rPr>
            </a:br>
            <a:br>
              <a:rPr lang="kk-KZ" sz="2700" dirty="0">
                <a:solidFill>
                  <a:schemeClr val="bg1"/>
                </a:solidFill>
              </a:rPr>
            </a:br>
            <a:r>
              <a:rPr lang="kk-KZ" sz="4400" dirty="0">
                <a:solidFill>
                  <a:schemeClr val="bg1"/>
                </a:solidFill>
              </a:rPr>
              <a:t>«Деректерді шифрлау – ақпараттық қауіпсіздіктің негізі» тақырыбында қысқаша эссе (8–10 сөйлем) жаз.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072498267"/>
      </p:ext>
    </p:extLst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40030" y="4402836"/>
            <a:ext cx="2516791" cy="133814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kk-KZ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KZ Cooper" panose="02000503000000020004" pitchFamily="2" charset="0"/>
              </a:rPr>
              <a:t>Барлығы түсінікті болды!</a:t>
            </a:r>
            <a:endParaRPr lang="ru-RU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KZ Cooper" panose="02000503000000020004" pitchFamily="2" charset="0"/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3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54" y="3707893"/>
            <a:ext cx="1042415" cy="69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89" l="0" r="98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989" y="3684853"/>
            <a:ext cx="1063264" cy="7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41" l="23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474"/>
          <a:stretch/>
        </p:blipFill>
        <p:spPr bwMode="auto">
          <a:xfrm>
            <a:off x="6253772" y="3783751"/>
            <a:ext cx="639219" cy="51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3953" y="3648565"/>
            <a:ext cx="1042506" cy="6950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7590" y="3137546"/>
            <a:ext cx="1042506" cy="6950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2700" y="2991818"/>
            <a:ext cx="1042506" cy="6950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2412" y="2838683"/>
            <a:ext cx="1042506" cy="6950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390" y="2400858"/>
            <a:ext cx="1042506" cy="6950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7172" y="2338499"/>
            <a:ext cx="1042506" cy="6950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1721" y="3259832"/>
            <a:ext cx="1042506" cy="6950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4670" y="1258720"/>
            <a:ext cx="1042506" cy="69500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8982" y="2222267"/>
            <a:ext cx="1042506" cy="6950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683" y="1750574"/>
            <a:ext cx="1042506" cy="69500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1619" y="1730204"/>
            <a:ext cx="1042506" cy="69500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66858" y="1469534"/>
            <a:ext cx="1042506" cy="69500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4958" y="1440782"/>
            <a:ext cx="1042506" cy="695004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3088944" y="4402836"/>
            <a:ext cx="2516791" cy="133814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kk-KZ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KZ Cooper" panose="02000503000000020004" pitchFamily="2" charset="0"/>
              </a:rPr>
              <a:t>Менің бірнеше сұрағым бар...</a:t>
            </a:r>
            <a:endParaRPr lang="ru-RU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KZ Cooper" panose="02000503000000020004" pitchFamily="2" charset="0"/>
            </a:endParaRPr>
          </a:p>
        </p:txBody>
      </p:sp>
      <p:pic>
        <p:nvPicPr>
          <p:cNvPr id="26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89" l="0" r="98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707" y="3684853"/>
            <a:ext cx="1063264" cy="7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89" l="0" r="98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644" y="3600417"/>
            <a:ext cx="1063264" cy="7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89" l="0" r="98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099" y="3033504"/>
            <a:ext cx="1063264" cy="7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89" l="0" r="98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53" y="2320839"/>
            <a:ext cx="1063264" cy="7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89" l="0" r="98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944" y="2603710"/>
            <a:ext cx="1063264" cy="7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89" l="0" r="98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253" y="3061907"/>
            <a:ext cx="1063264" cy="7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89" l="0" r="98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739" y="1644566"/>
            <a:ext cx="1063264" cy="7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89" l="0" r="98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797" y="1837717"/>
            <a:ext cx="1063264" cy="7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89" l="0" r="98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667" y="2381812"/>
            <a:ext cx="1063264" cy="7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89" l="0" r="98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754" y="3018959"/>
            <a:ext cx="1063264" cy="7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89" l="0" r="98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244" y="1579392"/>
            <a:ext cx="1063264" cy="7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Скругленный прямоугольник 36"/>
          <p:cNvSpPr/>
          <p:nvPr/>
        </p:nvSpPr>
        <p:spPr>
          <a:xfrm>
            <a:off x="6079406" y="4402836"/>
            <a:ext cx="2516791" cy="133814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kk-KZ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KZ Cooper" panose="02000503000000020004" pitchFamily="2" charset="0"/>
              </a:rPr>
              <a:t>Маған сабақ қиын болды!</a:t>
            </a:r>
            <a:endParaRPr lang="ru-RU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KZ Cooper" panose="02000503000000020004" pitchFamily="2" charset="0"/>
            </a:endParaRPr>
          </a:p>
        </p:txBody>
      </p:sp>
      <p:pic>
        <p:nvPicPr>
          <p:cNvPr id="38" name="Picture 10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41" l="23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474"/>
          <a:stretch/>
        </p:blipFill>
        <p:spPr bwMode="auto">
          <a:xfrm>
            <a:off x="6822938" y="3248695"/>
            <a:ext cx="639219" cy="51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41" l="23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474"/>
          <a:stretch/>
        </p:blipFill>
        <p:spPr bwMode="auto">
          <a:xfrm>
            <a:off x="7337801" y="3695020"/>
            <a:ext cx="639219" cy="51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41" l="23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474"/>
          <a:stretch/>
        </p:blipFill>
        <p:spPr bwMode="auto">
          <a:xfrm>
            <a:off x="6265017" y="2713639"/>
            <a:ext cx="639219" cy="51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41" l="23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474"/>
          <a:stretch/>
        </p:blipFill>
        <p:spPr bwMode="auto">
          <a:xfrm>
            <a:off x="7977020" y="2532457"/>
            <a:ext cx="639219" cy="51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41" l="23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474"/>
          <a:stretch/>
        </p:blipFill>
        <p:spPr bwMode="auto">
          <a:xfrm>
            <a:off x="7562390" y="3086176"/>
            <a:ext cx="639219" cy="51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41" l="23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474"/>
          <a:stretch/>
        </p:blipFill>
        <p:spPr bwMode="auto">
          <a:xfrm>
            <a:off x="7657410" y="1933813"/>
            <a:ext cx="639219" cy="51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41" l="23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474"/>
          <a:stretch/>
        </p:blipFill>
        <p:spPr bwMode="auto">
          <a:xfrm>
            <a:off x="6887927" y="2246080"/>
            <a:ext cx="639219" cy="51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41" l="23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474"/>
          <a:stretch/>
        </p:blipFill>
        <p:spPr bwMode="auto">
          <a:xfrm>
            <a:off x="6904620" y="1469535"/>
            <a:ext cx="639219" cy="51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41" l="23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474"/>
          <a:stretch/>
        </p:blipFill>
        <p:spPr bwMode="auto">
          <a:xfrm>
            <a:off x="6237600" y="1837717"/>
            <a:ext cx="639219" cy="51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921669" y="829744"/>
            <a:ext cx="334194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ru-RU" sz="40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KZ Cooper" panose="02000503000000020004" pitchFamily="2" charset="0"/>
              </a:rPr>
              <a:t>Кері</a:t>
            </a:r>
            <a:r>
              <a:rPr lang="ru-RU" sz="40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KZ Cooper" panose="02000503000000020004" pitchFamily="2" charset="0"/>
              </a:rPr>
              <a:t> </a:t>
            </a:r>
            <a:r>
              <a:rPr lang="ru-RU" sz="40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KZ Cooper" panose="02000503000000020004" pitchFamily="2" charset="0"/>
              </a:rPr>
              <a:t>байланыс</a:t>
            </a:r>
            <a:endParaRPr lang="ru-RU" sz="4050" dirty="0">
              <a:ln w="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KZ Cooper" panose="02000503000000020004" pitchFamily="2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89559" y="2028271"/>
            <a:ext cx="1042506" cy="69500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447" y="1005370"/>
            <a:ext cx="1042506" cy="69500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8516" y="3785169"/>
            <a:ext cx="1042506" cy="695004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82746" y="3806618"/>
            <a:ext cx="1042506" cy="69500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0714" y="2714405"/>
            <a:ext cx="1042506" cy="695004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0941" y="1080355"/>
            <a:ext cx="104250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9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F2A76-F41B-F9E8-31A5-40FE43B30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280" y="1700808"/>
            <a:ext cx="7772400" cy="1470025"/>
          </a:xfrm>
        </p:spPr>
        <p:txBody>
          <a:bodyPr>
            <a:normAutofit/>
          </a:bodyPr>
          <a:lstStyle/>
          <a:p>
            <a:r>
              <a:rPr lang="kk-KZ" sz="27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    </a:t>
            </a:r>
            <a:br>
              <a:rPr lang="kk-KZ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 қорғау әдістері</a:t>
            </a:r>
            <a:endParaRPr lang="ru-KZ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A682F0-E187-677B-517E-A786BAA1D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784" y="3421292"/>
            <a:ext cx="8064896" cy="1638448"/>
          </a:xfrm>
        </p:spPr>
        <p:txBody>
          <a:bodyPr>
            <a:normAutofit lnSpcReduction="10000"/>
          </a:bodyPr>
          <a:lstStyle/>
          <a:p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Шифрлау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ұғымын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қорғаудағы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рөлін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Ақпараттық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қауіпсіздіктің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заманауи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9272440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4551A-F64C-0214-76C3-9491A4241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894BB-01E8-B656-A3C6-4DCEF9986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980728"/>
            <a:ext cx="7198568" cy="1362075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kk-KZ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Өткенді қайталау: </a:t>
            </a:r>
            <a:br>
              <a:rPr lang="ru-KZ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7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https://wordwall.net/resource/68966115</a:t>
            </a:r>
            <a:br>
              <a:rPr lang="kk-KZ" sz="27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kk-KZ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kk-KZ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KZ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KZ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034CF3-9395-91C9-A3F1-528B47B11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225355"/>
            <a:ext cx="7171282" cy="240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57963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3F9B5-34BD-CC48-3359-69F2F2E1F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E3F247-8F45-1C7C-4A19-A86637761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828" y="62068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br>
              <a:rPr lang="kk-K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Ой қозғау</a:t>
            </a:r>
            <a:br>
              <a:rPr lang="kk-K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490F7FB-B756-6405-0646-1C4262B4E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405" y="1556792"/>
            <a:ext cx="7704856" cy="4525963"/>
          </a:xfrm>
        </p:spPr>
        <p:txBody>
          <a:bodyPr/>
          <a:lstStyle/>
          <a:p>
            <a:pPr>
              <a:buNone/>
            </a:pPr>
            <a:endParaRPr lang="kk-KZ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ru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1.Желіде </a:t>
            </a:r>
            <a:r>
              <a:rPr lang="ru-KZ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жұмыс</a:t>
            </a:r>
            <a:r>
              <a:rPr lang="ru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істеуде</a:t>
            </a:r>
            <a:r>
              <a:rPr lang="ru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қандай</a:t>
            </a:r>
            <a:r>
              <a:rPr lang="ru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қауіп-қатерлер</a:t>
            </a:r>
            <a:r>
              <a:rPr lang="ru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болуы</a:t>
            </a:r>
            <a:r>
              <a:rPr lang="ru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мүмкін</a:t>
            </a:r>
            <a:r>
              <a:rPr lang="ru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>
              <a:buNone/>
            </a:pPr>
            <a:r>
              <a:rPr lang="ru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2.Интернетте </a:t>
            </a:r>
            <a:r>
              <a:rPr lang="ru-KZ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қандай</a:t>
            </a:r>
            <a:r>
              <a:rPr lang="ru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ақпаратты</a:t>
            </a:r>
            <a:r>
              <a:rPr lang="ru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жариялауға</a:t>
            </a:r>
            <a:r>
              <a:rPr lang="ru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болмайды</a:t>
            </a:r>
            <a:r>
              <a:rPr lang="ru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>
              <a:buNone/>
            </a:pPr>
            <a:r>
              <a:rPr lang="ru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3.Әлеуметтік </a:t>
            </a:r>
            <a:r>
              <a:rPr lang="ru-KZ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желілерді</a:t>
            </a:r>
            <a:r>
              <a:rPr lang="ru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пайдалануда</a:t>
            </a:r>
            <a:r>
              <a:rPr lang="ru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қандай</a:t>
            </a:r>
            <a:r>
              <a:rPr lang="ru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қауіп-қатерлер</a:t>
            </a:r>
            <a:r>
              <a:rPr lang="ru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болуы</a:t>
            </a:r>
            <a:r>
              <a:rPr lang="ru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мүмкін</a:t>
            </a:r>
            <a:r>
              <a:rPr lang="ru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>
              <a:buNone/>
            </a:pPr>
            <a:endParaRPr lang="ru-KZ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189509607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6443DB-3DBD-E856-80F4-9E2249BF0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25" y="764704"/>
            <a:ext cx="7390557" cy="1143000"/>
          </a:xfrm>
        </p:spPr>
        <p:txBody>
          <a:bodyPr>
            <a:normAutofit fontScale="90000"/>
          </a:bodyPr>
          <a:lstStyle/>
          <a:p>
            <a:pPr algn="l"/>
            <a:br>
              <a:rPr lang="kk-K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 сабақты меңгеру</a:t>
            </a:r>
            <a:br>
              <a:rPr lang="kk-K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https://youtu.be/3Eszbj1nIRg</a:t>
            </a:r>
            <a:br>
              <a:rPr lang="kk-K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kk-KZ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5088C71-3310-01AA-0DFF-7A1B33FA8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075" y="1329105"/>
            <a:ext cx="7704856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ru-KZ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KZ" dirty="0" err="1">
                <a:solidFill>
                  <a:schemeClr val="bg1"/>
                </a:solidFill>
              </a:rPr>
              <a:t>Ақпаратты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қорғау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әдістері</a:t>
            </a:r>
            <a:r>
              <a:rPr lang="ru-KZ" dirty="0">
                <a:solidFill>
                  <a:schemeClr val="bg1"/>
                </a:solidFill>
              </a:rPr>
              <a:t> (</a:t>
            </a:r>
            <a:r>
              <a:rPr lang="ru-KZ" dirty="0" err="1">
                <a:solidFill>
                  <a:schemeClr val="bg1"/>
                </a:solidFill>
              </a:rPr>
              <a:t>парольдер</a:t>
            </a:r>
            <a:r>
              <a:rPr lang="ru-KZ" dirty="0">
                <a:solidFill>
                  <a:schemeClr val="bg1"/>
                </a:solidFill>
              </a:rPr>
              <a:t>, антивирус, </a:t>
            </a:r>
            <a:r>
              <a:rPr lang="ru-KZ" dirty="0" err="1">
                <a:solidFill>
                  <a:schemeClr val="bg1"/>
                </a:solidFill>
              </a:rPr>
              <a:t>резервтік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көшіру</a:t>
            </a:r>
            <a:r>
              <a:rPr lang="ru-KZ" dirty="0">
                <a:solidFill>
                  <a:schemeClr val="bg1"/>
                </a:solidFill>
              </a:rPr>
              <a:t>, </a:t>
            </a:r>
            <a:r>
              <a:rPr lang="ru-KZ" dirty="0" err="1">
                <a:solidFill>
                  <a:schemeClr val="bg1"/>
                </a:solidFill>
              </a:rPr>
              <a:t>шифрлау</a:t>
            </a:r>
            <a:r>
              <a:rPr lang="ru-KZ" dirty="0">
                <a:solidFill>
                  <a:schemeClr val="bg1"/>
                </a:solidFill>
              </a:rPr>
              <a:t>).</a:t>
            </a:r>
          </a:p>
          <a:p>
            <a:r>
              <a:rPr lang="ru-KZ" dirty="0">
                <a:solidFill>
                  <a:schemeClr val="bg1"/>
                </a:solidFill>
              </a:rPr>
              <a:t>-</a:t>
            </a:r>
            <a:r>
              <a:rPr lang="ru-KZ" dirty="0" err="1">
                <a:solidFill>
                  <a:schemeClr val="bg1"/>
                </a:solidFill>
              </a:rPr>
              <a:t>Шифрлау</a:t>
            </a:r>
            <a:r>
              <a:rPr lang="ru-KZ" dirty="0">
                <a:solidFill>
                  <a:schemeClr val="bg1"/>
                </a:solidFill>
              </a:rPr>
              <a:t> (</a:t>
            </a:r>
            <a:r>
              <a:rPr lang="en-US" dirty="0">
                <a:solidFill>
                  <a:schemeClr val="bg1"/>
                </a:solidFill>
              </a:rPr>
              <a:t>Encryption) – </a:t>
            </a:r>
            <a:r>
              <a:rPr lang="ru-KZ" dirty="0" err="1">
                <a:solidFill>
                  <a:schemeClr val="bg1"/>
                </a:solidFill>
              </a:rPr>
              <a:t>деректерді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арнайы</a:t>
            </a:r>
            <a:r>
              <a:rPr lang="ru-KZ" dirty="0">
                <a:solidFill>
                  <a:schemeClr val="bg1"/>
                </a:solidFill>
              </a:rPr>
              <a:t> алгоритм </a:t>
            </a:r>
            <a:r>
              <a:rPr lang="ru-KZ" dirty="0" err="1">
                <a:solidFill>
                  <a:schemeClr val="bg1"/>
                </a:solidFill>
              </a:rPr>
              <a:t>арқылы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құпия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кодқа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айналдыру</a:t>
            </a:r>
            <a:r>
              <a:rPr lang="ru-KZ" dirty="0">
                <a:solidFill>
                  <a:schemeClr val="bg1"/>
                </a:solidFill>
              </a:rPr>
              <a:t>.</a:t>
            </a:r>
          </a:p>
          <a:p>
            <a:r>
              <a:rPr lang="ru-KZ" dirty="0">
                <a:solidFill>
                  <a:schemeClr val="bg1"/>
                </a:solidFill>
              </a:rPr>
              <a:t>-</a:t>
            </a:r>
            <a:r>
              <a:rPr lang="ru-KZ" dirty="0" err="1">
                <a:solidFill>
                  <a:schemeClr val="bg1"/>
                </a:solidFill>
              </a:rPr>
              <a:t>Ашық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кілт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және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құпия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кілт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жүйелері</a:t>
            </a:r>
            <a:r>
              <a:rPr lang="ru-KZ" dirty="0">
                <a:solidFill>
                  <a:schemeClr val="bg1"/>
                </a:solidFill>
              </a:rPr>
              <a:t>.</a:t>
            </a:r>
          </a:p>
          <a:p>
            <a:r>
              <a:rPr lang="ru-KZ" dirty="0">
                <a:solidFill>
                  <a:schemeClr val="bg1"/>
                </a:solidFill>
              </a:rPr>
              <a:t>-</a:t>
            </a:r>
            <a:r>
              <a:rPr lang="ru-KZ" dirty="0" err="1">
                <a:solidFill>
                  <a:schemeClr val="bg1"/>
                </a:solidFill>
              </a:rPr>
              <a:t>Шифрлаудың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қажеттілігі</a:t>
            </a:r>
            <a:r>
              <a:rPr lang="ru-KZ" dirty="0">
                <a:solidFill>
                  <a:schemeClr val="bg1"/>
                </a:solidFill>
              </a:rPr>
              <a:t>: </a:t>
            </a:r>
            <a:r>
              <a:rPr lang="ru-KZ" dirty="0" err="1">
                <a:solidFill>
                  <a:schemeClr val="bg1"/>
                </a:solidFill>
              </a:rPr>
              <a:t>құпия</a:t>
            </a:r>
            <a:r>
              <a:rPr lang="ru-KZ" dirty="0">
                <a:solidFill>
                  <a:schemeClr val="bg1"/>
                </a:solidFill>
              </a:rPr>
              <a:t> хат </a:t>
            </a:r>
            <a:r>
              <a:rPr lang="ru-KZ" dirty="0" err="1">
                <a:solidFill>
                  <a:schemeClr val="bg1"/>
                </a:solidFill>
              </a:rPr>
              <a:t>алмасу</a:t>
            </a:r>
            <a:r>
              <a:rPr lang="ru-KZ" dirty="0">
                <a:solidFill>
                  <a:schemeClr val="bg1"/>
                </a:solidFill>
              </a:rPr>
              <a:t>, банк </a:t>
            </a:r>
            <a:r>
              <a:rPr lang="ru-KZ" dirty="0" err="1">
                <a:solidFill>
                  <a:schemeClr val="bg1"/>
                </a:solidFill>
              </a:rPr>
              <a:t>жүйесі</a:t>
            </a:r>
            <a:r>
              <a:rPr lang="ru-KZ" dirty="0">
                <a:solidFill>
                  <a:schemeClr val="bg1"/>
                </a:solidFill>
              </a:rPr>
              <a:t>, </a:t>
            </a:r>
            <a:r>
              <a:rPr lang="ru-KZ" dirty="0" err="1">
                <a:solidFill>
                  <a:schemeClr val="bg1"/>
                </a:solidFill>
              </a:rPr>
              <a:t>мессенджерлер</a:t>
            </a:r>
            <a:r>
              <a:rPr lang="ru-KZ" dirty="0">
                <a:solidFill>
                  <a:schemeClr val="bg1"/>
                </a:solidFill>
              </a:rPr>
              <a:t> (</a:t>
            </a:r>
            <a:r>
              <a:rPr lang="en-US" dirty="0">
                <a:solidFill>
                  <a:schemeClr val="bg1"/>
                </a:solidFill>
              </a:rPr>
              <a:t>WhatsApp, Telegram).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267773530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1BB43-1E2E-E346-5A7F-DABFC908B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1143000"/>
          </a:xfrm>
        </p:spPr>
        <p:txBody>
          <a:bodyPr>
            <a:normAutofit/>
          </a:bodyPr>
          <a:lstStyle/>
          <a:p>
            <a:r>
              <a:rPr lang="kk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Топтық жұмыс </a:t>
            </a:r>
            <a:endParaRPr lang="ru-KZ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054438-B4D4-02B3-5274-633B85106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12776"/>
            <a:ext cx="7653536" cy="4525963"/>
          </a:xfrm>
        </p:spPr>
        <p:txBody>
          <a:bodyPr>
            <a:normAutofit/>
          </a:bodyPr>
          <a:lstStyle/>
          <a:p>
            <a:r>
              <a:rPr lang="ru-KZ" i="1" dirty="0" err="1">
                <a:solidFill>
                  <a:srgbClr val="FFFF00"/>
                </a:solidFill>
              </a:rPr>
              <a:t>Құндылыққа</a:t>
            </a:r>
            <a:r>
              <a:rPr lang="ru-KZ" i="1" dirty="0">
                <a:solidFill>
                  <a:srgbClr val="FFFF00"/>
                </a:solidFill>
              </a:rPr>
              <a:t> </a:t>
            </a:r>
            <a:r>
              <a:rPr lang="ru-KZ" i="1" dirty="0" err="1">
                <a:solidFill>
                  <a:srgbClr val="FFFF00"/>
                </a:solidFill>
              </a:rPr>
              <a:t>негізделген</a:t>
            </a:r>
            <a:endParaRPr lang="ru-KZ" i="1" dirty="0">
              <a:solidFill>
                <a:srgbClr val="FFFF00"/>
              </a:solidFill>
            </a:endParaRPr>
          </a:p>
          <a:p>
            <a:r>
              <a:rPr lang="ru-KZ" i="1" dirty="0">
                <a:solidFill>
                  <a:srgbClr val="FFFF00"/>
                </a:solidFill>
              </a:rPr>
              <a:t> </a:t>
            </a:r>
            <a:r>
              <a:rPr lang="ru-KZ" i="1" dirty="0">
                <a:solidFill>
                  <a:schemeClr val="bg1"/>
                </a:solidFill>
              </a:rPr>
              <a:t>1 топ: </a:t>
            </a:r>
            <a:r>
              <a:rPr lang="ru-KZ" i="1" dirty="0" err="1">
                <a:solidFill>
                  <a:schemeClr val="bg1"/>
                </a:solidFill>
              </a:rPr>
              <a:t>шифрлауға</a:t>
            </a:r>
            <a:r>
              <a:rPr lang="ru-KZ" i="1" dirty="0">
                <a:solidFill>
                  <a:schemeClr val="bg1"/>
                </a:solidFill>
              </a:rPr>
              <a:t> </a:t>
            </a:r>
            <a:r>
              <a:rPr lang="ru-KZ" i="1" dirty="0" err="1">
                <a:solidFill>
                  <a:schemeClr val="bg1"/>
                </a:solidFill>
              </a:rPr>
              <a:t>күнделікті</a:t>
            </a:r>
            <a:r>
              <a:rPr lang="ru-KZ" i="1" dirty="0">
                <a:solidFill>
                  <a:schemeClr val="bg1"/>
                </a:solidFill>
              </a:rPr>
              <a:t> </a:t>
            </a:r>
            <a:r>
              <a:rPr lang="ru-KZ" i="1" dirty="0" err="1">
                <a:solidFill>
                  <a:schemeClr val="bg1"/>
                </a:solidFill>
              </a:rPr>
              <a:t>өмірде</a:t>
            </a:r>
            <a:r>
              <a:rPr lang="ru-KZ" i="1" dirty="0">
                <a:solidFill>
                  <a:schemeClr val="bg1"/>
                </a:solidFill>
              </a:rPr>
              <a:t> </a:t>
            </a:r>
            <a:r>
              <a:rPr lang="ru-KZ" i="1" dirty="0" err="1">
                <a:solidFill>
                  <a:schemeClr val="bg1"/>
                </a:solidFill>
              </a:rPr>
              <a:t>қолданылатын</a:t>
            </a:r>
            <a:r>
              <a:rPr lang="ru-KZ" i="1" dirty="0">
                <a:solidFill>
                  <a:schemeClr val="bg1"/>
                </a:solidFill>
              </a:rPr>
              <a:t> 3 </a:t>
            </a:r>
            <a:r>
              <a:rPr lang="ru-KZ" i="1" dirty="0" err="1">
                <a:solidFill>
                  <a:schemeClr val="bg1"/>
                </a:solidFill>
              </a:rPr>
              <a:t>мысалды</a:t>
            </a:r>
            <a:r>
              <a:rPr lang="ru-KZ" i="1" dirty="0">
                <a:solidFill>
                  <a:schemeClr val="bg1"/>
                </a:solidFill>
              </a:rPr>
              <a:t> </a:t>
            </a:r>
            <a:r>
              <a:rPr lang="ru-KZ" i="1" dirty="0" err="1">
                <a:solidFill>
                  <a:schemeClr val="bg1"/>
                </a:solidFill>
              </a:rPr>
              <a:t>табыңыз</a:t>
            </a:r>
            <a:r>
              <a:rPr lang="ru-KZ" i="1" dirty="0">
                <a:solidFill>
                  <a:schemeClr val="bg1"/>
                </a:solidFill>
              </a:rPr>
              <a:t> </a:t>
            </a:r>
            <a:r>
              <a:rPr lang="ru-KZ" i="1" dirty="0" err="1">
                <a:solidFill>
                  <a:schemeClr val="bg1"/>
                </a:solidFill>
              </a:rPr>
              <a:t>және</a:t>
            </a:r>
            <a:r>
              <a:rPr lang="ru-KZ" i="1" dirty="0">
                <a:solidFill>
                  <a:schemeClr val="bg1"/>
                </a:solidFill>
              </a:rPr>
              <a:t> </a:t>
            </a:r>
            <a:r>
              <a:rPr lang="ru-KZ" i="1" dirty="0" err="1">
                <a:solidFill>
                  <a:schemeClr val="bg1"/>
                </a:solidFill>
              </a:rPr>
              <a:t>талқылаңыз</a:t>
            </a:r>
            <a:endParaRPr lang="ru-KZ" i="1" dirty="0">
              <a:solidFill>
                <a:schemeClr val="bg1"/>
              </a:solidFill>
            </a:endParaRPr>
          </a:p>
          <a:p>
            <a:r>
              <a:rPr lang="ru-KZ" i="1" dirty="0">
                <a:solidFill>
                  <a:srgbClr val="FFFF00"/>
                </a:solidFill>
              </a:rPr>
              <a:t>2 топ: </a:t>
            </a:r>
            <a:r>
              <a:rPr lang="ru-KZ" i="1" dirty="0" err="1">
                <a:solidFill>
                  <a:srgbClr val="FFFF00"/>
                </a:solidFill>
              </a:rPr>
              <a:t>сенімді</a:t>
            </a:r>
            <a:r>
              <a:rPr lang="ru-KZ" i="1" dirty="0">
                <a:solidFill>
                  <a:srgbClr val="FFFF00"/>
                </a:solidFill>
              </a:rPr>
              <a:t> </a:t>
            </a:r>
            <a:r>
              <a:rPr lang="ru-KZ" i="1" dirty="0" err="1">
                <a:solidFill>
                  <a:srgbClr val="FFFF00"/>
                </a:solidFill>
              </a:rPr>
              <a:t>парольдер</a:t>
            </a:r>
            <a:r>
              <a:rPr lang="ru-KZ" i="1" dirty="0">
                <a:solidFill>
                  <a:srgbClr val="FFFF00"/>
                </a:solidFill>
              </a:rPr>
              <a:t> </a:t>
            </a:r>
            <a:r>
              <a:rPr lang="ru-KZ" i="1" dirty="0" err="1">
                <a:solidFill>
                  <a:srgbClr val="FFFF00"/>
                </a:solidFill>
              </a:rPr>
              <a:t>жасаудың</a:t>
            </a:r>
            <a:r>
              <a:rPr lang="ru-KZ" i="1" dirty="0">
                <a:solidFill>
                  <a:srgbClr val="FFFF00"/>
                </a:solidFill>
              </a:rPr>
              <a:t> 3 </a:t>
            </a:r>
            <a:r>
              <a:rPr lang="ru-KZ" i="1" dirty="0" err="1">
                <a:solidFill>
                  <a:srgbClr val="FFFF00"/>
                </a:solidFill>
              </a:rPr>
              <a:t>ережесін</a:t>
            </a:r>
            <a:r>
              <a:rPr lang="ru-KZ" i="1" dirty="0">
                <a:solidFill>
                  <a:srgbClr val="FFFF00"/>
                </a:solidFill>
              </a:rPr>
              <a:t> </a:t>
            </a:r>
            <a:r>
              <a:rPr lang="ru-KZ" i="1" dirty="0" err="1">
                <a:solidFill>
                  <a:srgbClr val="FFFF00"/>
                </a:solidFill>
              </a:rPr>
              <a:t>ойластырыңыз</a:t>
            </a:r>
            <a:endParaRPr lang="ru-KZ" i="1" dirty="0">
              <a:solidFill>
                <a:srgbClr val="FFFF00"/>
              </a:solidFill>
            </a:endParaRP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815497792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Microsoft\Windows\INetCache\Content.MSO\BEA26559.tmp">
            <a:extLst>
              <a:ext uri="{FF2B5EF4-FFF2-40B4-BE49-F238E27FC236}">
                <a16:creationId xmlns:a16="http://schemas.microsoft.com/office/drawing/2014/main" id="{8C824B79-86F4-128F-4ADA-1CE3C2F75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1158"/>
            <a:ext cx="7478098" cy="44661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DF557CE-6CFC-10FE-C63F-85ACBACBA791}"/>
              </a:ext>
            </a:extLst>
          </p:cNvPr>
          <p:cNvSpPr/>
          <p:nvPr/>
        </p:nvSpPr>
        <p:spPr>
          <a:xfrm>
            <a:off x="2117189" y="476672"/>
            <a:ext cx="3619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Сергіту</a:t>
            </a:r>
            <a:r>
              <a: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ru-RU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сәті</a:t>
            </a:r>
            <a:endParaRPr lang="ru-RU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5503605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F9E1F-64E5-48C1-3705-6A74F0021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6FC6D45-183E-3CF3-3FFF-68D084C0066D}"/>
              </a:ext>
            </a:extLst>
          </p:cNvPr>
          <p:cNvSpPr txBox="1"/>
          <p:nvPr/>
        </p:nvSpPr>
        <p:spPr>
          <a:xfrm>
            <a:off x="539552" y="4725144"/>
            <a:ext cx="76767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kk-KZ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Дескриптор: </a:t>
            </a:r>
          </a:p>
          <a:p>
            <a:pPr>
              <a:buNone/>
            </a:pPr>
            <a:r>
              <a:rPr lang="kk-KZ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-Бос орынға дұрыс терминді қояды 1 балл;</a:t>
            </a:r>
          </a:p>
          <a:p>
            <a:pPr>
              <a:buNone/>
            </a:pPr>
            <a:r>
              <a:rPr lang="kk-KZ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-Ақпараттық қауіпсіздіктің негізгі ұғымдарын меңгергенін көрсетеді  1балл;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DE4D826-54FC-FACA-39D0-F96589895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62" y="476672"/>
            <a:ext cx="7960333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93553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2842C-7A41-544E-770E-748229E3C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6F078A-7B3F-71F6-48BD-CA3F88770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6672"/>
            <a:ext cx="7878352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09833"/>
      </p:ext>
    </p:extLst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1097</TotalTime>
  <Words>364</Words>
  <Application>Microsoft Office PowerPoint</Application>
  <PresentationFormat>Экран (4:3)</PresentationFormat>
  <Paragraphs>55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KZ Cooper</vt:lpstr>
      <vt:lpstr>Times New Roman</vt:lpstr>
      <vt:lpstr>Tema de Office</vt:lpstr>
      <vt:lpstr>Тема Office</vt:lpstr>
      <vt:lpstr>Психологиялық ахуал </vt:lpstr>
      <vt:lpstr>Сабақтың тақырыбы:     Ақпаратты қорғау әдістері</vt:lpstr>
      <vt:lpstr>Өткенді қайталау:  https://wordwall.net/resource/68966115    </vt:lpstr>
      <vt:lpstr>                     Ой қозғау </vt:lpstr>
      <vt:lpstr> Жаңа сабақты меңгеру https://youtu.be/3Eszbj1nIRg  </vt:lpstr>
      <vt:lpstr>Топтық жұмыс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Қорытынды сұрақтар:   1. «Криптология» ғылымының мақсаты не? 2. «Шифрлау» дегеніміз не? 3. Заманауи криптография неше бөлімнен тұрады? 4. «Электрондық цифрлық қолтаңба» дегеніміз не? 5. ЭЦҚ-ның маңызы қандай? </vt:lpstr>
      <vt:lpstr>Үйге тапсырма:   «Деректерді шифрлау – ақпараттық қауіпсіздіктің негізі» тақырыбында қысқаша эссе (8–10 сөйлем) жаз.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Arys JOBBM</cp:lastModifiedBy>
  <cp:revision>126</cp:revision>
  <dcterms:created xsi:type="dcterms:W3CDTF">2014-11-12T21:23:29Z</dcterms:created>
  <dcterms:modified xsi:type="dcterms:W3CDTF">2025-09-13T18:11:12Z</dcterms:modified>
</cp:coreProperties>
</file>