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Gelasio" panose="020B0604020202020204" charset="0"/>
      <p:regular r:id="rId17"/>
    </p:embeddedFont>
    <p:embeddedFont>
      <p:font typeface="Gelasio Semi Bold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780" y="1565315"/>
            <a:ext cx="1059275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Сабақтың мақсаты мен табыс критерийлері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0565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Негізгі мақсат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976086"/>
            <a:ext cx="627935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Бүгінгі сабақта сіздер жылдамдық ұғымын, оның бірліктерін және орташа жылдамдықты есептеу тәсілдерін меңгересіздер. Физикалық формулаларды өмірлік жағдаяттарда қолдануды үйренесіздер.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424839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 — дененің қозғалысының жылдамдығын сипаттайтын негізгі физикалық шама. Ол уақыт бірлігінде өткен жолды көрсетеді.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64874" y="240565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Табыс критерийлері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64874" y="297608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Сабақ соңында сіздер: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6"/>
              <p:cNvSpPr/>
              <p:nvPr/>
            </p:nvSpPr>
            <p:spPr>
              <a:xfrm>
                <a:off x="7564874" y="3472220"/>
                <a:ext cx="6279356" cy="31754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500"/>
                  </a:lnSpc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және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̄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формулаларын дұрыс қолданасыздар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874" y="3472220"/>
                <a:ext cx="6279356" cy="317540"/>
              </a:xfrm>
              <a:prstGeom prst="rect">
                <a:avLst/>
              </a:prstGeom>
              <a:blipFill>
                <a:blip r:embed="rId3"/>
                <a:stretch>
                  <a:fillRect l="-2233" t="-21154" r="-8058" b="-3653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7"/>
          <p:cNvSpPr/>
          <p:nvPr/>
        </p:nvSpPr>
        <p:spPr>
          <a:xfrm>
            <a:off x="7564874" y="385917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Өмірлік деректерден жылдамдықты есептей аласыздар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64874" y="424612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Өлшем бірліктерін (м/с, км/сағ) түрлендіре аласыздар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64874" y="463307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Ұлттық құндылыққа қатысты тұжырым жасайсыздар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779294"/>
            <a:ext cx="13042821" cy="1160740"/>
          </a:xfrm>
          <a:prstGeom prst="roundRect">
            <a:avLst>
              <a:gd name="adj" fmla="val 2565"/>
            </a:avLst>
          </a:prstGeom>
          <a:solidFill>
            <a:srgbClr val="E2D9CF"/>
          </a:solidFill>
          <a:ln/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8" y="6066949"/>
            <a:ext cx="248007" cy="198358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438513" y="6027182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Қауіпсіздік ескертпесі: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Есептерде бірліктерді шатастырмау, жол қозғалысы мысалдарында сақтық шараларын ескеру өте маңызды!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E198E22-67FE-4A84-95E1-3BEB8C682B20}"/>
              </a:ext>
            </a:extLst>
          </p:cNvPr>
          <p:cNvSpPr/>
          <p:nvPr/>
        </p:nvSpPr>
        <p:spPr>
          <a:xfrm>
            <a:off x="795465" y="528400"/>
            <a:ext cx="12032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</a:t>
            </a: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және</a:t>
            </a: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орташа</a:t>
            </a: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жылдамдықты</a:t>
            </a:r>
            <a:r>
              <a:rPr lang="en-US" sz="4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есептеу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3"/>
          <a:srcRect l="2549" t="11446" r="3224" b="13776"/>
          <a:stretch/>
        </p:blipFill>
        <p:spPr>
          <a:xfrm>
            <a:off x="179190" y="2034540"/>
            <a:ext cx="4766310" cy="40347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08009" y="848202"/>
            <a:ext cx="10047922" cy="534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Білімді жаңарту: Жылдамдық әлеміне саяхат</a:t>
            </a:r>
            <a:endParaRPr lang="en-US" sz="3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5496878" y="2044065"/>
            <a:ext cx="385167" cy="385167"/>
          </a:xfrm>
          <a:prstGeom prst="roundRect">
            <a:avLst>
              <a:gd name="adj" fmla="val 6669"/>
            </a:avLst>
          </a:prstGeom>
          <a:solidFill>
            <a:srgbClr val="EEE8DD"/>
          </a:solidFill>
          <a:ln/>
        </p:spPr>
      </p:sp>
      <p:sp>
        <p:nvSpPr>
          <p:cNvPr id="6" name="Text 2"/>
          <p:cNvSpPr/>
          <p:nvPr/>
        </p:nvSpPr>
        <p:spPr>
          <a:xfrm>
            <a:off x="5560993" y="2076093"/>
            <a:ext cx="256818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053257" y="2102882"/>
            <a:ext cx="2703909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дегеніміз не?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053256" y="2473047"/>
            <a:ext cx="3611879" cy="2738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Елестетіп көріңіз, сіз велосипедпен келе жатырсыз! Қаншалықты жылдам қозғалып барасыз? Жылдамдық дегеніміз — дененің белгілі бір уақыт ішінде қанша жол жүргенін көрсететін шама. Бұл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«қанша жол жүрдің және оған қанша уақыт кетті?»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деген сұраққа жауап береді. Оның формуласы: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 = s/t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мұндағы v — </a:t>
            </a:r>
            <a:r>
              <a:rPr lang="en-US" dirty="0">
                <a:solidFill>
                  <a:srgbClr val="007F6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s — </a:t>
            </a:r>
            <a:r>
              <a:rPr lang="en-US" dirty="0">
                <a:solidFill>
                  <a:srgbClr val="007F6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жол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t — </a:t>
            </a:r>
            <a:r>
              <a:rPr lang="en-US" dirty="0">
                <a:solidFill>
                  <a:srgbClr val="007F66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уақыт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684902" y="2044065"/>
            <a:ext cx="385167" cy="385167"/>
          </a:xfrm>
          <a:prstGeom prst="roundRect">
            <a:avLst>
              <a:gd name="adj" fmla="val 6669"/>
            </a:avLst>
          </a:prstGeom>
          <a:solidFill>
            <a:srgbClr val="EEE8DD"/>
          </a:solidFill>
          <a:ln/>
        </p:spPr>
      </p:sp>
      <p:sp>
        <p:nvSpPr>
          <p:cNvPr id="10" name="Text 6"/>
          <p:cNvSpPr/>
          <p:nvPr/>
        </p:nvSpPr>
        <p:spPr>
          <a:xfrm>
            <a:off x="9749017" y="2076093"/>
            <a:ext cx="256818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241281" y="2102882"/>
            <a:ext cx="3099792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өлшем бірліктері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0241281" y="2473047"/>
            <a:ext cx="3611879" cy="3012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Ұзындықты метрмен немесе салмақты килограммен өлшегендей, жылдамдықтың да өзіндік өлшем бірліктері бар! Ғылымда біз көбінесе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метр/секунд (м/с)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қолданамыз. Ал күнделікті өмірде, мысалы, көлікпен жүргенде немесе алыс сапарлар туралы айтқанда,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километр/сағат (км/сағ)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дегенді жиі естиміз. Екеуі де жылдамдықты көрсетеді, тек "тілдері" әртүрлі!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5427346" y="5921750"/>
            <a:ext cx="385167" cy="385167"/>
          </a:xfrm>
          <a:prstGeom prst="roundRect">
            <a:avLst>
              <a:gd name="adj" fmla="val 6669"/>
            </a:avLst>
          </a:prstGeom>
          <a:solidFill>
            <a:srgbClr val="EEE8DD"/>
          </a:solidFill>
          <a:ln/>
        </p:spPr>
      </p:sp>
      <p:sp>
        <p:nvSpPr>
          <p:cNvPr id="14" name="Text 10"/>
          <p:cNvSpPr/>
          <p:nvPr/>
        </p:nvSpPr>
        <p:spPr>
          <a:xfrm>
            <a:off x="5491461" y="5953778"/>
            <a:ext cx="256818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983725" y="5980567"/>
            <a:ext cx="3422809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Бірліктерді қалай түрлендіреміз?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983724" y="6350732"/>
            <a:ext cx="8155185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Кейде бізге жылдамдықты бір бірліктен екіншісіне ауыстыру керек болады. Мысалы, 36 км/сағ жылдамдықты м/с-қа қалай айналдырамыз? Міне, есептеу жолы: 36 км/сағ = 36 × 1000м / 3600с =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36000/3600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=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10 м/с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 Есіңде болсын, жалпы ереже: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 м/с = 3,6 км/сағ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 Бұл ережені жаттап алсаң, түрлендіру оңай болады!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0565" y="441603"/>
            <a:ext cx="12472511" cy="572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және орташа жылдамдық: теориялық негіз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10565" y="1381244"/>
            <a:ext cx="4265533" cy="2972514"/>
          </a:xfrm>
          <a:prstGeom prst="roundRect">
            <a:avLst>
              <a:gd name="adj" fmla="val 3691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87705" y="1381244"/>
            <a:ext cx="91440" cy="2972514"/>
          </a:xfrm>
          <a:prstGeom prst="roundRect">
            <a:avLst>
              <a:gd name="adj" fmla="val 30079"/>
            </a:avLst>
          </a:prstGeom>
          <a:solidFill>
            <a:srgbClr val="D3C5B6"/>
          </a:solidFill>
          <a:ln/>
        </p:spPr>
      </p:sp>
      <p:sp>
        <p:nvSpPr>
          <p:cNvPr id="5" name="Text 3"/>
          <p:cNvSpPr/>
          <p:nvPr/>
        </p:nvSpPr>
        <p:spPr>
          <a:xfrm>
            <a:off x="985361" y="1587460"/>
            <a:ext cx="22919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Лездік жылдамдық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85361" y="1983938"/>
            <a:ext cx="3784521" cy="117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Дененің нақты бір сәтте қозғалыс жылдамдығы. Формуласы: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 = s/t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 Векторлық шама болғанымен, біз скаляр мәнімен жұмыс істейміз.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5361" y="3267432"/>
            <a:ext cx="3784521" cy="88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Мысалы: Автомобиль спидометрінде көрсетілген жылдамдық — лездік жылдамдық.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159454" y="1381244"/>
            <a:ext cx="4265652" cy="2972514"/>
          </a:xfrm>
          <a:prstGeom prst="roundRect">
            <a:avLst>
              <a:gd name="adj" fmla="val 3691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36594" y="1381244"/>
            <a:ext cx="91440" cy="2972514"/>
          </a:xfrm>
          <a:prstGeom prst="roundRect">
            <a:avLst>
              <a:gd name="adj" fmla="val 30079"/>
            </a:avLst>
          </a:prstGeom>
          <a:solidFill>
            <a:srgbClr val="D3C5B6"/>
          </a:solidFill>
          <a:ln/>
        </p:spPr>
      </p:sp>
      <p:sp>
        <p:nvSpPr>
          <p:cNvPr id="10" name="Text 8"/>
          <p:cNvSpPr/>
          <p:nvPr/>
        </p:nvSpPr>
        <p:spPr>
          <a:xfrm>
            <a:off x="5434251" y="1587460"/>
            <a:ext cx="22919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Орташа жылдамдық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34251" y="1983938"/>
            <a:ext cx="3784640" cy="88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Бүкіл қозғалыс кезіндегі жалпы жолдың жалпы уақытқа қатынасы. Формуласы: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v̄ = Σs/Σt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34251" y="2974062"/>
            <a:ext cx="3784640" cy="88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Мұнда Σs — барлық өткен жолдардың қосындысы, Σt — барлық уақыттардың қосындысы (тоқтаулар кіреді!).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08463" y="1381244"/>
            <a:ext cx="4265652" cy="2972514"/>
          </a:xfrm>
          <a:prstGeom prst="roundRect">
            <a:avLst>
              <a:gd name="adj" fmla="val 3691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585603" y="1381244"/>
            <a:ext cx="91440" cy="2972514"/>
          </a:xfrm>
          <a:prstGeom prst="roundRect">
            <a:avLst>
              <a:gd name="adj" fmla="val 30079"/>
            </a:avLst>
          </a:prstGeom>
          <a:solidFill>
            <a:srgbClr val="D3C5B6"/>
          </a:solidFill>
          <a:ln/>
        </p:spPr>
      </p:sp>
      <p:sp>
        <p:nvSpPr>
          <p:cNvPr id="15" name="Text 13"/>
          <p:cNvSpPr/>
          <p:nvPr/>
        </p:nvSpPr>
        <p:spPr>
          <a:xfrm>
            <a:off x="9883259" y="1587460"/>
            <a:ext cx="2291953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Маңызды ерекшелік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83259" y="1983938"/>
            <a:ext cx="3784640" cy="117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Егер дене жолдың бірінші жартысын v₁ жылдамдықпен, екінші жартысын v₂ жылдамдықпен жүрсе, онда орташа жылдамдық: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v̄ = 2v₁v₂/(v₁ + v₂)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883259" y="3267432"/>
            <a:ext cx="3784640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Назар аударыңыз: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Бұл арифметикалық орта емес!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0565" y="4743331"/>
            <a:ext cx="2750344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Графикалық түсінік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10565" y="5270421"/>
            <a:ext cx="7719179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Жол-уақыт (s-t) графигінде жылдамдық түзудің еңісімен анықталады. Еңіс неғұрлым тік болса, жылдамдық соғұрлым үлкен.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10565" y="6022181"/>
            <a:ext cx="7719179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Горизонталь түзу → v = 0 (тоқтау)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10565" y="6379726"/>
            <a:ext cx="7719179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Тік еңіс → үлкен жылдамдық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10565" y="6737271"/>
            <a:ext cx="7719179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Тұрақты еңіс → бірқалыпты қозғалыс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8884563" y="4766191"/>
            <a:ext cx="4997053" cy="1659374"/>
          </a:xfrm>
          <a:prstGeom prst="roundRect">
            <a:avLst>
              <a:gd name="adj" fmla="val 1658"/>
            </a:avLst>
          </a:prstGeom>
          <a:solidFill>
            <a:srgbClr val="E2D9CF"/>
          </a:solidFill>
          <a:ln/>
        </p:spPr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919" y="5033010"/>
            <a:ext cx="229195" cy="183356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9480471" y="4995386"/>
            <a:ext cx="4217789" cy="117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Өмірмен байланыс: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Түркістан–Алматы бағытындағы автобус кестелері, қалалық көлік маршруттары — барлығында орташа жылдамдық ескеріледі.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7705"/>
            <a:ext cx="1099351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Тапсырма 1: Велосипедші қозғалысын талдау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605439"/>
            <a:ext cx="344697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Think–Pair–Share әдісі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27516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Велосипедші үш түрлі кезеңмен жол жүрді. Әр кезеңнің жылдамдығын және жалпы орташа жылдамдықты есептеу керек.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281594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90" y="3130272"/>
            <a:ext cx="4215289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32751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1-кезең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6"/>
              <p:cNvSpPr/>
              <p:nvPr/>
            </p:nvSpPr>
            <p:spPr>
              <a:xfrm>
                <a:off x="793790" y="3704392"/>
                <a:ext cx="4215289" cy="127015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50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Қашықтық: 1,2 км = 1200 мУақыт: 6 минут = 360 </a:t>
                </a:r>
                <a:r>
                  <a:rPr lang="en-US" dirty="0" err="1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секунд</a:t>
                </a:r>
                <a:r>
                  <a:rPr lang="ru-RU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Жылдамдық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₁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= 1200/360 =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3,33 м/с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немесе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12 км/сағ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0" y="3704392"/>
                <a:ext cx="4215289" cy="1270159"/>
              </a:xfrm>
              <a:prstGeom prst="rect">
                <a:avLst/>
              </a:prstGeom>
              <a:blipFill>
                <a:blip r:embed="rId3"/>
                <a:stretch>
                  <a:fillRect l="-3324" t="-4808" r="-448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7"/>
          <p:cNvSpPr/>
          <p:nvPr/>
        </p:nvSpPr>
        <p:spPr>
          <a:xfrm>
            <a:off x="5207437" y="281594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207437" y="3130272"/>
            <a:ext cx="4215408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1" name="Text 9"/>
          <p:cNvSpPr/>
          <p:nvPr/>
        </p:nvSpPr>
        <p:spPr>
          <a:xfrm>
            <a:off x="5207437" y="32751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2-кезең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10"/>
              <p:cNvSpPr/>
              <p:nvPr/>
            </p:nvSpPr>
            <p:spPr>
              <a:xfrm>
                <a:off x="5207437" y="3704392"/>
                <a:ext cx="4215408" cy="127015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50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Қашықтық: 800 мУақыт: 4 минут = 240 </a:t>
                </a:r>
                <a:r>
                  <a:rPr lang="en-US" dirty="0" err="1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секунд</a:t>
                </a:r>
                <a:r>
                  <a:rPr lang="ru-RU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Жылдамдық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= 800/240 =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3,33 м/с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немесе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12 км/сағ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37" y="3704392"/>
                <a:ext cx="4215408" cy="1270159"/>
              </a:xfrm>
              <a:prstGeom prst="rect">
                <a:avLst/>
              </a:prstGeom>
              <a:blipFill>
                <a:blip r:embed="rId4"/>
                <a:stretch>
                  <a:fillRect l="-3324" t="-480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11"/>
          <p:cNvSpPr/>
          <p:nvPr/>
        </p:nvSpPr>
        <p:spPr>
          <a:xfrm>
            <a:off x="9621203" y="281594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621203" y="3130272"/>
            <a:ext cx="4215289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15" name="Text 13"/>
          <p:cNvSpPr/>
          <p:nvPr/>
        </p:nvSpPr>
        <p:spPr>
          <a:xfrm>
            <a:off x="9621203" y="32751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3-кезең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14"/>
              <p:cNvSpPr/>
              <p:nvPr/>
            </p:nvSpPr>
            <p:spPr>
              <a:xfrm>
                <a:off x="9621203" y="3704392"/>
                <a:ext cx="4215289" cy="127015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lnSpc>
                    <a:spcPts val="2500"/>
                  </a:lnSpc>
                  <a:buNone/>
                </a:pP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Қашықтық: 2 км = 2000 мУақыт: 10 минут = 600 </a:t>
                </a:r>
                <a:r>
                  <a:rPr lang="en-US" dirty="0" err="1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секунд</a:t>
                </a:r>
                <a:r>
                  <a:rPr lang="ru-RU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Жылдамдық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₃</m:t>
                    </m:r>
                    <m:r>
                      <a:rPr lang="en-US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= 2000/600 =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3,33 м/с</a:t>
                </a:r>
                <a:r>
                  <a:rPr lang="en-US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немесе </a:t>
                </a:r>
                <a:r>
                  <a:rPr lang="en-US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12 км/сағ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203" y="3704392"/>
                <a:ext cx="4215289" cy="1270159"/>
              </a:xfrm>
              <a:prstGeom prst="rect">
                <a:avLst/>
              </a:prstGeom>
              <a:blipFill>
                <a:blip r:embed="rId5"/>
                <a:stretch>
                  <a:fillRect l="-3324" t="-4808" r="-448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15"/>
          <p:cNvSpPr/>
          <p:nvPr/>
        </p:nvSpPr>
        <p:spPr>
          <a:xfrm>
            <a:off x="793790" y="5544979"/>
            <a:ext cx="376523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Орташа жылдамдықты есептеу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93790" y="605349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Жалпы жол: Σs = 1200 + 800 + 2000 =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4000 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93790" y="654962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Жалпы уақыт: Σt = 360 + 240 + 600 =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1200 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93790" y="704576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Орташа жылдамдық: v̄ = 4000/1200 =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3,33 м/с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немесе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12 км/сағ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564874" y="5569863"/>
            <a:ext cx="6279356" cy="1478280"/>
          </a:xfrm>
          <a:prstGeom prst="roundRect">
            <a:avLst>
              <a:gd name="adj" fmla="val 2014"/>
            </a:avLst>
          </a:prstGeom>
          <a:solidFill>
            <a:srgbClr val="E2D9CF"/>
          </a:solidFill>
          <a:ln/>
        </p:spPr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232" y="5857518"/>
            <a:ext cx="248007" cy="198358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8209598" y="5817751"/>
            <a:ext cx="543627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Қорытынды: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Барлық кезеңдердегі жылдамдық бірдей болды, сондықтан орташа жылдамдық та осы мәнге тең. Бұл тамаша бірқалыпты қозғалыс мысалы!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98747" y="715250"/>
            <a:ext cx="501146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2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Тапсырма 2: Автобус қозғалысын талдау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06121" y="1520904"/>
            <a:ext cx="3580686" cy="190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Кейс-стади: Ауылдан аудан орталығына автобус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06121" y="1863447"/>
            <a:ext cx="13818156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Нақты өмірдегі көлік кестелерін талдау арқылы орташа жылдамдықты есептейік. Бұл тапсырма функционалдық сауаттылықты дамытады.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06122" y="2241470"/>
            <a:ext cx="4538424" cy="1596986"/>
          </a:xfrm>
          <a:prstGeom prst="roundRect">
            <a:avLst>
              <a:gd name="adj" fmla="val 1214"/>
            </a:avLst>
          </a:prstGeom>
          <a:solidFill>
            <a:srgbClr val="EEE8DD"/>
          </a:solidFill>
          <a:ln/>
        </p:spPr>
      </p:sp>
      <p:sp>
        <p:nvSpPr>
          <p:cNvPr id="6" name="Text 4"/>
          <p:cNvSpPr/>
          <p:nvPr/>
        </p:nvSpPr>
        <p:spPr>
          <a:xfrm>
            <a:off x="507562" y="2342911"/>
            <a:ext cx="126992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Берілген мәліметтер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07561" y="2592069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Ара қашықтық: </a:t>
            </a: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42 км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07561" y="2828569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Жүру уақыты: 08:00–08:55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07561" y="3056430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Аялдамалар саны: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07561" y="3308906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Әр аялдама: 3 минут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045987" y="2241470"/>
            <a:ext cx="4538424" cy="1635086"/>
          </a:xfrm>
          <a:prstGeom prst="roundRect">
            <a:avLst>
              <a:gd name="adj" fmla="val 1214"/>
            </a:avLst>
          </a:prstGeom>
          <a:solidFill>
            <a:srgbClr val="EEE8DD"/>
          </a:solidFill>
          <a:ln/>
        </p:spPr>
      </p:sp>
      <p:sp>
        <p:nvSpPr>
          <p:cNvPr id="12" name="Text 10"/>
          <p:cNvSpPr/>
          <p:nvPr/>
        </p:nvSpPr>
        <p:spPr>
          <a:xfrm>
            <a:off x="5147428" y="2342911"/>
            <a:ext cx="1269087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Есептеу процесі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147428" y="2562344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1-қадам: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Жалпы уақыт = 55 минут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147428" y="2868778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2-қадам: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Аялдама уақыты = 2 × 3 = 6 минут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147428" y="3170392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3-қадам: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Қозғалыс уақыты: tқозғ = 55 - 6 = </a:t>
            </a:r>
            <a:endParaRPr lang="ru-RU" dirty="0">
              <a:solidFill>
                <a:srgbClr val="746558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746558"/>
                </a:solidFill>
                <a:highlight>
                  <a:srgbClr val="D3C5B6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49 минут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685852" y="2241470"/>
            <a:ext cx="4538424" cy="1596986"/>
          </a:xfrm>
          <a:prstGeom prst="roundRect">
            <a:avLst>
              <a:gd name="adj" fmla="val 1214"/>
            </a:avLst>
          </a:prstGeom>
          <a:solidFill>
            <a:srgbClr val="EEE8DD"/>
          </a:solidFill>
          <a:ln/>
        </p:spPr>
      </p:sp>
      <p:sp>
        <p:nvSpPr>
          <p:cNvPr id="17" name="Text 15"/>
          <p:cNvSpPr/>
          <p:nvPr/>
        </p:nvSpPr>
        <p:spPr>
          <a:xfrm>
            <a:off x="9787294" y="2342911"/>
            <a:ext cx="1269087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Орташа жылдамдық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787294" y="2562344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 = 49 мин = 49/60 сағат ≈ 0,817 сағат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17"/>
              <p:cNvSpPr/>
              <p:nvPr/>
            </p:nvSpPr>
            <p:spPr>
              <a:xfrm>
                <a:off x="9787294" y="2821720"/>
                <a:ext cx="4335542" cy="16240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 ̄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42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46558"/>
                          </a:solidFill>
                          <a:latin typeface="Cambria Math" panose="02040503050406030204" pitchFamily="18" charset="0"/>
                          <a:ea typeface="Gelasio" pitchFamily="34" charset="-122"/>
                          <a:cs typeface="Times New Roman" panose="02020603050405020304" pitchFamily="18" charset="0"/>
                        </a:rPr>
                        <m:t>817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294" y="2821720"/>
                <a:ext cx="4335542" cy="162401"/>
              </a:xfrm>
              <a:prstGeom prst="rect">
                <a:avLst/>
              </a:prstGeom>
              <a:blipFill>
                <a:blip r:embed="rId3"/>
                <a:stretch>
                  <a:fillRect l="-1406" b="-12963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18"/>
          <p:cNvSpPr/>
          <p:nvPr/>
        </p:nvSpPr>
        <p:spPr>
          <a:xfrm>
            <a:off x="9787293" y="3107828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v̄ ≈ 51,4 км/сағ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787294" y="3305650"/>
            <a:ext cx="4335542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i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(немесе 14,3 м/с)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06122" y="4198283"/>
            <a:ext cx="1832253" cy="190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Талдау және қорытынды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06121" y="4973918"/>
            <a:ext cx="3426500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Неліктен аялдамалар орташа жылдамдықты азайтады?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06121" y="5420363"/>
            <a:ext cx="6785253" cy="324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Уақыт шығыны: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Тоқтау кезінде автобус қозғалмайды (v=0), бірақ бұл уақыт жалпы уақытқа қосылады, сондықтан орташа жылдамдық төмендейді.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06122" y="6495970"/>
            <a:ext cx="6785253" cy="162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2"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Математикалық себеп: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Орташа жылдамдық формуласында Σt үлкейеді, </a:t>
            </a:r>
            <a:endParaRPr lang="ru-RU" dirty="0">
              <a:solidFill>
                <a:srgbClr val="746558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algn="l">
              <a:buSzPct val="100000"/>
            </a:pPr>
            <a:r>
              <a:rPr lang="en-US" dirty="0" err="1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ал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Σs тұрақты қалады, осылайша v̄ = Σs/Σt мәні кішірейеді.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730" y="4020941"/>
            <a:ext cx="3628668" cy="3628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1152" y="615077"/>
            <a:ext cx="8229124" cy="500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Құндылықтар: Жылдамдық пен қауіпсіздік</a:t>
            </a:r>
            <a:endParaRPr lang="en-US" sz="3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1152" y="1356360"/>
            <a:ext cx="10606683" cy="691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«Тәуелсіз елдің ұрпағы еркін ойлайды»</a:t>
            </a:r>
            <a:endParaRPr lang="en-US" sz="4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2" y="2288024"/>
            <a:ext cx="480774" cy="48077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22189" y="2423160"/>
            <a:ext cx="2243614" cy="250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Жедел жәрдем қызметі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22189" y="2769632"/>
            <a:ext cx="3634740" cy="1025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Жедел жәрдем жүргізушілері адамдардың өмірін құтқару үшін жауапты. Олардың жұмысында жылдамдық пен қауіпсіздіктің теңгерімі өте маңызды.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34678" y="4151232"/>
            <a:ext cx="3634740" cy="76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Орташа жылдамдықты есептегенде формула: v̄ = Σs/Σt. Бірақ </a:t>
            </a:r>
            <a:r>
              <a:rPr lang="en-US" dirty="0">
                <a:solidFill>
                  <a:srgbClr val="746558"/>
                </a:solidFill>
                <a:highlight>
                  <a:srgbClr val="F2EBDF"/>
                </a:highlight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қауіпсіздік әрдайым бірінші орында</a:t>
            </a: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тұруы керек!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92" y="2288024"/>
            <a:ext cx="480774" cy="48077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38230" y="2423160"/>
            <a:ext cx="2003584" cy="250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Пошта курьері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38230" y="2769632"/>
            <a:ext cx="3634859" cy="1281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Пошта қызметкерлері хаттар мен жүктерді уақытында жеткізу үшін қаланың барлық көшелерін аралайды. Олардың жұмысында маршрутты дұрыс жоспарлау және орташа жылдамдықты есептеу маңызды.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38229" y="4618077"/>
            <a:ext cx="3634859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Еңбекті құрметтеу — біздің қоғамымыздың негізгі құндылығы.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352" y="2288024"/>
            <a:ext cx="480774" cy="48077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354389" y="2423160"/>
            <a:ext cx="2241947" cy="250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Құрылысшы-геодезист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0354389" y="2769632"/>
            <a:ext cx="3634859" cy="1025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Геодезистер жер бетін өлшеп, нақты есептеулер жасайды. Олардың жұмысында физикалық шамаларды дәл білу — міндетті талап.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10354389" y="3891082"/>
            <a:ext cx="3634859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Тәуелсіз Қазақстанның дамуы осындай мамандардың еңбегіне негізделген.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41152" y="5310605"/>
            <a:ext cx="4670584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пен қауіпсіздіктің теңгерімі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11" y="5851921"/>
            <a:ext cx="4449366" cy="64115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0569" y="6653331"/>
            <a:ext cx="2003584" cy="250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 жету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40569" y="6999803"/>
            <a:ext cx="412884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Үлкен жылдамдық → аз уақыт → тез жеткізу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0569" y="7352228"/>
            <a:ext cx="412884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 = s/t (t азайса, v артады)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676" y="5851921"/>
            <a:ext cx="4449366" cy="64115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189934" y="6653331"/>
            <a:ext cx="2003584" cy="250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Қауіпсіз жүру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6"/>
          <p:cNvSpPr/>
          <p:nvPr/>
        </p:nvSpPr>
        <p:spPr>
          <a:xfrm>
            <a:off x="5189934" y="6999803"/>
            <a:ext cx="4128849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Орташа жылдамдық → бақыланатын қозғалыс → қауіпсіздік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17"/>
          <p:cNvSpPr/>
          <p:nvPr/>
        </p:nvSpPr>
        <p:spPr>
          <a:xfrm>
            <a:off x="5189934" y="7608569"/>
            <a:ext cx="412884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v̄ = Σs/Σt (тоқтаулар ескеріледі)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042" y="5851921"/>
            <a:ext cx="4449366" cy="641152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9639300" y="6653331"/>
            <a:ext cx="2003584" cy="250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Оңтайлы шешім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19"/>
          <p:cNvSpPr/>
          <p:nvPr/>
        </p:nvSpPr>
        <p:spPr>
          <a:xfrm>
            <a:off x="9639300" y="6999803"/>
            <a:ext cx="412884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Ақылды жылдамдық → қауіпсіз + тиімді жеткізу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0"/>
          <p:cNvSpPr/>
          <p:nvPr/>
        </p:nvSpPr>
        <p:spPr>
          <a:xfrm>
            <a:off x="9639300" y="7352228"/>
            <a:ext cx="412884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Өмір бағасынан қымбат ештеңе жоқ!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925" y="708421"/>
            <a:ext cx="5840730" cy="574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Жол қауіпсіздігі мәдениеті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25" y="1563648"/>
            <a:ext cx="4994077" cy="49199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86488" y="1540669"/>
            <a:ext cx="487287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Жылдамдық шектеулері неге керек?</a:t>
            </a:r>
            <a:endParaRPr lang="en-US" sz="2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186488" y="2069544"/>
            <a:ext cx="7715488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Қазақстанда қала ішінде жылдамдық шектеуі — 60 км/сағ, мектеп аймағында — 20 км/сағ. Бұл шектеулер адамдардың қауіпсіздігі үшін қойылған.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186488" y="2962870"/>
            <a:ext cx="91916" cy="91916"/>
          </a:xfrm>
          <a:prstGeom prst="roundRect">
            <a:avLst>
              <a:gd name="adj" fmla="val 497411"/>
            </a:avLst>
          </a:prstGeom>
          <a:solidFill>
            <a:srgbClr val="D3C5B6"/>
          </a:solidFill>
          <a:ln/>
        </p:spPr>
      </p:sp>
      <p:sp>
        <p:nvSpPr>
          <p:cNvPr id="7" name="Text 4"/>
          <p:cNvSpPr/>
          <p:nvPr/>
        </p:nvSpPr>
        <p:spPr>
          <a:xfrm>
            <a:off x="6462355" y="2865120"/>
            <a:ext cx="2299811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Тежелу жолы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62355" y="3336608"/>
            <a:ext cx="3466862" cy="1177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 артқан сайын, автомобильдің тоқтау үшін қажетті жол ұзарады. 60 км/сағ жылдамдықта тежелу жолы шамамен 40-50 метр.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59127" y="2962870"/>
            <a:ext cx="91916" cy="91916"/>
          </a:xfrm>
          <a:prstGeom prst="roundRect">
            <a:avLst>
              <a:gd name="adj" fmla="val 497411"/>
            </a:avLst>
          </a:prstGeom>
          <a:solidFill>
            <a:srgbClr val="D3C5B6"/>
          </a:solidFill>
          <a:ln/>
        </p:spPr>
      </p:sp>
      <p:sp>
        <p:nvSpPr>
          <p:cNvPr id="10" name="Text 7"/>
          <p:cNvSpPr/>
          <p:nvPr/>
        </p:nvSpPr>
        <p:spPr>
          <a:xfrm>
            <a:off x="10434995" y="2865120"/>
            <a:ext cx="2299811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Реакция уақыты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434995" y="3336608"/>
            <a:ext cx="3466981" cy="1177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Жүргізуші қауіпті байқап, тежегішке басуға шамамен 1 секунд уақыт кетеді. Осы уақытта автомобиль қозғалысын жалғастырады.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186488" y="4979551"/>
            <a:ext cx="91916" cy="91916"/>
          </a:xfrm>
          <a:prstGeom prst="roundRect">
            <a:avLst>
              <a:gd name="adj" fmla="val 497411"/>
            </a:avLst>
          </a:prstGeom>
          <a:solidFill>
            <a:srgbClr val="D3C5B6"/>
          </a:solidFill>
          <a:ln/>
        </p:spPr>
      </p:sp>
      <p:sp>
        <p:nvSpPr>
          <p:cNvPr id="13" name="Text 10"/>
          <p:cNvSpPr/>
          <p:nvPr/>
        </p:nvSpPr>
        <p:spPr>
          <a:xfrm>
            <a:off x="6462355" y="4881801"/>
            <a:ext cx="2324695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Соқтығыс энергиясы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62355" y="5353288"/>
            <a:ext cx="7439620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 екі есе артса, соқтығыс энергиясы төрт есе артады. Сондықтан жылдамдықты азайту — өмір сақтау.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35925" y="6897410"/>
            <a:ext cx="13158549" cy="1075968"/>
          </a:xfrm>
          <a:prstGeom prst="roundRect">
            <a:avLst>
              <a:gd name="adj" fmla="val 2565"/>
            </a:avLst>
          </a:prstGeom>
          <a:solidFill>
            <a:srgbClr val="E2D9CF"/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77" y="7164467"/>
            <a:ext cx="229910" cy="18395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333738" y="7127319"/>
            <a:ext cx="12376785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Ескерту: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Мектепке баратын және үйге қайтатын жолда әрдайым қауіпсіздік ережелерін сақтаңыз. Жолды тек белгіленген жерден өтіңіз. Қозғалыс кезінде телефон қолданбаңыз!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53587" y="355283"/>
            <a:ext cx="639972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Практикалық қолдану: Статистика және деректер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70099" y="1018898"/>
            <a:ext cx="2652117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Қазақстандағы көлік жылдамдығы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3505" y="1190625"/>
            <a:ext cx="4506278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—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14895" y="1672114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Қалааралық жол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3505" y="1901071"/>
            <a:ext cx="4506278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Максималды рұқсат етілген жылдамдық (км/сағ)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062061" y="1190625"/>
            <a:ext cx="4506278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—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53451" y="1672114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Қала ішінде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062061" y="1901071"/>
            <a:ext cx="4506278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 шектеуі (км/сағ)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700617" y="1190625"/>
            <a:ext cx="4506278" cy="349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—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1292007" y="1672114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Мектеп аймағы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700617" y="1901071"/>
            <a:ext cx="4506278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Балалардың қауіпсіздігі үшін (км/сағ)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23505" y="2229088"/>
            <a:ext cx="1651992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Маршрут мысалдары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23505" y="3746659"/>
            <a:ext cx="13783389" cy="15240"/>
          </a:xfrm>
          <a:prstGeom prst="roundRect">
            <a:avLst>
              <a:gd name="adj" fmla="val 104214"/>
            </a:avLst>
          </a:prstGeom>
          <a:solidFill>
            <a:srgbClr val="D4CEC3"/>
          </a:solidFill>
          <a:ln/>
        </p:spPr>
      </p:sp>
      <p:sp>
        <p:nvSpPr>
          <p:cNvPr id="15" name="Shape 13"/>
          <p:cNvSpPr/>
          <p:nvPr/>
        </p:nvSpPr>
        <p:spPr>
          <a:xfrm>
            <a:off x="3132773" y="3429119"/>
            <a:ext cx="15240" cy="317540"/>
          </a:xfrm>
          <a:prstGeom prst="roundRect">
            <a:avLst>
              <a:gd name="adj" fmla="val 104214"/>
            </a:avLst>
          </a:prstGeom>
          <a:solidFill>
            <a:srgbClr val="D4CEC3"/>
          </a:solidFill>
          <a:ln/>
        </p:spPr>
      </p:sp>
      <p:sp>
        <p:nvSpPr>
          <p:cNvPr id="16" name="Shape 14"/>
          <p:cNvSpPr/>
          <p:nvPr/>
        </p:nvSpPr>
        <p:spPr>
          <a:xfrm>
            <a:off x="3021330" y="3627596"/>
            <a:ext cx="238125" cy="238125"/>
          </a:xfrm>
          <a:prstGeom prst="roundRect">
            <a:avLst>
              <a:gd name="adj" fmla="val 6670"/>
            </a:avLst>
          </a:prstGeom>
          <a:solidFill>
            <a:srgbClr val="EEE8DD"/>
          </a:solidFill>
          <a:ln/>
        </p:spPr>
      </p:sp>
      <p:sp>
        <p:nvSpPr>
          <p:cNvPr id="17" name="Text 15"/>
          <p:cNvSpPr/>
          <p:nvPr/>
        </p:nvSpPr>
        <p:spPr>
          <a:xfrm>
            <a:off x="3061037" y="3647420"/>
            <a:ext cx="158710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478643" y="2586276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Түркістан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29352" y="2815233"/>
            <a:ext cx="5222200" cy="338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Бастапқы нүктеУақыт: 08:00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5915978" y="3746659"/>
            <a:ext cx="15240" cy="317540"/>
          </a:xfrm>
          <a:prstGeom prst="roundRect">
            <a:avLst>
              <a:gd name="adj" fmla="val 104214"/>
            </a:avLst>
          </a:prstGeom>
          <a:solidFill>
            <a:srgbClr val="D4CEC3"/>
          </a:solidFill>
          <a:ln/>
        </p:spPr>
      </p:sp>
      <p:sp>
        <p:nvSpPr>
          <p:cNvPr id="21" name="Shape 19"/>
          <p:cNvSpPr/>
          <p:nvPr/>
        </p:nvSpPr>
        <p:spPr>
          <a:xfrm>
            <a:off x="5804535" y="3627596"/>
            <a:ext cx="238125" cy="238125"/>
          </a:xfrm>
          <a:prstGeom prst="roundRect">
            <a:avLst>
              <a:gd name="adj" fmla="val 6670"/>
            </a:avLst>
          </a:prstGeom>
          <a:solidFill>
            <a:srgbClr val="EEE8DD"/>
          </a:solidFill>
          <a:ln/>
        </p:spPr>
      </p:sp>
      <p:sp>
        <p:nvSpPr>
          <p:cNvPr id="22" name="Text 20"/>
          <p:cNvSpPr/>
          <p:nvPr/>
        </p:nvSpPr>
        <p:spPr>
          <a:xfrm>
            <a:off x="5844242" y="3647420"/>
            <a:ext cx="158710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5261848" y="4170164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Шымкент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22"/>
              <p:cNvSpPr/>
              <p:nvPr/>
            </p:nvSpPr>
            <p:spPr>
              <a:xfrm>
                <a:off x="3312438" y="4399121"/>
                <a:ext cx="5222319" cy="507921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ts val="1300"/>
                  </a:lnSpc>
                  <a:buNone/>
                </a:pPr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180 кмУақыт: 10:30</a:t>
                </a:r>
                <a:r>
                  <a:rPr lang="ru-RU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̄</m:t>
                    </m:r>
                  </m:oMath>
                </a14:m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≈ 72 км/сағ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38" y="4399121"/>
                <a:ext cx="5222319" cy="507921"/>
              </a:xfrm>
              <a:prstGeom prst="rect">
                <a:avLst/>
              </a:prstGeom>
              <a:blipFill>
                <a:blip r:embed="rId3"/>
                <a:stretch>
                  <a:fillRect t="-4096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hape 23"/>
          <p:cNvSpPr/>
          <p:nvPr/>
        </p:nvSpPr>
        <p:spPr>
          <a:xfrm>
            <a:off x="8699063" y="3429119"/>
            <a:ext cx="15240" cy="317540"/>
          </a:xfrm>
          <a:prstGeom prst="roundRect">
            <a:avLst>
              <a:gd name="adj" fmla="val 104214"/>
            </a:avLst>
          </a:prstGeom>
          <a:solidFill>
            <a:srgbClr val="D4CEC3"/>
          </a:solidFill>
          <a:ln/>
        </p:spPr>
      </p:sp>
      <p:sp>
        <p:nvSpPr>
          <p:cNvPr id="26" name="Shape 24"/>
          <p:cNvSpPr/>
          <p:nvPr/>
        </p:nvSpPr>
        <p:spPr>
          <a:xfrm>
            <a:off x="8587621" y="3627596"/>
            <a:ext cx="238125" cy="238125"/>
          </a:xfrm>
          <a:prstGeom prst="roundRect">
            <a:avLst>
              <a:gd name="adj" fmla="val 6670"/>
            </a:avLst>
          </a:prstGeom>
          <a:solidFill>
            <a:srgbClr val="EEE8DD"/>
          </a:solidFill>
          <a:ln/>
        </p:spPr>
      </p:sp>
      <p:sp>
        <p:nvSpPr>
          <p:cNvPr id="27" name="Text 25"/>
          <p:cNvSpPr/>
          <p:nvPr/>
        </p:nvSpPr>
        <p:spPr>
          <a:xfrm>
            <a:off x="8627328" y="3647420"/>
            <a:ext cx="158710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8044934" y="2586276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Тараз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27"/>
              <p:cNvSpPr/>
              <p:nvPr/>
            </p:nvSpPr>
            <p:spPr>
              <a:xfrm>
                <a:off x="6095524" y="2815233"/>
                <a:ext cx="5222319" cy="507921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ts val="1300"/>
                  </a:lnSpc>
                  <a:buNone/>
                </a:pPr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300 кмУақыт: 13:00</a:t>
                </a:r>
                <a:r>
                  <a:rPr lang="ru-RU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̄</m:t>
                    </m:r>
                    <m:r>
                      <a:rPr lang="en-US" sz="20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≈ 60 км/сағ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24" y="2815233"/>
                <a:ext cx="5222319" cy="507921"/>
              </a:xfrm>
              <a:prstGeom prst="rect">
                <a:avLst/>
              </a:prstGeom>
              <a:blipFill>
                <a:blip r:embed="rId4"/>
                <a:stretch>
                  <a:fillRect t="-4096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hape 28"/>
          <p:cNvSpPr/>
          <p:nvPr/>
        </p:nvSpPr>
        <p:spPr>
          <a:xfrm>
            <a:off x="11482268" y="3746659"/>
            <a:ext cx="15240" cy="317540"/>
          </a:xfrm>
          <a:prstGeom prst="roundRect">
            <a:avLst>
              <a:gd name="adj" fmla="val 104214"/>
            </a:avLst>
          </a:prstGeom>
          <a:solidFill>
            <a:srgbClr val="D4CEC3"/>
          </a:solidFill>
          <a:ln/>
        </p:spPr>
      </p:sp>
      <p:sp>
        <p:nvSpPr>
          <p:cNvPr id="31" name="Shape 29"/>
          <p:cNvSpPr/>
          <p:nvPr/>
        </p:nvSpPr>
        <p:spPr>
          <a:xfrm>
            <a:off x="11370826" y="3627596"/>
            <a:ext cx="238125" cy="238125"/>
          </a:xfrm>
          <a:prstGeom prst="roundRect">
            <a:avLst>
              <a:gd name="adj" fmla="val 6670"/>
            </a:avLst>
          </a:prstGeom>
          <a:solidFill>
            <a:srgbClr val="EEE8DD"/>
          </a:solidFill>
          <a:ln/>
        </p:spPr>
      </p:sp>
      <p:sp>
        <p:nvSpPr>
          <p:cNvPr id="32" name="Text 30"/>
          <p:cNvSpPr/>
          <p:nvPr/>
        </p:nvSpPr>
        <p:spPr>
          <a:xfrm>
            <a:off x="11410533" y="3647420"/>
            <a:ext cx="158710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0828139" y="4170164"/>
            <a:ext cx="1323499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Алматы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32"/>
              <p:cNvSpPr/>
              <p:nvPr/>
            </p:nvSpPr>
            <p:spPr>
              <a:xfrm>
                <a:off x="8878729" y="4399121"/>
                <a:ext cx="5222319" cy="507921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ts val="1300"/>
                  </a:lnSpc>
                  <a:buNone/>
                </a:pPr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620 кмУақыт: 18:00</a:t>
                </a:r>
                <a:r>
                  <a:rPr lang="ru-RU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̄</m:t>
                    </m:r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≈ 62 км/сағ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29" y="4399121"/>
                <a:ext cx="5222319" cy="507921"/>
              </a:xfrm>
              <a:prstGeom prst="rect">
                <a:avLst/>
              </a:prstGeom>
              <a:blipFill>
                <a:blip r:embed="rId5"/>
                <a:stretch>
                  <a:fillRect t="-4096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33"/>
          <p:cNvSpPr/>
          <p:nvPr/>
        </p:nvSpPr>
        <p:spPr>
          <a:xfrm>
            <a:off x="423505" y="5131951"/>
            <a:ext cx="2008227" cy="165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Орташа жылдамдықты есептеу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423505" y="5403294"/>
            <a:ext cx="6762631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Түркістан-Алматы маршруты бойынша: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423505" y="5667851"/>
            <a:ext cx="6762631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Жалпы қашықтық: 620 км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423505" y="5874187"/>
            <a:ext cx="6762631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300"/>
              </a:lnSpc>
              <a:buSzPct val="100000"/>
              <a:buChar char="•"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Жалпы уақыт: 10 сағат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37"/>
              <p:cNvSpPr/>
              <p:nvPr/>
            </p:nvSpPr>
            <p:spPr>
              <a:xfrm>
                <a:off x="423505" y="6080522"/>
                <a:ext cx="6762631" cy="16930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1300"/>
                  </a:lnSpc>
                  <a:buSzPct val="100000"/>
                  <a:buChar char="•"/>
                </a:pPr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Орташа жылдамдық: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̄</m:t>
                    </m:r>
                    <m:r>
                      <a:rPr lang="en-US" sz="20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= 620/10 = </a:t>
                </a:r>
                <a:r>
                  <a:rPr lang="en-US" sz="2000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62 км/сағ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5" y="6080522"/>
                <a:ext cx="6762631" cy="169307"/>
              </a:xfrm>
              <a:prstGeom prst="rect">
                <a:avLst/>
              </a:prstGeom>
              <a:blipFill>
                <a:blip r:embed="rId6"/>
                <a:stretch>
                  <a:fillRect l="-2072" t="-121429" b="-10000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38"/>
          <p:cNvSpPr/>
          <p:nvPr/>
        </p:nvSpPr>
        <p:spPr>
          <a:xfrm>
            <a:off x="423505" y="6345079"/>
            <a:ext cx="6762631" cy="169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Бұл жылдамдық тоқтауларды, демалыстарды және жол жағдайын ескереді.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Image 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0688" y="4743926"/>
            <a:ext cx="2676525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4351" y="568404"/>
            <a:ext cx="5332690" cy="409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Қорытынды және </a:t>
            </a:r>
            <a:r>
              <a:rPr lang="en-US" sz="255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үй</a:t>
            </a:r>
            <a:r>
              <a:rPr lang="en-US" sz="255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тапсырмасы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24351" y="1240274"/>
            <a:ext cx="4439841" cy="1856065"/>
          </a:xfrm>
          <a:prstGeom prst="roundRect">
            <a:avLst>
              <a:gd name="adj" fmla="val 1060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" name="Shape 2"/>
          <p:cNvSpPr/>
          <p:nvPr/>
        </p:nvSpPr>
        <p:spPr>
          <a:xfrm>
            <a:off x="655439" y="1371362"/>
            <a:ext cx="393263" cy="393263"/>
          </a:xfrm>
          <a:prstGeom prst="roundRect">
            <a:avLst>
              <a:gd name="adj" fmla="val 23249290"/>
            </a:avLst>
          </a:prstGeom>
          <a:solidFill>
            <a:srgbClr val="D3C5B6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48" y="1457325"/>
            <a:ext cx="176927" cy="22121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55439" y="1895713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Негізгі формулалар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4"/>
              <p:cNvSpPr/>
              <p:nvPr/>
            </p:nvSpPr>
            <p:spPr>
              <a:xfrm>
                <a:off x="655439" y="2179082"/>
                <a:ext cx="4177665" cy="20966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1650"/>
                  </a:lnSpc>
                  <a:buNone/>
                </a:pPr>
                <a:r>
                  <a:rPr lang="en-US" sz="1600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Жылдамдық:</a:t>
                </a:r>
                <a:r>
                  <a:rPr lang="en-US" sz="16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9" y="2179082"/>
                <a:ext cx="4177665" cy="209669"/>
              </a:xfrm>
              <a:prstGeom prst="rect">
                <a:avLst/>
              </a:prstGeom>
              <a:blipFill>
                <a:blip r:embed="rId4"/>
                <a:stretch>
                  <a:fillRect l="-3066" t="-40000" b="-6285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5"/>
              <p:cNvSpPr/>
              <p:nvPr/>
            </p:nvSpPr>
            <p:spPr>
              <a:xfrm>
                <a:off x="655439" y="2467332"/>
                <a:ext cx="4177665" cy="20966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1650"/>
                  </a:lnSpc>
                  <a:buNone/>
                </a:pPr>
                <a:r>
                  <a:rPr lang="en-US" sz="1600" b="1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Орташа жылдамдық:</a:t>
                </a:r>
                <a:r>
                  <a:rPr lang="en-US" sz="1600" dirty="0">
                    <a:solidFill>
                      <a:srgbClr val="746558"/>
                    </a:solidFill>
                    <a:latin typeface="Times New Roman" panose="02020603050405020304" pitchFamily="18" charset="0"/>
                    <a:ea typeface="Gelasio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̄</m:t>
                    </m:r>
                    <m:r>
                      <a:rPr lang="en-US" sz="1600" i="1" dirty="0" smtClean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600" i="1" dirty="0">
                        <a:solidFill>
                          <a:srgbClr val="746558"/>
                        </a:solidFill>
                        <a:latin typeface="Cambria Math" panose="02040503050406030204" pitchFamily="18" charset="0"/>
                        <a:ea typeface="Gelasio" pitchFamily="34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9" y="2467332"/>
                <a:ext cx="4177665" cy="209669"/>
              </a:xfrm>
              <a:prstGeom prst="rect">
                <a:avLst/>
              </a:prstGeom>
              <a:blipFill>
                <a:blip r:embed="rId5"/>
                <a:stretch>
                  <a:fillRect l="-3066" t="-47059" b="-64706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6"/>
          <p:cNvSpPr/>
          <p:nvPr/>
        </p:nvSpPr>
        <p:spPr>
          <a:xfrm>
            <a:off x="655439" y="2755583"/>
            <a:ext cx="4177665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Бірлік түрлендіру: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1 м/с = 3,6 км/сағ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095280" y="1240274"/>
            <a:ext cx="4439841" cy="1856065"/>
          </a:xfrm>
          <a:prstGeom prst="roundRect">
            <a:avLst>
              <a:gd name="adj" fmla="val 1060"/>
            </a:avLst>
          </a:prstGeom>
          <a:solidFill>
            <a:srgbClr val="EEE8DD"/>
          </a:solidFill>
          <a:ln/>
        </p:spPr>
      </p:sp>
      <p:sp>
        <p:nvSpPr>
          <p:cNvPr id="11" name="Shape 8"/>
          <p:cNvSpPr/>
          <p:nvPr/>
        </p:nvSpPr>
        <p:spPr>
          <a:xfrm>
            <a:off x="5226368" y="1371362"/>
            <a:ext cx="393263" cy="393263"/>
          </a:xfrm>
          <a:prstGeom prst="roundRect">
            <a:avLst>
              <a:gd name="adj" fmla="val 23249290"/>
            </a:avLst>
          </a:prstGeom>
          <a:solidFill>
            <a:srgbClr val="D3C5B6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476" y="1457325"/>
            <a:ext cx="176927" cy="22121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226368" y="1895713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Есептеу дағдылары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226368" y="2179082"/>
            <a:ext cx="4177665" cy="419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Бірліктерді дұрыс түрлендіру, формулаларды қолдану, нәтижені талдау және қорытынды жасау дағдыларын меңгердік.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666208" y="1240274"/>
            <a:ext cx="4439841" cy="1856065"/>
          </a:xfrm>
          <a:prstGeom prst="roundRect">
            <a:avLst>
              <a:gd name="adj" fmla="val 1060"/>
            </a:avLst>
          </a:prstGeom>
          <a:solidFill>
            <a:srgbClr val="EEE8DD"/>
          </a:solidFill>
          <a:ln/>
        </p:spPr>
      </p:sp>
      <p:sp>
        <p:nvSpPr>
          <p:cNvPr id="16" name="Shape 12"/>
          <p:cNvSpPr/>
          <p:nvPr/>
        </p:nvSpPr>
        <p:spPr>
          <a:xfrm>
            <a:off x="9797296" y="1371362"/>
            <a:ext cx="393263" cy="393263"/>
          </a:xfrm>
          <a:prstGeom prst="roundRect">
            <a:avLst>
              <a:gd name="adj" fmla="val 23249290"/>
            </a:avLst>
          </a:prstGeom>
          <a:solidFill>
            <a:srgbClr val="D3C5B6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405" y="1457325"/>
            <a:ext cx="176927" cy="22121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797296" y="1895713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Құндылықтар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9797296" y="2179082"/>
            <a:ext cx="4177665" cy="419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Жылдамдық пен қауіпсіздіктің теңгерімі, еңбекті құрметтеу, жол қауіпсіздігі мәдениеті — бүгінгі сабақтың құндылықтары.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524351" y="3292912"/>
            <a:ext cx="4546521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🏠</a:t>
            </a:r>
            <a:r>
              <a:rPr lang="en-US" sz="16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Үй тапсырмасы: Зерттеу + ИИ технологиясы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524351" y="3750588"/>
            <a:ext cx="131088" cy="163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7"/>
          <p:cNvSpPr/>
          <p:nvPr/>
        </p:nvSpPr>
        <p:spPr>
          <a:xfrm>
            <a:off x="524351" y="3958114"/>
            <a:ext cx="4439841" cy="1524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23" name="Text 18"/>
          <p:cNvSpPr/>
          <p:nvPr/>
        </p:nvSpPr>
        <p:spPr>
          <a:xfrm>
            <a:off x="524351" y="4054078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Деректер жинау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19"/>
          <p:cNvSpPr/>
          <p:nvPr/>
        </p:nvSpPr>
        <p:spPr>
          <a:xfrm>
            <a:off x="524351" y="4337447"/>
            <a:ext cx="4439841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Тақырып: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«Менің мектепке жолым»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0"/>
          <p:cNvSpPr/>
          <p:nvPr/>
        </p:nvSpPr>
        <p:spPr>
          <a:xfrm>
            <a:off x="524351" y="4625697"/>
            <a:ext cx="4439841" cy="419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Апта ішінде 3 күн бойынша үй-мектеп арасындағы қашықтықты (км) және жолға кеткен уақытты (минут) өлшеңіз.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1"/>
          <p:cNvSpPr/>
          <p:nvPr/>
        </p:nvSpPr>
        <p:spPr>
          <a:xfrm>
            <a:off x="5095280" y="3750588"/>
            <a:ext cx="131088" cy="163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2"/>
          <p:cNvSpPr/>
          <p:nvPr/>
        </p:nvSpPr>
        <p:spPr>
          <a:xfrm>
            <a:off x="5095280" y="3958114"/>
            <a:ext cx="4439841" cy="1524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28" name="Text 23"/>
          <p:cNvSpPr/>
          <p:nvPr/>
        </p:nvSpPr>
        <p:spPr>
          <a:xfrm>
            <a:off x="5095280" y="4054078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ChatGPT қолдану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4"/>
          <p:cNvSpPr/>
          <p:nvPr/>
        </p:nvSpPr>
        <p:spPr>
          <a:xfrm>
            <a:off x="5095280" y="4337447"/>
            <a:ext cx="4439841" cy="6290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b="1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Промпт үлгісі: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"Менің деректерім: 1күн — 2,4 км, 18 мин; 2күн — 2,4 км, 16 мин; 3күн — 2,4 км, 20 мин. Орташа жылдамдықты есепте, бірліктерін тексер, жақсарту жолдарын ұсын."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5"/>
          <p:cNvSpPr/>
          <p:nvPr/>
        </p:nvSpPr>
        <p:spPr>
          <a:xfrm>
            <a:off x="9666208" y="3750588"/>
            <a:ext cx="131088" cy="163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Light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hape 26"/>
          <p:cNvSpPr/>
          <p:nvPr/>
        </p:nvSpPr>
        <p:spPr>
          <a:xfrm>
            <a:off x="9666208" y="3958114"/>
            <a:ext cx="4439841" cy="1524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32" name="Text 27"/>
          <p:cNvSpPr/>
          <p:nvPr/>
        </p:nvSpPr>
        <p:spPr>
          <a:xfrm>
            <a:off x="9666208" y="4054078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Нәтижені рәсімдеу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28"/>
          <p:cNvSpPr/>
          <p:nvPr/>
        </p:nvSpPr>
        <p:spPr>
          <a:xfrm>
            <a:off x="9666208" y="4337447"/>
            <a:ext cx="4439841" cy="419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Есептеу нәтижелерін кестеге толтырыңыз. Орташа жылдамдықты м/с және км/сағ-пен көрсетіңіз. ИИ-дің ұсыныстарын талдаңыз.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29"/>
          <p:cNvSpPr/>
          <p:nvPr/>
        </p:nvSpPr>
        <p:spPr>
          <a:xfrm>
            <a:off x="524351" y="5290661"/>
            <a:ext cx="13581698" cy="556974"/>
          </a:xfrm>
          <a:prstGeom prst="roundRect">
            <a:avLst>
              <a:gd name="adj" fmla="val 3531"/>
            </a:avLst>
          </a:prstGeom>
          <a:solidFill>
            <a:srgbClr val="E2D9CF"/>
          </a:solidFill>
          <a:ln/>
        </p:spPr>
      </p:sp>
      <p:pic>
        <p:nvPicPr>
          <p:cNvPr id="35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39" y="5476875"/>
            <a:ext cx="163830" cy="131088"/>
          </a:xfrm>
          <a:prstGeom prst="rect">
            <a:avLst/>
          </a:prstGeom>
        </p:spPr>
      </p:pic>
      <p:sp>
        <p:nvSpPr>
          <p:cNvPr id="36" name="Text 30"/>
          <p:cNvSpPr/>
          <p:nvPr/>
        </p:nvSpPr>
        <p:spPr>
          <a:xfrm>
            <a:off x="980083" y="5378370"/>
            <a:ext cx="13024604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Қауіпсіздік ескертпесі: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Қозғалыс кезінде телефон қолданбаңыз! Деректерді тек үйге жеткеннен кейін жазыңыз. Әрдайым жол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қауіпсіздігі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ережелерін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сақтаңыз. Өмір бағасынан қымбат ештеңе жоқ!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1"/>
          <p:cNvSpPr/>
          <p:nvPr/>
        </p:nvSpPr>
        <p:spPr>
          <a:xfrm>
            <a:off x="524351" y="6044208"/>
            <a:ext cx="3859530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484237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Рефлексия: Екі жұлдыз, бір тілек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⭐⭐💡</a:t>
            </a:r>
            <a:endParaRPr lang="en-US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2"/>
          <p:cNvSpPr/>
          <p:nvPr/>
        </p:nvSpPr>
        <p:spPr>
          <a:xfrm>
            <a:off x="524351" y="6632972"/>
            <a:ext cx="1871305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Бүгін не жақсы шықты?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33"/>
          <p:cNvSpPr/>
          <p:nvPr/>
        </p:nvSpPr>
        <p:spPr>
          <a:xfrm>
            <a:off x="524351" y="6968847"/>
            <a:ext cx="4267676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(Екі жұлдызды жазыңыз)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34"/>
          <p:cNvSpPr/>
          <p:nvPr/>
        </p:nvSpPr>
        <p:spPr>
          <a:xfrm>
            <a:off x="5119449" y="6632972"/>
            <a:ext cx="2037040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Нені жетілдіргіміз келеді?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35"/>
          <p:cNvSpPr/>
          <p:nvPr/>
        </p:nvSpPr>
        <p:spPr>
          <a:xfrm>
            <a:off x="5119449" y="6968847"/>
            <a:ext cx="4267676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(Бір тілекті жазыңыз)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36"/>
          <p:cNvSpPr/>
          <p:nvPr/>
        </p:nvSpPr>
        <p:spPr>
          <a:xfrm>
            <a:off x="9714548" y="6632972"/>
            <a:ext cx="1638776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Келесі сабақта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37"/>
          <p:cNvSpPr/>
          <p:nvPr/>
        </p:nvSpPr>
        <p:spPr>
          <a:xfrm>
            <a:off x="9714548" y="6968847"/>
            <a:ext cx="4406622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Үдеу және қозғалыс графиктері </a:t>
            </a:r>
            <a:r>
              <a:rPr lang="en-US" sz="1600" dirty="0" err="1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тақырыбын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746558"/>
              </a:solidFill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en-US" sz="1600" dirty="0" err="1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қарастырамыз</a:t>
            </a:r>
            <a:r>
              <a:rPr lang="en-US" sz="16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38"/>
          <p:cNvSpPr/>
          <p:nvPr/>
        </p:nvSpPr>
        <p:spPr>
          <a:xfrm>
            <a:off x="589895" y="7640599"/>
            <a:ext cx="13581698" cy="2172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Сабаққа қатысқандарыңызға рахмет! Табысты болыңыздар!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🎓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1560</Words>
  <Application>Microsoft Office PowerPoint</Application>
  <PresentationFormat>Произвольный</PresentationFormat>
  <Paragraphs>179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Times New Roman</vt:lpstr>
      <vt:lpstr>Gelasio Semi Bold</vt:lpstr>
      <vt:lpstr>Gelasio</vt:lpstr>
      <vt:lpstr>Gelasio Light</vt:lpstr>
      <vt:lpstr>Calibri</vt:lpstr>
      <vt:lpstr>Arial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PC</cp:lastModifiedBy>
  <cp:revision>4</cp:revision>
  <dcterms:created xsi:type="dcterms:W3CDTF">2025-10-04T13:46:38Z</dcterms:created>
  <dcterms:modified xsi:type="dcterms:W3CDTF">2025-10-04T14:45:38Z</dcterms:modified>
</cp:coreProperties>
</file>