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 Math" panose="02040503050406030204" pitchFamily="18" charset="0"/>
      <p:regular r:id="rId17"/>
    </p:embeddedFont>
    <p:embeddedFont>
      <p:font typeface="Gelasio" panose="020B0604020202020204" charset="0"/>
      <p:regular r:id="rId18"/>
    </p:embeddedFont>
    <p:embeddedFont>
      <p:font typeface="Gelasio Semi Bold" panose="020B0604020202020204" charset="0"/>
      <p:regular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6" d="100"/>
          <a:sy n="56" d="100"/>
        </p:scale>
        <p:origin x="6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3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874995" y="1066442"/>
            <a:ext cx="11326773" cy="10326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750"/>
              </a:lnSpc>
              <a:buNone/>
            </a:pPr>
            <a:r>
              <a:rPr lang="en-US" sz="54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Жылдамдық және орташа жылдамдық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4108490" y="2694503"/>
            <a:ext cx="5855256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7-сынып физика • Механикалық қозғалыс бөлімі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89" y="3234809"/>
            <a:ext cx="1304282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Бүгінгі сабақта біз қызықты физикалық шамаларды — жылдамдық пен орташа жылдамдықты — тереңірек меңгереміз. Өмірдегі көптеген жағдайларды түсіну үшін бұл ұғымдар өте маңызды: автобус қашан келеді, курьер тапсырысты қанша уақытта жеткізеді, спортшы жарыста қандай нәтиже көрсетеді — мұның бәрі жылдамдыққа байланысты!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93790" y="5815489"/>
            <a:ext cx="13042821" cy="1160740"/>
          </a:xfrm>
          <a:prstGeom prst="roundRect">
            <a:avLst>
              <a:gd name="adj" fmla="val 2565"/>
            </a:avLst>
          </a:prstGeom>
          <a:solidFill>
            <a:srgbClr val="E2D9CF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48" y="6103144"/>
            <a:ext cx="248007" cy="19835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438513" y="6063377"/>
            <a:ext cx="12199739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Апта дәйексөзі: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«Тәуелсіз елдің ұрпағы еркін ойлайды.» Біз ғылыми білімді меңгеру арқылы еркін ойлауымызды дамытамыз және өз еліміздің болашағын құрастырамыз.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79482" y="426244"/>
            <a:ext cx="8500110" cy="385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🏠</a:t>
            </a:r>
            <a:r>
              <a:rPr lang="en-US" sz="2300" b="1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Үй тапсырмасы: Зерттеушілік жұмыс + AI технологиясы</a:t>
            </a:r>
            <a:endParaRPr 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473630" y="979884"/>
            <a:ext cx="13683019" cy="192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45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🤖</a:t>
            </a:r>
            <a:r>
              <a:rPr lang="en-US" sz="2000" b="1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Тақырып: «Менің үй–мектеп маршрутымның орташа жылдамдығы»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473631" y="1349931"/>
            <a:ext cx="13683139" cy="3790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Бұл үй тапсырмасы өте қызықты және практикалық! Сіздер өз маршрутыңызды зерттеп, нақты деректер жинап, орташа жылдамдықты есептейсіздер. Сондай-ақ ChatGPT сияқты </a:t>
            </a:r>
            <a:r>
              <a:rPr lang="en-US" b="1" dirty="0">
                <a:solidFill>
                  <a:srgbClr val="D3C5B6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AI технологиясын</a:t>
            </a: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қолданып, қосымша ақпарат аласыздар. Бұл — заманауи зерттеушілік дағдыларды дамыту!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651153" y="2158008"/>
            <a:ext cx="6604754" cy="118348"/>
          </a:xfrm>
          <a:prstGeom prst="roundRect">
            <a:avLst>
              <a:gd name="adj" fmla="val 15009"/>
            </a:avLst>
          </a:prstGeom>
          <a:solidFill>
            <a:srgbClr val="EEE8DD"/>
          </a:solidFill>
          <a:ln/>
        </p:spPr>
      </p:sp>
      <p:sp>
        <p:nvSpPr>
          <p:cNvPr id="6" name="Shape 4"/>
          <p:cNvSpPr/>
          <p:nvPr/>
        </p:nvSpPr>
        <p:spPr>
          <a:xfrm>
            <a:off x="473631" y="2039600"/>
            <a:ext cx="355163" cy="355163"/>
          </a:xfrm>
          <a:prstGeom prst="roundRect">
            <a:avLst>
              <a:gd name="adj" fmla="val 128730"/>
            </a:avLst>
          </a:prstGeom>
          <a:solidFill>
            <a:srgbClr val="EEE8DD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32" y="1980486"/>
            <a:ext cx="355162" cy="444014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591979" y="2513171"/>
            <a:ext cx="1878330" cy="1849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2000" b="1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Қадам 1: Маршрутты бөлу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91979" y="2769037"/>
            <a:ext cx="6545699" cy="5686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Үй-мектеп жолыңызды 2-3 бөлікке бөліңіз. Мысалы: үйден аялдамаға дейін, аялдамадан мектеп алдына дейін, мектеп алдынан сынып бөлмесіне дейін. Google Maps көмегімен әр бөліктің шамамен қашықтығын өлшеңіз (метрмен немесе километрмен).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551896" y="1980486"/>
            <a:ext cx="6604754" cy="118348"/>
          </a:xfrm>
          <a:prstGeom prst="roundRect">
            <a:avLst>
              <a:gd name="adj" fmla="val 15009"/>
            </a:avLst>
          </a:prstGeom>
          <a:solidFill>
            <a:srgbClr val="EEE8DD"/>
          </a:solidFill>
          <a:ln/>
        </p:spPr>
      </p:sp>
      <p:sp>
        <p:nvSpPr>
          <p:cNvPr id="11" name="Shape 8"/>
          <p:cNvSpPr/>
          <p:nvPr/>
        </p:nvSpPr>
        <p:spPr>
          <a:xfrm>
            <a:off x="7374374" y="1862078"/>
            <a:ext cx="355163" cy="355163"/>
          </a:xfrm>
          <a:prstGeom prst="roundRect">
            <a:avLst>
              <a:gd name="adj" fmla="val 128730"/>
            </a:avLst>
          </a:prstGeom>
          <a:solidFill>
            <a:srgbClr val="EEE8DD"/>
          </a:solidFill>
          <a:ln/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376" y="1802964"/>
            <a:ext cx="355162" cy="444014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7492722" y="2335649"/>
            <a:ext cx="1790700" cy="1849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2000" b="1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Қадам 2: Уақытты өлшеу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7492722" y="2591514"/>
            <a:ext cx="6545699" cy="3790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Телефон немесе сағатпен әр бөліктегі уақытты өлшеңіз. Мысалы: 1-бөлік — 5 минут, 2-бөлік — 10 минут, 3-бөлік — 3 минут. Барлық уақыттарды секундқа немесе минутқа айналдырыңыз (бір бірлікте болуы керек!).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1"/>
          <p:cNvSpPr/>
          <p:nvPr/>
        </p:nvSpPr>
        <p:spPr>
          <a:xfrm>
            <a:off x="651153" y="3870246"/>
            <a:ext cx="6604754" cy="118348"/>
          </a:xfrm>
          <a:prstGeom prst="roundRect">
            <a:avLst>
              <a:gd name="adj" fmla="val 15009"/>
            </a:avLst>
          </a:prstGeom>
          <a:solidFill>
            <a:srgbClr val="EEE8DD"/>
          </a:solidFill>
          <a:ln/>
        </p:spPr>
      </p:sp>
      <p:sp>
        <p:nvSpPr>
          <p:cNvPr id="16" name="Shape 12"/>
          <p:cNvSpPr/>
          <p:nvPr/>
        </p:nvSpPr>
        <p:spPr>
          <a:xfrm>
            <a:off x="473631" y="3751838"/>
            <a:ext cx="355163" cy="355163"/>
          </a:xfrm>
          <a:prstGeom prst="roundRect">
            <a:avLst>
              <a:gd name="adj" fmla="val 128730"/>
            </a:avLst>
          </a:prstGeom>
          <a:solidFill>
            <a:srgbClr val="EEE8DD"/>
          </a:solidFill>
          <a:ln/>
        </p:spPr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32" y="3692724"/>
            <a:ext cx="355162" cy="444014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591979" y="4225409"/>
            <a:ext cx="2515195" cy="1849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2000" b="1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Қадам 3: ChatGPT-ден кеңес сұрау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4"/>
          <p:cNvSpPr/>
          <p:nvPr/>
        </p:nvSpPr>
        <p:spPr>
          <a:xfrm>
            <a:off x="591979" y="4481274"/>
            <a:ext cx="6545699" cy="3790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ChatGPT-ге мынадай сұрақ қойыңыз: </a:t>
            </a:r>
            <a:r>
              <a:rPr lang="en-US" sz="1600" i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"Орташа жылдамдық қалай есептеледі? Қандай қателер жіберілуі мүмкін?"</a:t>
            </a: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AI жауабын оқып, өз есептеулеріңізді тексеріңіз. Жаңа ақпарат алсаңыз, дәптерге жазып қойыңыз.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hape 15"/>
          <p:cNvSpPr/>
          <p:nvPr/>
        </p:nvSpPr>
        <p:spPr>
          <a:xfrm>
            <a:off x="7551896" y="3692723"/>
            <a:ext cx="6604754" cy="118348"/>
          </a:xfrm>
          <a:prstGeom prst="roundRect">
            <a:avLst>
              <a:gd name="adj" fmla="val 15009"/>
            </a:avLst>
          </a:prstGeom>
          <a:solidFill>
            <a:srgbClr val="EEE8DD"/>
          </a:solidFill>
          <a:ln/>
        </p:spPr>
      </p:sp>
      <p:sp>
        <p:nvSpPr>
          <p:cNvPr id="21" name="Shape 16"/>
          <p:cNvSpPr/>
          <p:nvPr/>
        </p:nvSpPr>
        <p:spPr>
          <a:xfrm>
            <a:off x="7374374" y="3574316"/>
            <a:ext cx="355163" cy="355163"/>
          </a:xfrm>
          <a:prstGeom prst="roundRect">
            <a:avLst>
              <a:gd name="adj" fmla="val 128730"/>
            </a:avLst>
          </a:prstGeom>
          <a:solidFill>
            <a:srgbClr val="EEE8DD"/>
          </a:solidFill>
          <a:ln/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4376" y="3515202"/>
            <a:ext cx="355162" cy="444014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7492722" y="4047887"/>
            <a:ext cx="2519243" cy="1849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2000" b="1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Қадам 4: Есептеу және қорытынды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 18"/>
              <p:cNvSpPr/>
              <p:nvPr/>
            </p:nvSpPr>
            <p:spPr>
              <a:xfrm>
                <a:off x="7492722" y="4303752"/>
                <a:ext cx="6545699" cy="568643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marL="0" indent="0" algn="l">
                  <a:lnSpc>
                    <a:spcPts val="1450"/>
                  </a:lnSpc>
                  <a:buNone/>
                </a:pPr>
                <a:r>
                  <a:rPr lang="en-US" sz="1600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Дәптерге толық есептеуді жазыңыз: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1600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орт = </m:t>
                    </m:r>
                    <m:r>
                      <m:rPr>
                        <m:sty m:val="p"/>
                      </m:rPr>
                      <a:rPr lang="en-US" sz="1600" i="0" dirty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Σ</m:t>
                    </m:r>
                    <m:r>
                      <a:rPr lang="en-US" sz="1600" i="1" dirty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1600" i="1" dirty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600" i="0" dirty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Σ</m:t>
                    </m:r>
                    <m:r>
                      <a:rPr lang="en-US" sz="1600" i="1" dirty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1600" i="1" dirty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формуласымен орташа жылдамдықты табыңыз. Содан кейін екі қорытынды жазыңыз: (1) қауіпсіздік туралы (мысалы, қозғалыс кезінде телефон қолданбау), (2) уақытты басқару туралы (қай кезеңде баяулайсыз, неге?).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722" y="4303752"/>
                <a:ext cx="6545699" cy="568643"/>
              </a:xfrm>
              <a:prstGeom prst="rect">
                <a:avLst/>
              </a:prstGeom>
              <a:blipFill>
                <a:blip r:embed="rId7"/>
                <a:stretch>
                  <a:fillRect l="-1862" t="-21505" r="-2235" b="-55914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hape 19"/>
          <p:cNvSpPr/>
          <p:nvPr/>
        </p:nvSpPr>
        <p:spPr>
          <a:xfrm>
            <a:off x="473511" y="5272801"/>
            <a:ext cx="13683139" cy="510778"/>
          </a:xfrm>
          <a:prstGeom prst="roundRect">
            <a:avLst>
              <a:gd name="adj" fmla="val 3478"/>
            </a:avLst>
          </a:prstGeom>
          <a:solidFill>
            <a:srgbClr val="E2D9CF"/>
          </a:solidFill>
          <a:ln/>
        </p:spPr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859" y="5439012"/>
            <a:ext cx="147995" cy="118348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858202" y="5351739"/>
            <a:ext cx="13180100" cy="1971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⚠️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ҚАУІПСІЗДІК ЕСКЕРТПЕСІ: Қозғалыс кезінде телефон қолданбаңыз! Өлшеулерді тұрып тоқтап жүргізіңіз немесе ата-анаңыздан көмек сұраңыз. </a:t>
            </a:r>
            <a:endParaRPr lang="kk-KZ" sz="1600" dirty="0">
              <a:solidFill>
                <a:srgbClr val="000000"/>
              </a:solidFill>
              <a:latin typeface="Times New Roman" panose="02020603050405020304" pitchFamily="18" charset="0"/>
              <a:ea typeface="Gelasio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1450"/>
              </a:lnSpc>
              <a:buNone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Өз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қауіпсіздігіңіз — ең бірінші!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21"/>
          <p:cNvSpPr/>
          <p:nvPr/>
        </p:nvSpPr>
        <p:spPr>
          <a:xfrm>
            <a:off x="473631" y="5886093"/>
            <a:ext cx="1521500" cy="192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📋</a:t>
            </a:r>
            <a:r>
              <a:rPr lang="en-US" sz="20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Тапсыру форматы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22"/>
          <p:cNvSpPr/>
          <p:nvPr/>
        </p:nvSpPr>
        <p:spPr>
          <a:xfrm>
            <a:off x="473631" y="6196965"/>
            <a:ext cx="6697147" cy="189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50"/>
              </a:lnSpc>
              <a:buSzPct val="100000"/>
              <a:buChar char="•"/>
            </a:pPr>
            <a:r>
              <a:rPr lang="en-US" sz="14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Дәптерге толық есептеу қадамдары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23"/>
          <p:cNvSpPr/>
          <p:nvPr/>
        </p:nvSpPr>
        <p:spPr>
          <a:xfrm>
            <a:off x="473631" y="6427946"/>
            <a:ext cx="6697147" cy="189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50"/>
              </a:lnSpc>
              <a:buSzPct val="100000"/>
              <a:buChar char="•"/>
            </a:pPr>
            <a:r>
              <a:rPr lang="en-US" sz="14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Google Maps скриншоты (қаласаңыз)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24"/>
          <p:cNvSpPr/>
          <p:nvPr/>
        </p:nvSpPr>
        <p:spPr>
          <a:xfrm>
            <a:off x="473631" y="6658928"/>
            <a:ext cx="6697147" cy="189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50"/>
              </a:lnSpc>
              <a:buSzPct val="100000"/>
              <a:buChar char="•"/>
            </a:pPr>
            <a:r>
              <a:rPr lang="en-US" sz="14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ChatGPT-дің қысқа нұсқауы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25"/>
          <p:cNvSpPr/>
          <p:nvPr/>
        </p:nvSpPr>
        <p:spPr>
          <a:xfrm>
            <a:off x="473631" y="6889909"/>
            <a:ext cx="6697147" cy="189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50"/>
              </a:lnSpc>
              <a:buSzPct val="100000"/>
              <a:buChar char="•"/>
            </a:pPr>
            <a:r>
              <a:rPr lang="en-US" sz="14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Екі қорытынды (қауіпсіздік + уақытты басқару)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26"/>
          <p:cNvSpPr/>
          <p:nvPr/>
        </p:nvSpPr>
        <p:spPr>
          <a:xfrm>
            <a:off x="473631" y="7186017"/>
            <a:ext cx="6697147" cy="189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400" dirty="0">
                <a:solidFill>
                  <a:srgbClr val="746558"/>
                </a:solidFill>
                <a:highlight>
                  <a:srgbClr val="F2EBDF"/>
                </a:highlight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Келесі сабақта ең қызықты нәтижелерді сыныппен бөлісеміз!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27"/>
          <p:cNvSpPr/>
          <p:nvPr/>
        </p:nvSpPr>
        <p:spPr>
          <a:xfrm>
            <a:off x="7467243" y="5886093"/>
            <a:ext cx="1855351" cy="192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🎯</a:t>
            </a:r>
            <a:r>
              <a:rPr lang="en-US" sz="20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Не үшін бұл маңызды?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28"/>
          <p:cNvSpPr/>
          <p:nvPr/>
        </p:nvSpPr>
        <p:spPr>
          <a:xfrm>
            <a:off x="7467243" y="6196965"/>
            <a:ext cx="6697147" cy="189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4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Бұл тапсырма сізге: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29"/>
          <p:cNvSpPr/>
          <p:nvPr/>
        </p:nvSpPr>
        <p:spPr>
          <a:xfrm>
            <a:off x="7467243" y="6493073"/>
            <a:ext cx="6697147" cy="189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50"/>
              </a:lnSpc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Нақты деректермен жұмыс істеуді үйретеді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30"/>
          <p:cNvSpPr/>
          <p:nvPr/>
        </p:nvSpPr>
        <p:spPr>
          <a:xfrm>
            <a:off x="7467243" y="6724055"/>
            <a:ext cx="6697147" cy="189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50"/>
              </a:lnSpc>
              <a:buSzPct val="100000"/>
              <a:buFont typeface="+mj-lt"/>
              <a:buAutoNum type="arabicPeriod" startAt="2"/>
            </a:pPr>
            <a:r>
              <a:rPr lang="en-US" sz="14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AI технологияны білім алуда қолдануды көрсетеді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31"/>
          <p:cNvSpPr/>
          <p:nvPr/>
        </p:nvSpPr>
        <p:spPr>
          <a:xfrm>
            <a:off x="7467243" y="6955036"/>
            <a:ext cx="6697147" cy="189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50"/>
              </a:lnSpc>
              <a:buSzPct val="100000"/>
              <a:buFont typeface="+mj-lt"/>
              <a:buAutoNum type="arabicPeriod" startAt="3"/>
            </a:pPr>
            <a:r>
              <a:rPr lang="en-US" sz="14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Күнделікті өмірде физика қолданылатынын түсіндіреді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32"/>
          <p:cNvSpPr/>
          <p:nvPr/>
        </p:nvSpPr>
        <p:spPr>
          <a:xfrm>
            <a:off x="7467243" y="7186017"/>
            <a:ext cx="6697147" cy="189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50"/>
              </a:lnSpc>
              <a:buSzPct val="100000"/>
              <a:buFont typeface="+mj-lt"/>
              <a:buAutoNum type="arabicPeriod" startAt="4"/>
            </a:pPr>
            <a:r>
              <a:rPr lang="en-US" sz="14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Зерттеушілік дағдыларды дамытады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33"/>
          <p:cNvSpPr/>
          <p:nvPr/>
        </p:nvSpPr>
        <p:spPr>
          <a:xfrm>
            <a:off x="473631" y="7615238"/>
            <a:ext cx="13683139" cy="1971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45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Сәттілік! Келесі сабаққа дейін сау болыңыздар! </a:t>
            </a:r>
            <a:r>
              <a:rPr lang="en-US" sz="2400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🚀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78005"/>
            <a:ext cx="9294852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44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Сабақтың мақсаты мен бағалау жүйесі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294097"/>
            <a:ext cx="2977039" cy="3873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🎯</a:t>
            </a:r>
            <a:r>
              <a:rPr lang="en-US" sz="28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Негізгі мақсат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2879765"/>
            <a:ext cx="6279356" cy="1595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Бүгін сабақта біз жылдамдықты </a:t>
            </a: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v = s/t</a:t>
            </a: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және орташа жылдамдықты </a:t>
            </a: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vорт = Σs/Σt</a:t>
            </a: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формулаларымен есептеуді үйренеміз. Сондай-ақ өлшем бірліктерін (м/с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↔</a:t>
            </a: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км/сағ) дұрыс түрлендіріп, нәтижелерді күнделікті өмірмен байланыстырып қорытынды жасауды меңгереміз.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4653677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746558"/>
                </a:solidFill>
                <a:highlight>
                  <a:srgbClr val="D3C5B6"/>
                </a:highlight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Оқу бағдарламасына сәйкес оқу мақсаты:</a:t>
            </a: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7.2.1.4 – қозғалыстағы дененің жылдамдығы мен орташа жылдамдығын есептеу.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64874" y="2294097"/>
            <a:ext cx="2977039" cy="3873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📊</a:t>
            </a:r>
            <a:r>
              <a:rPr lang="en-US" sz="28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Бағалау жүйесі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64874" y="2879765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Сабақ барысында </a:t>
            </a: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қалыптастырушы бағалау</a:t>
            </a: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қолданылады. Барлығы </a:t>
            </a:r>
            <a:r>
              <a:rPr lang="en-US" b="1" dirty="0">
                <a:solidFill>
                  <a:srgbClr val="D3C5B6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10 балл</a:t>
            </a: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жинауға болады: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564874" y="3693438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Тапсырма 1</a:t>
            </a: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— «Жылдамдықты тап!» — 3 балл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64874" y="4080391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Тапсырма 2</a:t>
            </a: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— «Курьер логистикасы» — 4 балл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564874" y="4467345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Тапсырма 3</a:t>
            </a: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— «Көкпар спринті» — 3 балл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564874" y="4963478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Әр тапсырманың бағалау критерийлері мен дескрипторлары нақты көрсетілген.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19639"/>
            <a:ext cx="11764328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44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Құндылықтар: Тәуелсіздік, еңбек, жауапкершілік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1936552"/>
            <a:ext cx="6422231" cy="2587466"/>
          </a:xfrm>
          <a:prstGeom prst="roundRect">
            <a:avLst>
              <a:gd name="adj" fmla="val 1151"/>
            </a:avLst>
          </a:prstGeom>
          <a:solidFill>
            <a:srgbClr val="EEE8DD"/>
          </a:solidFill>
          <a:ln/>
        </p:spPr>
      </p:sp>
      <p:sp>
        <p:nvSpPr>
          <p:cNvPr id="4" name="Shape 2"/>
          <p:cNvSpPr/>
          <p:nvPr/>
        </p:nvSpPr>
        <p:spPr>
          <a:xfrm>
            <a:off x="992148" y="2134910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D3C5B6"/>
          </a:solidFill>
          <a:ln/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859" y="2265045"/>
            <a:ext cx="267891" cy="33492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92148" y="2928580"/>
            <a:ext cx="4010263" cy="325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🇰🇿</a:t>
            </a:r>
            <a:r>
              <a:rPr lang="en-US" sz="24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Тәуелсіздік және отаншылдық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992148" y="3373041"/>
            <a:ext cx="602551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Қазан айы — тәуелсіздік айы. Біз еркін ойлап, өз қабілеттерімізді дамытамыз. Ғылыми білім — ұлттық болашағымыздың негізі.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14379" y="1936552"/>
            <a:ext cx="6422231" cy="2587466"/>
          </a:xfrm>
          <a:prstGeom prst="roundRect">
            <a:avLst>
              <a:gd name="adj" fmla="val 1151"/>
            </a:avLst>
          </a:prstGeom>
          <a:solidFill>
            <a:srgbClr val="EEE8DD"/>
          </a:solidFill>
          <a:ln/>
        </p:spPr>
      </p:sp>
      <p:sp>
        <p:nvSpPr>
          <p:cNvPr id="9" name="Shape 6"/>
          <p:cNvSpPr/>
          <p:nvPr/>
        </p:nvSpPr>
        <p:spPr>
          <a:xfrm>
            <a:off x="7612737" y="2134910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D3C5B6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448" y="2265045"/>
            <a:ext cx="267891" cy="334923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612737" y="2928580"/>
            <a:ext cx="2555200" cy="325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🤝</a:t>
            </a:r>
            <a:r>
              <a:rPr lang="en-US" sz="24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Еңбекті құрметтеу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7612737" y="3373041"/>
            <a:ext cx="602551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Сабақта әртүрлі мамандықтар туралы айтамыз: курьер, жүргізуші, құтқарушы, ветеринар, атбегі. Олардың еңбегі қоғам үшін өте маңызды!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793790" y="4722376"/>
            <a:ext cx="6422231" cy="2587466"/>
          </a:xfrm>
          <a:prstGeom prst="roundRect">
            <a:avLst>
              <a:gd name="adj" fmla="val 1151"/>
            </a:avLst>
          </a:prstGeom>
          <a:solidFill>
            <a:srgbClr val="EEE8DD"/>
          </a:solidFill>
          <a:ln/>
        </p:spPr>
      </p:sp>
      <p:sp>
        <p:nvSpPr>
          <p:cNvPr id="14" name="Shape 10"/>
          <p:cNvSpPr/>
          <p:nvPr/>
        </p:nvSpPr>
        <p:spPr>
          <a:xfrm>
            <a:off x="992148" y="4920734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D3C5B6"/>
          </a:solidFill>
          <a:ln/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859" y="5050869"/>
            <a:ext cx="267891" cy="334923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992148" y="5714405"/>
            <a:ext cx="2946202" cy="325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🛡️</a:t>
            </a:r>
            <a:r>
              <a:rPr lang="en-US" sz="24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Қауіпсіздік мәдениеті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2"/>
          <p:cNvSpPr/>
          <p:nvPr/>
        </p:nvSpPr>
        <p:spPr>
          <a:xfrm>
            <a:off x="992148" y="6158865"/>
            <a:ext cx="602551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Жылдамдық режимін сақтау, қозғалыс ережелерін білу, өзге адамдар мен жануарларға зиян келтірмеу — бұл әрбір азаматтың жауапкершілігі.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hape 13"/>
          <p:cNvSpPr/>
          <p:nvPr/>
        </p:nvSpPr>
        <p:spPr>
          <a:xfrm>
            <a:off x="7414379" y="4722376"/>
            <a:ext cx="6422231" cy="2587466"/>
          </a:xfrm>
          <a:prstGeom prst="roundRect">
            <a:avLst>
              <a:gd name="adj" fmla="val 1151"/>
            </a:avLst>
          </a:prstGeom>
          <a:solidFill>
            <a:srgbClr val="EEE8DD"/>
          </a:solidFill>
          <a:ln/>
        </p:spPr>
      </p:sp>
      <p:sp>
        <p:nvSpPr>
          <p:cNvPr id="19" name="Shape 14"/>
          <p:cNvSpPr/>
          <p:nvPr/>
        </p:nvSpPr>
        <p:spPr>
          <a:xfrm>
            <a:off x="7612737" y="4920734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D3C5B6"/>
          </a:solidFill>
          <a:ln/>
        </p:spPr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6448" y="5050869"/>
            <a:ext cx="267891" cy="334923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7612737" y="5714405"/>
            <a:ext cx="2480905" cy="325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💪</a:t>
            </a:r>
            <a:r>
              <a:rPr lang="en-US" sz="24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Ынтымақтастық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16"/>
          <p:cNvSpPr/>
          <p:nvPr/>
        </p:nvSpPr>
        <p:spPr>
          <a:xfrm>
            <a:off x="7612737" y="6158865"/>
            <a:ext cx="602551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Сабақта жұппен және топпен жұмыс істейміз. Бірлесіп ойлау, бір-біріміздің пікірін тыңдау — табысқа жету жолы!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3550" y="817780"/>
            <a:ext cx="13063061" cy="7861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40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Негізгі ұғымдар: Жылдамдық және орташа жылдамдық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83669" y="1801654"/>
            <a:ext cx="13063061" cy="940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Физикада </a:t>
            </a:r>
            <a:r>
              <a:rPr lang="en-US" b="1" dirty="0">
                <a:solidFill>
                  <a:srgbClr val="D3C5B6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жылдамдық</a:t>
            </a: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дегеніміз — дененің белгілі бір уақытта қанша жол жүргенін көрсететін векторлық шама. Ол бағытты да, шамасын да білдіреді. </a:t>
            </a:r>
            <a:r>
              <a:rPr lang="en-US" b="1" dirty="0">
                <a:solidFill>
                  <a:srgbClr val="D3C5B6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Орташа жылдамдық</a:t>
            </a: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дегеніміз — толық жолдың толық уақытқа қатынасы, бұл бізге бүкіл қозғалыс кезіндегі жалпы көрсеткішті береді.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83669" y="2962513"/>
            <a:ext cx="4223742" cy="2998946"/>
          </a:xfrm>
          <a:prstGeom prst="roundRect">
            <a:avLst>
              <a:gd name="adj" fmla="val 980"/>
            </a:avLst>
          </a:prstGeom>
          <a:solidFill>
            <a:srgbClr val="F9F6F0"/>
          </a:solidFill>
          <a:ln w="22860">
            <a:solidFill>
              <a:srgbClr val="D4CEC3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06529" y="2985373"/>
            <a:ext cx="4178022" cy="587693"/>
          </a:xfrm>
          <a:prstGeom prst="roundRect">
            <a:avLst>
              <a:gd name="adj" fmla="val 333"/>
            </a:avLst>
          </a:prstGeom>
          <a:solidFill>
            <a:srgbClr val="EEE8DD"/>
          </a:solidFill>
          <a:ln/>
        </p:spPr>
      </p:sp>
      <p:sp>
        <p:nvSpPr>
          <p:cNvPr id="6" name="Text 4"/>
          <p:cNvSpPr/>
          <p:nvPr/>
        </p:nvSpPr>
        <p:spPr>
          <a:xfrm>
            <a:off x="2748558" y="3095506"/>
            <a:ext cx="293846" cy="3673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8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02387" y="3768923"/>
            <a:ext cx="3442692" cy="3673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Жылдамдық формуласы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6"/>
              <p:cNvSpPr/>
              <p:nvPr/>
            </p:nvSpPr>
            <p:spPr>
              <a:xfrm>
                <a:off x="1002387" y="4253746"/>
                <a:ext cx="3786307" cy="31349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45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46558"/>
                          </a:solidFill>
                          <a:latin typeface="Cambria Math" panose="02040503050406030204" pitchFamily="18" charset="0"/>
                          <a:ea typeface="Gelasio" pitchFamily="34" charset="-122"/>
                          <a:cs typeface="Times New Roman" panose="02020603050405020304" pitchFamily="18" charset="0"/>
                        </a:rPr>
                        <m:t>𝒗</m:t>
                      </m:r>
                      <m:r>
                        <a:rPr lang="en-US" b="1" i="1" dirty="0" smtClean="0">
                          <a:solidFill>
                            <a:srgbClr val="746558"/>
                          </a:solidFill>
                          <a:latin typeface="Cambria Math" panose="02040503050406030204" pitchFamily="18" charset="0"/>
                          <a:ea typeface="Gelasio" pitchFamily="34" charset="-122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en-US" b="1" i="1" dirty="0" smtClean="0">
                          <a:solidFill>
                            <a:srgbClr val="746558"/>
                          </a:solidFill>
                          <a:latin typeface="Cambria Math" panose="02040503050406030204" pitchFamily="18" charset="0"/>
                          <a:ea typeface="Gelasio" pitchFamily="34" charset="-122"/>
                          <a:cs typeface="Times New Roman" panose="02020603050405020304" pitchFamily="18" charset="0"/>
                        </a:rPr>
                        <m:t>𝒔</m:t>
                      </m:r>
                      <m:r>
                        <a:rPr lang="en-US" b="1" i="1" dirty="0" smtClean="0">
                          <a:solidFill>
                            <a:srgbClr val="746558"/>
                          </a:solidFill>
                          <a:latin typeface="Cambria Math" panose="02040503050406030204" pitchFamily="18" charset="0"/>
                          <a:ea typeface="Gelasio" pitchFamily="34" charset="-122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b="1" i="1" dirty="0" smtClean="0">
                          <a:solidFill>
                            <a:srgbClr val="746558"/>
                          </a:solidFill>
                          <a:latin typeface="Cambria Math" panose="02040503050406030204" pitchFamily="18" charset="0"/>
                          <a:ea typeface="Gelasio" pitchFamily="34" charset="-122"/>
                          <a:cs typeface="Times New Roman" panose="02020603050405020304" pitchFamily="18" charset="0"/>
                        </a:rPr>
                        <m:t>𝒕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387" y="4253746"/>
                <a:ext cx="3786307" cy="313492"/>
              </a:xfrm>
              <a:prstGeom prst="rect">
                <a:avLst/>
              </a:prstGeom>
              <a:blipFill>
                <a:blip r:embed="rId3"/>
                <a:stretch>
                  <a:fillRect b="-27451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7"/>
              <p:cNvSpPr/>
              <p:nvPr/>
            </p:nvSpPr>
            <p:spPr>
              <a:xfrm>
                <a:off x="1002387" y="4684752"/>
                <a:ext cx="3786307" cy="940475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marL="0" indent="0" algn="l">
                  <a:lnSpc>
                    <a:spcPts val="2450"/>
                  </a:lnSpc>
                  <a:buNone/>
                </a:pPr>
                <a:r>
                  <a:rPr lang="en-US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мұндағы: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r>
                  <a:rPr lang="en-US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 — жылдамдық (м/с немесе км/сағ), </a:t>
                </a:r>
                <a:r>
                  <a:rPr lang="en-US" b="1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s</a:t>
                </a:r>
                <a:r>
                  <a:rPr lang="en-US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 — орын ауыстыру (м немесе км), </a:t>
                </a:r>
                <a:r>
                  <a:rPr lang="en-US" b="1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t</a:t>
                </a:r>
                <a:r>
                  <a:rPr lang="en-US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 — уақыт (с немесе сағ)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387" y="4684752"/>
                <a:ext cx="3786307" cy="940475"/>
              </a:xfrm>
              <a:prstGeom prst="rect">
                <a:avLst/>
              </a:prstGeom>
              <a:blipFill>
                <a:blip r:embed="rId4"/>
                <a:stretch>
                  <a:fillRect l="-3698" t="-6452" r="-4662" b="-13548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hape 8"/>
          <p:cNvSpPr/>
          <p:nvPr/>
        </p:nvSpPr>
        <p:spPr>
          <a:xfrm>
            <a:off x="5203269" y="2962513"/>
            <a:ext cx="4223742" cy="2998946"/>
          </a:xfrm>
          <a:prstGeom prst="roundRect">
            <a:avLst>
              <a:gd name="adj" fmla="val 980"/>
            </a:avLst>
          </a:prstGeom>
          <a:solidFill>
            <a:srgbClr val="F9F6F0"/>
          </a:solidFill>
          <a:ln w="22860">
            <a:solidFill>
              <a:srgbClr val="D4CEC3"/>
            </a:solidFill>
            <a:prstDash val="soli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1" name="Shape 9"/>
          <p:cNvSpPr/>
          <p:nvPr/>
        </p:nvSpPr>
        <p:spPr>
          <a:xfrm>
            <a:off x="5226129" y="2985373"/>
            <a:ext cx="4178022" cy="587693"/>
          </a:xfrm>
          <a:prstGeom prst="roundRect">
            <a:avLst>
              <a:gd name="adj" fmla="val 333"/>
            </a:avLst>
          </a:prstGeom>
          <a:solidFill>
            <a:srgbClr val="EEE8DD"/>
          </a:solidFill>
          <a:ln/>
        </p:spPr>
      </p:sp>
      <p:sp>
        <p:nvSpPr>
          <p:cNvPr id="12" name="Text 10"/>
          <p:cNvSpPr/>
          <p:nvPr/>
        </p:nvSpPr>
        <p:spPr>
          <a:xfrm>
            <a:off x="7168158" y="3095506"/>
            <a:ext cx="293846" cy="3673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8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5421987" y="3768923"/>
            <a:ext cx="3786307" cy="7346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Орташа жылдамдық формуласы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12"/>
              <p:cNvSpPr/>
              <p:nvPr/>
            </p:nvSpPr>
            <p:spPr>
              <a:xfrm>
                <a:off x="5421987" y="4621054"/>
                <a:ext cx="3786307" cy="31349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45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46558"/>
                          </a:solidFill>
                          <a:latin typeface="Cambria Math" panose="02040503050406030204" pitchFamily="18" charset="0"/>
                          <a:ea typeface="Gelasio" pitchFamily="34" charset="-122"/>
                          <a:cs typeface="Times New Roman" panose="02020603050405020304" pitchFamily="18" charset="0"/>
                        </a:rPr>
                        <m:t>𝒗</m:t>
                      </m:r>
                      <m:r>
                        <a:rPr lang="en-US" b="1" i="1" dirty="0" smtClean="0">
                          <a:solidFill>
                            <a:srgbClr val="746558"/>
                          </a:solidFill>
                          <a:latin typeface="Cambria Math" panose="02040503050406030204" pitchFamily="18" charset="0"/>
                          <a:ea typeface="Gelasio" pitchFamily="34" charset="-122"/>
                          <a:cs typeface="Times New Roman" panose="02020603050405020304" pitchFamily="18" charset="0"/>
                        </a:rPr>
                        <m:t>орт = </m:t>
                      </m:r>
                      <m:r>
                        <a:rPr lang="en-US" b="1" i="0" dirty="0">
                          <a:solidFill>
                            <a:srgbClr val="746558"/>
                          </a:solidFill>
                          <a:latin typeface="Cambria Math" panose="02040503050406030204" pitchFamily="18" charset="0"/>
                          <a:ea typeface="Gelasio" pitchFamily="34" charset="-122"/>
                          <a:cs typeface="Times New Roman" panose="02020603050405020304" pitchFamily="18" charset="0"/>
                        </a:rPr>
                        <m:t>𝚺</m:t>
                      </m:r>
                      <m:r>
                        <a:rPr lang="en-US" b="1" i="1" dirty="0">
                          <a:solidFill>
                            <a:srgbClr val="746558"/>
                          </a:solidFill>
                          <a:latin typeface="Cambria Math" panose="02040503050406030204" pitchFamily="18" charset="0"/>
                          <a:ea typeface="Gelasio" pitchFamily="34" charset="-122"/>
                          <a:cs typeface="Times New Roman" panose="02020603050405020304" pitchFamily="18" charset="0"/>
                        </a:rPr>
                        <m:t>𝒔</m:t>
                      </m:r>
                      <m:r>
                        <a:rPr lang="en-US" b="1" i="1" dirty="0">
                          <a:solidFill>
                            <a:srgbClr val="746558"/>
                          </a:solidFill>
                          <a:latin typeface="Cambria Math" panose="02040503050406030204" pitchFamily="18" charset="0"/>
                          <a:ea typeface="Gelasio" pitchFamily="34" charset="-122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b="1" i="0" dirty="0">
                          <a:solidFill>
                            <a:srgbClr val="746558"/>
                          </a:solidFill>
                          <a:latin typeface="Cambria Math" panose="02040503050406030204" pitchFamily="18" charset="0"/>
                          <a:ea typeface="Gelasio" pitchFamily="34" charset="-122"/>
                          <a:cs typeface="Times New Roman" panose="02020603050405020304" pitchFamily="18" charset="0"/>
                        </a:rPr>
                        <m:t>𝚺</m:t>
                      </m:r>
                      <m:r>
                        <a:rPr lang="en-US" b="1" i="1" dirty="0">
                          <a:solidFill>
                            <a:srgbClr val="746558"/>
                          </a:solidFill>
                          <a:latin typeface="Cambria Math" panose="02040503050406030204" pitchFamily="18" charset="0"/>
                          <a:ea typeface="Gelasio" pitchFamily="34" charset="-122"/>
                          <a:cs typeface="Times New Roman" panose="02020603050405020304" pitchFamily="18" charset="0"/>
                        </a:rPr>
                        <m:t>𝒕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987" y="4621054"/>
                <a:ext cx="3786307" cy="313492"/>
              </a:xfrm>
              <a:prstGeom prst="rect">
                <a:avLst/>
              </a:prstGeom>
              <a:blipFill>
                <a:blip r:embed="rId5"/>
                <a:stretch>
                  <a:fillRect b="-27451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13"/>
          <p:cNvSpPr/>
          <p:nvPr/>
        </p:nvSpPr>
        <p:spPr>
          <a:xfrm>
            <a:off x="5421987" y="5052060"/>
            <a:ext cx="3786307" cy="626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мұндағы: </a:t>
            </a: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Σs</a:t>
            </a: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— жалпы жол, </a:t>
            </a: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Σt</a:t>
            </a: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— жалпы уақыт.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9622869" y="2962513"/>
            <a:ext cx="4223742" cy="2998946"/>
          </a:xfrm>
          <a:prstGeom prst="roundRect">
            <a:avLst>
              <a:gd name="adj" fmla="val 980"/>
            </a:avLst>
          </a:prstGeom>
          <a:solidFill>
            <a:srgbClr val="F9F6F0"/>
          </a:solidFill>
          <a:ln w="22860">
            <a:solidFill>
              <a:srgbClr val="D4CEC3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9645729" y="2985373"/>
            <a:ext cx="4178022" cy="587693"/>
          </a:xfrm>
          <a:prstGeom prst="roundRect">
            <a:avLst>
              <a:gd name="adj" fmla="val 333"/>
            </a:avLst>
          </a:prstGeom>
          <a:solidFill>
            <a:srgbClr val="EEE8DD"/>
          </a:solidFill>
          <a:ln/>
        </p:spPr>
      </p:sp>
      <p:sp>
        <p:nvSpPr>
          <p:cNvPr id="18" name="Text 16"/>
          <p:cNvSpPr/>
          <p:nvPr/>
        </p:nvSpPr>
        <p:spPr>
          <a:xfrm>
            <a:off x="11587758" y="3095506"/>
            <a:ext cx="293846" cy="3673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8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9841587" y="3768923"/>
            <a:ext cx="3180278" cy="3673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Бірліктерді түрлендіру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9841587" y="4253746"/>
            <a:ext cx="3786307" cy="313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1 км/сағ ≈ 0,278 м/с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9841587" y="4684752"/>
            <a:ext cx="3786307" cy="313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1 м/с = 3,6 км/сағ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 20"/>
              <p:cNvSpPr/>
              <p:nvPr/>
            </p:nvSpPr>
            <p:spPr>
              <a:xfrm>
                <a:off x="9841587" y="5115758"/>
                <a:ext cx="3786307" cy="626983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marL="0" indent="0" algn="l">
                  <a:lnSpc>
                    <a:spcPts val="2450"/>
                  </a:lnSpc>
                  <a:buNone/>
                </a:pPr>
                <a:r>
                  <a:rPr lang="en-US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Формула: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(м/с) = 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(км/сағ) × 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1000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3600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(км/сағ) × 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18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1587" y="5115758"/>
                <a:ext cx="3786307" cy="626983"/>
              </a:xfrm>
              <a:prstGeom prst="rect">
                <a:avLst/>
              </a:prstGeom>
              <a:blipFill>
                <a:blip r:embed="rId6"/>
                <a:stretch>
                  <a:fillRect l="-3698" t="-9709" b="-13592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hape 21"/>
          <p:cNvSpPr/>
          <p:nvPr/>
        </p:nvSpPr>
        <p:spPr>
          <a:xfrm>
            <a:off x="783669" y="6181844"/>
            <a:ext cx="13063061" cy="1153597"/>
          </a:xfrm>
          <a:prstGeom prst="roundRect">
            <a:avLst>
              <a:gd name="adj" fmla="val 2548"/>
            </a:avLst>
          </a:prstGeom>
          <a:solidFill>
            <a:srgbClr val="E2D9CF"/>
          </a:solidFill>
          <a:ln/>
        </p:spPr>
      </p:sp>
      <p:pic>
        <p:nvPicPr>
          <p:cNvPr id="24" name="Image 0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527" y="6468547"/>
            <a:ext cx="244912" cy="1958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 22"/>
              <p:cNvSpPr/>
              <p:nvPr/>
            </p:nvSpPr>
            <p:spPr>
              <a:xfrm>
                <a:off x="1420297" y="6426637"/>
                <a:ext cx="12230576" cy="634603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marL="0" indent="0" algn="l">
                  <a:lnSpc>
                    <a:spcPts val="2450"/>
                  </a:lnSpc>
                  <a:buNone/>
                </a:pP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⚠️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 Маңызды қателік! Егер қашықтықтар тең болса (әр кезеңде бірдей S жүрген болса), онда орташа жылдамдық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орт = 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/(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₁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₂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 формуласымен есептеледі, ал (v₁+v₂)/2 қателік береді! Уақыттары тең болғанда ғана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₁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₂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)/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дұрыс.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Tex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297" y="6426637"/>
                <a:ext cx="12230576" cy="634603"/>
              </a:xfrm>
              <a:prstGeom prst="rect">
                <a:avLst/>
              </a:prstGeom>
              <a:blipFill>
                <a:blip r:embed="rId8"/>
                <a:stretch>
                  <a:fillRect l="-1196" t="-9615" b="-19231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8545" y="636270"/>
            <a:ext cx="7278648" cy="5769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44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Білімді жаңарту: Қысқа сұрақтар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38545" y="1490186"/>
            <a:ext cx="7666911" cy="590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Жаңа тапсырмаларға кірер алдында алдыңғы білімімізді тексеріп алайық. Осы үш сұраққа жауап беріңіз: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38545" y="2288619"/>
            <a:ext cx="415409" cy="415409"/>
          </a:xfrm>
          <a:prstGeom prst="roundRect">
            <a:avLst>
              <a:gd name="adj" fmla="val 6668"/>
            </a:avLst>
          </a:prstGeom>
          <a:solidFill>
            <a:srgbClr val="EEE8DD"/>
          </a:solidFill>
          <a:ln/>
        </p:spPr>
      </p:sp>
      <p:sp>
        <p:nvSpPr>
          <p:cNvPr id="6" name="Text 3"/>
          <p:cNvSpPr/>
          <p:nvPr/>
        </p:nvSpPr>
        <p:spPr>
          <a:xfrm>
            <a:off x="807720" y="2323207"/>
            <a:ext cx="276939" cy="346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8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338501" y="2323148"/>
            <a:ext cx="7066955" cy="6922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8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100 м қашықтықты 20 с-та жүгірсе, жылдамдығы қанша?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5"/>
              <p:cNvSpPr/>
              <p:nvPr/>
            </p:nvSpPr>
            <p:spPr>
              <a:xfrm>
                <a:off x="1338501" y="3126105"/>
                <a:ext cx="7066955" cy="295394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300"/>
                  </a:lnSpc>
                  <a:buNone/>
                </a:pPr>
                <a:r>
                  <a:rPr lang="en-US" i="1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Формуланы еске түсіріңіз: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i="1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Бірліктерге назар аударыңыз!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501" y="3126105"/>
                <a:ext cx="7066955" cy="295394"/>
              </a:xfrm>
              <a:prstGeom prst="rect">
                <a:avLst/>
              </a:prstGeom>
              <a:blipFill>
                <a:blip r:embed="rId4"/>
                <a:stretch>
                  <a:fillRect l="-2071" t="-27083" b="-41667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6"/>
              <p:cNvSpPr/>
              <p:nvPr/>
            </p:nvSpPr>
            <p:spPr>
              <a:xfrm>
                <a:off x="1338501" y="3532227"/>
                <a:ext cx="7066955" cy="295394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300"/>
                  </a:lnSpc>
                  <a:buNone/>
                </a:pPr>
                <a:r>
                  <a:rPr lang="en-US" dirty="0">
                    <a:solidFill>
                      <a:srgbClr val="746558"/>
                    </a:solidFill>
                    <a:highlight>
                      <a:srgbClr val="F2EBDF"/>
                    </a:highlight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Жауап: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46558"/>
                        </a:solidFill>
                        <a:highlight>
                          <a:srgbClr val="F2EBDF"/>
                        </a:highlight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746558"/>
                    </a:solidFill>
                    <a:highlight>
                      <a:srgbClr val="F2EBDF"/>
                    </a:highlight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 = 100м / 20с = 5 м/с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501" y="3532227"/>
                <a:ext cx="7066955" cy="295394"/>
              </a:xfrm>
              <a:prstGeom prst="rect">
                <a:avLst/>
              </a:prstGeom>
              <a:blipFill>
                <a:blip r:embed="rId5"/>
                <a:stretch>
                  <a:fillRect l="-2071" t="-26531" b="-40816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hape 7"/>
          <p:cNvSpPr/>
          <p:nvPr/>
        </p:nvSpPr>
        <p:spPr>
          <a:xfrm>
            <a:off x="738545" y="4196834"/>
            <a:ext cx="415409" cy="415409"/>
          </a:xfrm>
          <a:prstGeom prst="roundRect">
            <a:avLst>
              <a:gd name="adj" fmla="val 6668"/>
            </a:avLst>
          </a:prstGeom>
          <a:solidFill>
            <a:srgbClr val="EEE8DD"/>
          </a:solidFill>
          <a:ln/>
        </p:spPr>
      </p:sp>
      <p:sp>
        <p:nvSpPr>
          <p:cNvPr id="11" name="Text 8"/>
          <p:cNvSpPr/>
          <p:nvPr/>
        </p:nvSpPr>
        <p:spPr>
          <a:xfrm>
            <a:off x="807720" y="4231422"/>
            <a:ext cx="276939" cy="346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8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338501" y="4231362"/>
            <a:ext cx="4990386" cy="346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8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36 км/сағ жылдамдық неше м/с тең?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338501" y="4688205"/>
            <a:ext cx="7066955" cy="590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i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Бірліктерді түрлендіру коэффициенті: 1 км/сағ ≈ 0,278 м/с немесе км/сағ-ты 3,6-ға бөлу.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338501" y="5389721"/>
            <a:ext cx="7066955" cy="2953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746558"/>
                </a:solidFill>
                <a:highlight>
                  <a:srgbClr val="F2EBDF"/>
                </a:highlight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Жауап: 36 км/сағ ÷ 3,6 = 10 м/с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738545" y="6054328"/>
            <a:ext cx="415409" cy="415409"/>
          </a:xfrm>
          <a:prstGeom prst="roundRect">
            <a:avLst>
              <a:gd name="adj" fmla="val 6668"/>
            </a:avLst>
          </a:prstGeom>
          <a:solidFill>
            <a:srgbClr val="EEE8DD"/>
          </a:solidFill>
          <a:ln/>
        </p:spPr>
      </p:sp>
      <p:sp>
        <p:nvSpPr>
          <p:cNvPr id="16" name="Text 13"/>
          <p:cNvSpPr/>
          <p:nvPr/>
        </p:nvSpPr>
        <p:spPr>
          <a:xfrm>
            <a:off x="807720" y="6088916"/>
            <a:ext cx="276939" cy="346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8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 14"/>
              <p:cNvSpPr/>
              <p:nvPr/>
            </p:nvSpPr>
            <p:spPr>
              <a:xfrm>
                <a:off x="1338501" y="6088856"/>
                <a:ext cx="7066955" cy="692229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marL="0" indent="0" algn="l">
                  <a:lnSpc>
                    <a:spcPts val="2700"/>
                  </a:lnSpc>
                  <a:buNone/>
                </a:pPr>
                <a:r>
                  <a:rPr lang="en-US" sz="2800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 Semi Bold" pitchFamily="34" charset="-122"/>
                    <a:cs typeface="Times New Roman" panose="02020603050405020304" pitchFamily="18" charset="0"/>
                  </a:rPr>
                  <a:t>Қай жағдайда орташа жылдамдық </a:t>
                </a:r>
                <a:endParaRPr lang="kk-KZ" sz="2800" i="1" dirty="0">
                  <a:solidFill>
                    <a:srgbClr val="746558"/>
                  </a:solidFill>
                  <a:latin typeface="Cambria Math" panose="02040503050406030204" pitchFamily="18" charset="0"/>
                  <a:ea typeface="Gelasio Semi Bold" pitchFamily="34" charset="-122"/>
                  <a:cs typeface="Times New Roman" panose="02020603050405020304" pitchFamily="18" charset="0"/>
                </a:endParaRPr>
              </a:p>
              <a:p>
                <a:pPr marL="0" indent="0" algn="l">
                  <a:lnSpc>
                    <a:spcPts val="27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 Semi Bold" pitchFamily="34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 Semi Bold" pitchFamily="34" charset="-122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 Semi Bold" pitchFamily="34" charset="-122"/>
                        <a:cs typeface="Times New Roman" panose="02020603050405020304" pitchFamily="18" charset="0"/>
                      </a:rPr>
                      <m:t>₁</m:t>
                    </m:r>
                    <m:r>
                      <a:rPr lang="en-US" sz="2800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 Semi Bold" pitchFamily="34" charset="-122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2800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 Semi Bold" pitchFamily="34" charset="-122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 Semi Bold" pitchFamily="34" charset="-122"/>
                        <a:cs typeface="Times New Roman" panose="02020603050405020304" pitchFamily="18" charset="0"/>
                      </a:rPr>
                      <m:t>₂</m:t>
                    </m:r>
                    <m:r>
                      <a:rPr lang="en-US" sz="2800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 Semi Bold" pitchFamily="34" charset="-122"/>
                        <a:cs typeface="Times New Roman" panose="02020603050405020304" pitchFamily="18" charset="0"/>
                      </a:rPr>
                      <m:t>)/</m:t>
                    </m:r>
                    <m:r>
                      <a:rPr lang="en-US" sz="2800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 Semi Bold" pitchFamily="34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 Semi Bold" pitchFamily="34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 Semi Bold" pitchFamily="34" charset="-122"/>
                    <a:cs typeface="Times New Roman" panose="02020603050405020304" pitchFamily="18" charset="0"/>
                  </a:rPr>
                  <a:t>болмайды?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501" y="6088856"/>
                <a:ext cx="7066955" cy="692229"/>
              </a:xfrm>
              <a:prstGeom prst="rect">
                <a:avLst/>
              </a:prstGeom>
              <a:blipFill>
                <a:blip r:embed="rId6"/>
                <a:stretch>
                  <a:fillRect l="-3106" t="-27434" b="-30973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15"/>
          <p:cNvSpPr/>
          <p:nvPr/>
        </p:nvSpPr>
        <p:spPr>
          <a:xfrm>
            <a:off x="1338501" y="6891814"/>
            <a:ext cx="7066955" cy="2953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i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Бұл өте маңызды сұрақ! Көпшілік студенттер осы жерде қателеседі.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 16"/>
              <p:cNvSpPr/>
              <p:nvPr/>
            </p:nvSpPr>
            <p:spPr>
              <a:xfrm>
                <a:off x="1338501" y="7297936"/>
                <a:ext cx="7066955" cy="295394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300"/>
                  </a:lnSpc>
                  <a:buNone/>
                </a:pPr>
                <a:r>
                  <a:rPr lang="en-US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Жауап: Уақыттары тең болмаса! Дұрыс формула: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орт = 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Σ</m:t>
                    </m:r>
                    <m:r>
                      <a:rPr lang="en-US" i="1" dirty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i="1" dirty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Σ</m:t>
                    </m:r>
                    <m:r>
                      <a:rPr lang="en-US" i="1" dirty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501" y="7297936"/>
                <a:ext cx="7066955" cy="295394"/>
              </a:xfrm>
              <a:prstGeom prst="rect">
                <a:avLst/>
              </a:prstGeom>
              <a:blipFill>
                <a:blip r:embed="rId7"/>
                <a:stretch>
                  <a:fillRect l="-2071" t="-26531" b="-40816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67837" y="568286"/>
            <a:ext cx="11625858" cy="5537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4000" b="1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Тапсырма 1: Think–Pair–Share — Жылдамдықты тап!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08898" y="1306830"/>
            <a:ext cx="3282553" cy="292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⏱️</a:t>
            </a:r>
            <a:r>
              <a:rPr lang="en-US" sz="20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Уақыт: 8 минут |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📊</a:t>
            </a:r>
            <a:r>
              <a:rPr lang="en-US" sz="20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Балл: 3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08898" y="1864757"/>
            <a:ext cx="13212604" cy="567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Бұл тапсырмада сіздер жұппен жұмыс жасайсыздар. Алдымен өз бетіңізбен ойланыңыз (</a:t>
            </a:r>
            <a:r>
              <a:rPr lang="en-US" sz="1600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Think</a:t>
            </a: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), содан кейін жұбыңызбен талқылаңыз (</a:t>
            </a:r>
            <a:r>
              <a:rPr lang="en-US" sz="1600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Pair</a:t>
            </a: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), ақырында сыныппен бөлісіңіз (</a:t>
            </a:r>
            <a:r>
              <a:rPr lang="en-US" sz="1600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Share</a:t>
            </a: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).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08898" y="2808446"/>
            <a:ext cx="2658428" cy="347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📝</a:t>
            </a:r>
            <a:r>
              <a:rPr lang="en-US" sz="28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Үш карточка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08898" y="3355300"/>
            <a:ext cx="4129802" cy="2431613"/>
          </a:xfrm>
          <a:prstGeom prst="roundRect">
            <a:avLst>
              <a:gd name="adj" fmla="val 1093"/>
            </a:avLst>
          </a:prstGeom>
          <a:solidFill>
            <a:srgbClr val="F9F6F0"/>
          </a:solidFill>
          <a:ln w="22860">
            <a:solidFill>
              <a:srgbClr val="D4CEC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908923" y="3555325"/>
            <a:ext cx="2769394" cy="276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Карточка A: Велосипедші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08923" y="4009430"/>
            <a:ext cx="3729752" cy="567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Велосипедші 600 м қашықтықты 2 минутта жүрді. Жылдамдығын м/с-пен табыңыз.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08923" y="4736068"/>
            <a:ext cx="3729752" cy="567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i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Кеңес: алдымен минутты секундқа айналдырыңыз!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5015865" y="3355300"/>
            <a:ext cx="4129802" cy="2431613"/>
          </a:xfrm>
          <a:prstGeom prst="roundRect">
            <a:avLst>
              <a:gd name="adj" fmla="val 1093"/>
            </a:avLst>
          </a:prstGeom>
          <a:solidFill>
            <a:srgbClr val="F9F6F0"/>
          </a:solidFill>
          <a:ln w="22860">
            <a:solidFill>
              <a:srgbClr val="D4CEC3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5215890" y="3555325"/>
            <a:ext cx="3162538" cy="276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Карточка B: Құрылыс арбасы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215890" y="4009430"/>
            <a:ext cx="3729752" cy="850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Құрылыс алаңындағы арба 150 м жолды 50 секундта жүріп өтті. Жылдамдығын табыңыз.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5215890" y="5019675"/>
            <a:ext cx="3729752" cy="567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i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Кеңес: формуланы тікелей қолдануға болады!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08898" y="5964079"/>
            <a:ext cx="8436769" cy="1580793"/>
          </a:xfrm>
          <a:prstGeom prst="roundRect">
            <a:avLst>
              <a:gd name="adj" fmla="val 1682"/>
            </a:avLst>
          </a:prstGeom>
          <a:solidFill>
            <a:srgbClr val="F9F6F0"/>
          </a:solidFill>
          <a:ln w="22860">
            <a:solidFill>
              <a:srgbClr val="D4CEC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908923" y="6164104"/>
            <a:ext cx="3742492" cy="276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Карточка C: Бірліктерді түрлендіру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908923" y="6618208"/>
            <a:ext cx="8036719" cy="2836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54 км/сағ жылдамдықты м/с-қа айналдырыңыз. Нәтижені негіздеп жазыңыз.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908923" y="7061240"/>
            <a:ext cx="8036719" cy="2836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i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Кеңес: 1 км/сағ = 1000м/3600с екенін еске алыңыз!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9585722" y="2808446"/>
            <a:ext cx="3243977" cy="347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✅</a:t>
            </a:r>
            <a:r>
              <a:rPr lang="en-US" sz="28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Бағалау критерийлері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 17"/>
              <p:cNvSpPr/>
              <p:nvPr/>
            </p:nvSpPr>
            <p:spPr>
              <a:xfrm>
                <a:off x="9585722" y="3333155"/>
                <a:ext cx="4343281" cy="283607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200"/>
                  </a:lnSpc>
                  <a:buSzPct val="100000"/>
                  <a:buFont typeface="+mj-lt"/>
                  <a:buAutoNum type="arabicPeriod"/>
                </a:pPr>
                <a:r>
                  <a:rPr lang="en-US" sz="1600" b="1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1 балл:</a:t>
                </a:r>
                <a:r>
                  <a:rPr lang="en-US" sz="1600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 Формуланы дұрыс қолданды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1600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1600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1600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1600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)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5722" y="3333155"/>
                <a:ext cx="4343281" cy="283607"/>
              </a:xfrm>
              <a:prstGeom prst="rect">
                <a:avLst/>
              </a:prstGeom>
              <a:blipFill>
                <a:blip r:embed="rId3"/>
                <a:stretch>
                  <a:fillRect l="-2525" t="-19565" r="-6452" b="-34783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18"/>
          <p:cNvSpPr/>
          <p:nvPr/>
        </p:nvSpPr>
        <p:spPr>
          <a:xfrm>
            <a:off x="9585722" y="3678793"/>
            <a:ext cx="4343281" cy="567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Font typeface="+mj-lt"/>
              <a:buAutoNum type="arabicPeriod" startAt="2"/>
            </a:pPr>
            <a:r>
              <a:rPr lang="en-US" sz="1600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1 балл:</a:t>
            </a: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Бірліктерді дұрыс түрлендірді (мин→с, км/сағ→м/с)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9585722" y="4308038"/>
            <a:ext cx="4343281" cy="567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Font typeface="+mj-lt"/>
              <a:buAutoNum type="arabicPeriod" startAt="3"/>
            </a:pPr>
            <a:r>
              <a:rPr lang="en-US" sz="1600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1 балл:</a:t>
            </a: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Есептеулер мен түсіндіруі дәл, қадамдары көрсетілген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9585722" y="5034677"/>
            <a:ext cx="4343281" cy="567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Қосымша ресурстар: карточкалар, калькулятор (телефон), жауап парағы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76359" y="397490"/>
            <a:ext cx="8700492" cy="483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3600" b="1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Тапсырма 2: Курьер логистикасы — Kaspi Lab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618292" y="1144786"/>
            <a:ext cx="2962156" cy="249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⏱️</a:t>
            </a:r>
            <a:r>
              <a:rPr lang="en-US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Уақыт: 10 минут |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📊</a:t>
            </a:r>
            <a:r>
              <a:rPr lang="en-US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Балл: 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618292" y="1625679"/>
            <a:ext cx="13393817" cy="494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Бұл тапсырма </a:t>
            </a:r>
            <a:r>
              <a:rPr lang="en-US" sz="1600" b="1" dirty="0">
                <a:solidFill>
                  <a:srgbClr val="D3C5B6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функционалдық сауаттылықты</a:t>
            </a: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дамытуға бағытталған. Сіздер нақты өмірлік жағдайды талдап, математикалық есептеулер негізінде дұрыс шешім қабылдауды үйренесіздер. Бұл — курьер қызметкерінің күнделікті міндеті!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618292" y="2293858"/>
            <a:ext cx="13393817" cy="1587698"/>
          </a:xfrm>
          <a:prstGeom prst="roundRect">
            <a:avLst>
              <a:gd name="adj" fmla="val 1460"/>
            </a:avLst>
          </a:prstGeom>
          <a:solidFill>
            <a:srgbClr val="EEE8DD"/>
          </a:solidFill>
          <a:ln/>
        </p:spPr>
      </p:sp>
      <p:sp>
        <p:nvSpPr>
          <p:cNvPr id="6" name="Text 4"/>
          <p:cNvSpPr/>
          <p:nvPr/>
        </p:nvSpPr>
        <p:spPr>
          <a:xfrm>
            <a:off x="772835" y="2448401"/>
            <a:ext cx="2318742" cy="297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📦</a:t>
            </a:r>
            <a:r>
              <a:rPr lang="en-US" sz="24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Жағдай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72835" y="2838688"/>
            <a:ext cx="13084731" cy="247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Kaspi Lab-тың курьері мектептен ауруханаға медициналық реагентті жеткізуі керек. Екі маршрут бар: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72835" y="3178612"/>
            <a:ext cx="13084731" cy="247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sz="1600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Маршрут 1:</a:t>
            </a: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4 км жол, орташа жылдамдық 20 км/сағ (қала ортасы, бағдаршам көп), қосымша кептеліс 6 минут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72835" y="3479840"/>
            <a:ext cx="13084731" cy="247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sz="1600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Маршрут 2:</a:t>
            </a: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5 км жол, орташа жылдамдық 30 км/сағ (айналма жол, кептеліс жоқ)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618292" y="4113371"/>
            <a:ext cx="2318742" cy="297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🎯</a:t>
            </a:r>
            <a:r>
              <a:rPr lang="en-US" sz="24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Сұрақтар: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18292" y="4642723"/>
            <a:ext cx="154543" cy="1931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 Light" pitchFamily="34" charset="-122"/>
                <a:cs typeface="Times New Roman" panose="02020603050405020304" pitchFamily="18" charset="0"/>
              </a:rPr>
              <a:t>01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618292" y="4882396"/>
            <a:ext cx="4361498" cy="22860"/>
          </a:xfrm>
          <a:prstGeom prst="rect">
            <a:avLst/>
          </a:prstGeom>
          <a:solidFill>
            <a:srgbClr val="D3C5B6"/>
          </a:solidFill>
          <a:ln/>
        </p:spPr>
      </p:sp>
      <p:sp>
        <p:nvSpPr>
          <p:cNvPr id="13" name="Text 11"/>
          <p:cNvSpPr/>
          <p:nvPr/>
        </p:nvSpPr>
        <p:spPr>
          <a:xfrm>
            <a:off x="618292" y="5005388"/>
            <a:ext cx="4361498" cy="494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Әр маршруттың жалпы уақытын есептеңіз (t = s/v формуласын қолданып, минутқа айналдырыңыз)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5134332" y="4642723"/>
            <a:ext cx="154543" cy="1931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 Light" pitchFamily="34" charset="-122"/>
                <a:cs typeface="Times New Roman" panose="02020603050405020304" pitchFamily="18" charset="0"/>
              </a:rPr>
              <a:t>02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5134332" y="4882396"/>
            <a:ext cx="4361617" cy="22860"/>
          </a:xfrm>
          <a:prstGeom prst="rect">
            <a:avLst/>
          </a:prstGeom>
          <a:solidFill>
            <a:srgbClr val="D3C5B6"/>
          </a:solidFill>
          <a:ln/>
        </p:spPr>
      </p:sp>
      <p:sp>
        <p:nvSpPr>
          <p:cNvPr id="16" name="Text 14"/>
          <p:cNvSpPr/>
          <p:nvPr/>
        </p:nvSpPr>
        <p:spPr>
          <a:xfrm>
            <a:off x="5134332" y="5005388"/>
            <a:ext cx="4361617" cy="494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Уақыты қысқа маршрутты таңдаңыз және неге екендігін негіздеңіз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9650492" y="4642723"/>
            <a:ext cx="154543" cy="1931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 Light" pitchFamily="34" charset="-122"/>
                <a:cs typeface="Times New Roman" panose="02020603050405020304" pitchFamily="18" charset="0"/>
              </a:rPr>
              <a:t>03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9650492" y="4882396"/>
            <a:ext cx="4361617" cy="22860"/>
          </a:xfrm>
          <a:prstGeom prst="rect">
            <a:avLst/>
          </a:prstGeom>
          <a:solidFill>
            <a:srgbClr val="D3C5B6"/>
          </a:solidFill>
          <a:ln/>
        </p:spPr>
      </p:sp>
      <p:sp>
        <p:nvSpPr>
          <p:cNvPr id="19" name="Text 17"/>
          <p:cNvSpPr/>
          <p:nvPr/>
        </p:nvSpPr>
        <p:spPr>
          <a:xfrm>
            <a:off x="9650492" y="5005388"/>
            <a:ext cx="4361617" cy="7415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Қауіпсіздік пен кәсіби жауапкершілік бойынша 1 ұсыныс жазыңыз (жылдамдық режимі, қорғаныс қорабы, құжаттандыру)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618292" y="6191131"/>
            <a:ext cx="3181707" cy="249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✅</a:t>
            </a:r>
            <a:r>
              <a:rPr lang="en-US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Бағалау критерийлері (4 балл)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618292" y="6594753"/>
            <a:ext cx="6508313" cy="247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Font typeface="+mj-lt"/>
              <a:buAutoNum type="arabicPeriod"/>
            </a:pPr>
            <a:r>
              <a:rPr lang="en-US" sz="1600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1 балл:</a:t>
            </a: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Екі уақытты дұрыс есептеді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618292" y="6895981"/>
            <a:ext cx="6508313" cy="247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Font typeface="+mj-lt"/>
              <a:buAutoNum type="arabicPeriod" startAt="2"/>
            </a:pPr>
            <a:r>
              <a:rPr lang="en-US" sz="1600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1 балл:</a:t>
            </a: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Дұрыс маршрутты негіздеп таңдады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618292" y="7197209"/>
            <a:ext cx="6508313" cy="247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Font typeface="+mj-lt"/>
              <a:buAutoNum type="arabicPeriod" startAt="3"/>
            </a:pPr>
            <a:r>
              <a:rPr lang="en-US" sz="1600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1 балл:</a:t>
            </a: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Бірліктерді дұрыс қолданды (км/сағ→мин)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618292" y="7498437"/>
            <a:ext cx="6508313" cy="247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Font typeface="+mj-lt"/>
              <a:buAutoNum type="arabicPeriod" startAt="4"/>
            </a:pPr>
            <a:r>
              <a:rPr lang="en-US" sz="1600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1 балл:</a:t>
            </a: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Қауіпсіздік/кәсіби ұсынысы нақты және реалистік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7511415" y="6175653"/>
            <a:ext cx="6508313" cy="7415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600" dirty="0">
                <a:solidFill>
                  <a:srgbClr val="746558"/>
                </a:solidFill>
                <a:highlight>
                  <a:srgbClr val="D3C5B6"/>
                </a:highlight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Мамандық туралы:</a:t>
            </a: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Курьер — жауапты қызмет! Олар тапсырысты уақытында, қауіпсіз жеткізу үшін жолды жақсы білуі, жылдамдық режимін сақтауы керек. Медициналық жүктер үшін бұл ерекше маңызды!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20463" y="361473"/>
            <a:ext cx="6611779" cy="385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Тапсырма 3: Көкпар спринті — ұлттық ойын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493990" y="910709"/>
            <a:ext cx="2269808" cy="2006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⏱️</a:t>
            </a:r>
            <a:r>
              <a:rPr lang="en-US" sz="20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Уақыт: 7 минут |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📊</a:t>
            </a:r>
            <a:r>
              <a:rPr lang="en-US" sz="20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Балл: 3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493990" y="1296591"/>
            <a:ext cx="13642419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Бұл тапсырма </a:t>
            </a:r>
            <a:r>
              <a:rPr lang="en-US" sz="1600" b="1" dirty="0">
                <a:solidFill>
                  <a:srgbClr val="D3C5B6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ұлттық құндылықтар мен салт-дәстүрді</a:t>
            </a: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құрметтеуге бағытталған. Көкпар — біздің халқымыздың ерлік, шеберлік пен </a:t>
            </a:r>
            <a:r>
              <a:rPr lang="en-US" sz="1600" dirty="0" err="1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жылдамдықты</a:t>
            </a: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endParaRPr lang="kk-KZ" sz="1600" dirty="0">
              <a:solidFill>
                <a:srgbClr val="746558"/>
              </a:solidFill>
              <a:latin typeface="Times New Roman" panose="02020603050405020304" pitchFamily="18" charset="0"/>
              <a:ea typeface="Gelasio" pitchFamily="34" charset="-122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1600" dirty="0" err="1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көрсететін</a:t>
            </a: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көне ойыны. Бүгін біз физика арқылы бұл ойынды талдаймыз!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90" y="1772007"/>
            <a:ext cx="5276136" cy="3517344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493990" y="5339596"/>
            <a:ext cx="5276136" cy="1015962"/>
          </a:xfrm>
          <a:prstGeom prst="roundRect">
            <a:avLst>
              <a:gd name="adj" fmla="val 1998"/>
            </a:avLst>
          </a:prstGeom>
          <a:solidFill>
            <a:srgbClr val="E2D9CF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58" y="5604034"/>
            <a:ext cx="154305" cy="12346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95231" y="5379125"/>
            <a:ext cx="4751427" cy="6001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🐎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Көкпар ойыны — қазақ халқының ұлттық спорт ойыны, мұнда шабандоздар атпен жүгіріп, өлген ешкіні алып, белгіленген жерге апаруы керек. Бұл — ерлік пен шеберлікті талап ететін ойын!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6100047" y="2368152"/>
            <a:ext cx="1852612" cy="2391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📊</a:t>
            </a:r>
            <a:r>
              <a:rPr lang="en-US" sz="32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Сюжет деректері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893593" y="3055260"/>
            <a:ext cx="8064937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Көкпар ойынында шабандоз екі кезеңде жарысты: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893593" y="3363870"/>
            <a:ext cx="8064937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1600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1-кезең:</a:t>
            </a: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800 метр қашықтықты 1 минут 20 секундта жүрді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5893593" y="3604615"/>
            <a:ext cx="8064937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1600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2-кезең:</a:t>
            </a: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600 метр қашықтықты 1 минутта жүрді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6100047" y="4225884"/>
            <a:ext cx="1543883" cy="2006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📝</a:t>
            </a:r>
            <a:r>
              <a:rPr lang="en-US" sz="28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Тапсырмалар: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5917167" y="4731185"/>
            <a:ext cx="8064937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Жалпы жол (Σs) мен жалпы уақытты (Σt) есептеңіз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5917167" y="4971930"/>
            <a:ext cx="8064937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Font typeface="+mj-lt"/>
              <a:buAutoNum type="arabicPeriod" startAt="2"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Орташа жылдамдықты vорт = Σs/Σt формуламен табыңыз (м/с және км/сағ)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5917167" y="5212674"/>
            <a:ext cx="8064937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Font typeface="+mj-lt"/>
              <a:buAutoNum type="arabicPeriod" startAt="3"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Дәстүрді құрметтеу және қауіпсіздік ережесіне 1 сөйлем </a:t>
            </a:r>
            <a:r>
              <a:rPr lang="en-US" sz="1600" dirty="0" err="1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жазыңыз</a:t>
            </a: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endParaRPr lang="kk-KZ" sz="1600" dirty="0">
              <a:solidFill>
                <a:srgbClr val="746558"/>
              </a:solidFill>
              <a:latin typeface="Times New Roman" panose="02020603050405020304" pitchFamily="18" charset="0"/>
              <a:ea typeface="Gelasio" pitchFamily="34" charset="-122"/>
              <a:cs typeface="Times New Roman" panose="02020603050405020304" pitchFamily="18" charset="0"/>
            </a:endParaRPr>
          </a:p>
          <a:p>
            <a:pPr algn="l">
              <a:buSzPct val="100000"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(атқа, адамға зиян келтірмеу)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5893594" y="5719286"/>
            <a:ext cx="8064937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Font typeface="+mj-lt"/>
              <a:buAutoNum type="arabicPeriod" startAt="4"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Еңбек мамандықтарының рөлі: ветеринар/атбегінің еңбегі неге маңызды? (1 сөйлем)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493990" y="6383356"/>
            <a:ext cx="3294817" cy="4075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32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800м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493990" y="7178335"/>
            <a:ext cx="3294817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80 секундта жүрді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3943112" y="6383356"/>
            <a:ext cx="3294936" cy="4075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32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600м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19"/>
          <p:cNvSpPr/>
          <p:nvPr/>
        </p:nvSpPr>
        <p:spPr>
          <a:xfrm>
            <a:off x="3943112" y="7178335"/>
            <a:ext cx="3294936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60 секундта жүрді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20"/>
          <p:cNvSpPr/>
          <p:nvPr/>
        </p:nvSpPr>
        <p:spPr>
          <a:xfrm>
            <a:off x="7392353" y="6383356"/>
            <a:ext cx="3294817" cy="4075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32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1400м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22"/>
          <p:cNvSpPr/>
          <p:nvPr/>
        </p:nvSpPr>
        <p:spPr>
          <a:xfrm>
            <a:off x="7392353" y="7178335"/>
            <a:ext cx="3294817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Екі кезеңнің қосындысы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23"/>
          <p:cNvSpPr/>
          <p:nvPr/>
        </p:nvSpPr>
        <p:spPr>
          <a:xfrm>
            <a:off x="10841474" y="6383356"/>
            <a:ext cx="3294936" cy="4075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32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140с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25"/>
          <p:cNvSpPr/>
          <p:nvPr/>
        </p:nvSpPr>
        <p:spPr>
          <a:xfrm>
            <a:off x="10841474" y="7178335"/>
            <a:ext cx="3294936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2 минут 20 секунд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26"/>
          <p:cNvSpPr/>
          <p:nvPr/>
        </p:nvSpPr>
        <p:spPr>
          <a:xfrm>
            <a:off x="1831329" y="7566660"/>
            <a:ext cx="10967742" cy="5753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0000"/>
                </a:solidFill>
                <a:highlight>
                  <a:srgbClr val="DECEBB"/>
                </a:highlight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✅</a:t>
            </a: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Бағалау критерийлері (3 балл): (1) vорт дұрыс есептелді — 1б; (2) Бірліктерді екі жүйеде көрсетті (м/с және км/сағ) — 1б; </a:t>
            </a:r>
            <a:endParaRPr lang="kk-KZ" sz="1600" dirty="0">
              <a:latin typeface="Times New Roman" panose="02020603050405020304" pitchFamily="18" charset="0"/>
              <a:ea typeface="Gelasio" pitchFamily="34" charset="-122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1600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(3) Құндылық/қауіпсіздік пен еңбек мамандығы бойынша ойы нақты — 1б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15">
            <a:extLst>
              <a:ext uri="{FF2B5EF4-FFF2-40B4-BE49-F238E27FC236}">
                <a16:creationId xmlns:a16="http://schemas.microsoft.com/office/drawing/2014/main" id="{1A16792F-DE56-4473-9E45-50A5837BC0A7}"/>
              </a:ext>
            </a:extLst>
          </p:cNvPr>
          <p:cNvSpPr/>
          <p:nvPr/>
        </p:nvSpPr>
        <p:spPr>
          <a:xfrm>
            <a:off x="1369457" y="6729946"/>
            <a:ext cx="1543883" cy="193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24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1-кезең қашықтығы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18">
            <a:extLst>
              <a:ext uri="{FF2B5EF4-FFF2-40B4-BE49-F238E27FC236}">
                <a16:creationId xmlns:a16="http://schemas.microsoft.com/office/drawing/2014/main" id="{6895D65C-88C2-420C-833E-21366AE6C02B}"/>
              </a:ext>
            </a:extLst>
          </p:cNvPr>
          <p:cNvSpPr/>
          <p:nvPr/>
        </p:nvSpPr>
        <p:spPr>
          <a:xfrm>
            <a:off x="4818578" y="6729946"/>
            <a:ext cx="1543883" cy="193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24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2-кезең қашықтығы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21">
            <a:extLst>
              <a:ext uri="{FF2B5EF4-FFF2-40B4-BE49-F238E27FC236}">
                <a16:creationId xmlns:a16="http://schemas.microsoft.com/office/drawing/2014/main" id="{DD0D18D2-96B2-48B8-AE83-EE7B2F8EF738}"/>
              </a:ext>
            </a:extLst>
          </p:cNvPr>
          <p:cNvSpPr/>
          <p:nvPr/>
        </p:nvSpPr>
        <p:spPr>
          <a:xfrm>
            <a:off x="8267819" y="6729946"/>
            <a:ext cx="1543883" cy="193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24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Жалпы жол (Σs)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24">
            <a:extLst>
              <a:ext uri="{FF2B5EF4-FFF2-40B4-BE49-F238E27FC236}">
                <a16:creationId xmlns:a16="http://schemas.microsoft.com/office/drawing/2014/main" id="{EE2C4582-2925-48BC-80A3-3231E339D217}"/>
              </a:ext>
            </a:extLst>
          </p:cNvPr>
          <p:cNvSpPr/>
          <p:nvPr/>
        </p:nvSpPr>
        <p:spPr>
          <a:xfrm>
            <a:off x="11716941" y="6729946"/>
            <a:ext cx="1543883" cy="193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24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Жалпы уақыт (Σt)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2703" y="284976"/>
            <a:ext cx="6280190" cy="563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5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Рефлексия және қорытынды</a:t>
            </a:r>
            <a:endParaRPr lang="en-US" sz="3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662703" y="1209496"/>
            <a:ext cx="13187363" cy="5772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Бүгінгі сабақты қорытындылайық! Біз көп материал қарастырдық: жылдамдық пен орташа жылдамдық формулаларын, бірліктерді түрлендіруді, нақты өмірлік есептерді шығаруды. Енді өз ойларыңызбен бөлісу уақыты келді!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03" y="1989593"/>
            <a:ext cx="4275534" cy="24179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43082" y="2169973"/>
            <a:ext cx="2254806" cy="2894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💡</a:t>
            </a:r>
            <a:r>
              <a:rPr lang="en-US" sz="20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Бүгін білдім...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3"/>
              <p:cNvSpPr/>
              <p:nvPr/>
            </p:nvSpPr>
            <p:spPr>
              <a:xfrm>
                <a:off x="843082" y="2567642"/>
                <a:ext cx="3914775" cy="115443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marL="0" indent="0" algn="l">
                  <a:lnSpc>
                    <a:spcPts val="2250"/>
                  </a:lnSpc>
                  <a:buNone/>
                </a:pPr>
                <a:r>
                  <a:rPr lang="en-US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Сабақта ең маңызды не үйрендіңіз? Қандай жаңа ұғымдар немесе формулалар есте қалды? Мысалы: "Орташа жылдамдық әрқашан </a:t>
                </a:r>
                <a:endParaRPr lang="kk-KZ" dirty="0">
                  <a:solidFill>
                    <a:srgbClr val="746558"/>
                  </a:solidFill>
                  <a:latin typeface="Times New Roman" panose="02020603050405020304" pitchFamily="18" charset="0"/>
                  <a:ea typeface="Gelasio" pitchFamily="34" charset="-122"/>
                  <a:cs typeface="Times New Roman" panose="02020603050405020304" pitchFamily="18" charset="0"/>
                </a:endParaRPr>
              </a:p>
              <a:p>
                <a:pPr marL="0" indent="0" algn="l">
                  <a:lnSpc>
                    <a:spcPts val="225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₁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₂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)/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емес екенін түсіндім!"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82" y="2567642"/>
                <a:ext cx="3914775" cy="1154430"/>
              </a:xfrm>
              <a:prstGeom prst="rect">
                <a:avLst/>
              </a:prstGeom>
              <a:blipFill>
                <a:blip r:embed="rId4"/>
                <a:stretch>
                  <a:fillRect l="-3583" t="-6842" b="-37368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617" y="1989593"/>
            <a:ext cx="4275534" cy="241792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98997" y="2169973"/>
            <a:ext cx="2254806" cy="2894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😅</a:t>
            </a:r>
            <a:r>
              <a:rPr lang="en-US" sz="20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Қиын болды...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298997" y="2567642"/>
            <a:ext cx="3914775" cy="1443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Қандай тапсырма немесе ұғым қиындық туғызды? Не түсініксіз қалды? Мысалы: "Бірліктерді түрлендіру кезінде қателестім" немесе "Маршрут таңдау кезінде екіленіп қалдым"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4531" y="1989593"/>
            <a:ext cx="4275534" cy="2417921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754911" y="2169973"/>
            <a:ext cx="3719989" cy="2894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🔍</a:t>
            </a:r>
            <a:r>
              <a:rPr lang="en-US" sz="20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Келесі жолы зерттегім келеді...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9754911" y="2567642"/>
            <a:ext cx="3914775" cy="11544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Қандай тақырыпты тереңірек білгіңіз келеді? Мысалы: "Үдеу туралы көбірек білгім келеді" немесе "Спорттағы жылдамдық рекордтарын салыстырғым келеді"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662703" y="4790777"/>
            <a:ext cx="2705814" cy="353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📊</a:t>
            </a:r>
            <a:r>
              <a:rPr lang="en-US" sz="28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Сабақ нәтижесі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662703" y="5324653"/>
            <a:ext cx="6373654" cy="288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Барлығы </a:t>
            </a: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10 балл</a:t>
            </a: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жинауға болатын: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662703" y="5775543"/>
            <a:ext cx="6373654" cy="288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Тапсырма 1: 3 балл ✓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662703" y="6127253"/>
            <a:ext cx="6373654" cy="288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Тапсырма 2: 4 балл ✓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2"/>
          <p:cNvSpPr/>
          <p:nvPr/>
        </p:nvSpPr>
        <p:spPr>
          <a:xfrm>
            <a:off x="662703" y="6478964"/>
            <a:ext cx="6373654" cy="288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Тапсырма 3: 3 балл ✓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3"/>
          <p:cNvSpPr/>
          <p:nvPr/>
        </p:nvSpPr>
        <p:spPr>
          <a:xfrm>
            <a:off x="662703" y="6929854"/>
            <a:ext cx="6373654" cy="288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solidFill>
                  <a:srgbClr val="746558"/>
                </a:solidFill>
                <a:highlight>
                  <a:srgbClr val="D3C5B6"/>
                </a:highlight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Өз нәтижелеріңізді тексеріңіз және келесі сабаққа дайындалыңыз!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4"/>
          <p:cNvSpPr/>
          <p:nvPr/>
        </p:nvSpPr>
        <p:spPr>
          <a:xfrm>
            <a:off x="7484032" y="4790777"/>
            <a:ext cx="3697486" cy="353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🌟</a:t>
            </a:r>
            <a:r>
              <a:rPr lang="en-US" sz="28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Мұғалімге кері байланыс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5"/>
          <p:cNvSpPr/>
          <p:nvPr/>
        </p:nvSpPr>
        <p:spPr>
          <a:xfrm>
            <a:off x="7484032" y="5324653"/>
            <a:ext cx="6373654" cy="288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Exit ticket</a:t>
            </a: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(шығу билеті) әдісі: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6"/>
          <p:cNvSpPr/>
          <p:nvPr/>
        </p:nvSpPr>
        <p:spPr>
          <a:xfrm>
            <a:off x="7484032" y="5775543"/>
            <a:ext cx="6373654" cy="288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Стикерге үш нүкте бойынша қысқа жауап жазыңыз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17"/>
          <p:cNvSpPr/>
          <p:nvPr/>
        </p:nvSpPr>
        <p:spPr>
          <a:xfrm>
            <a:off x="7484032" y="6127253"/>
            <a:ext cx="6373654" cy="288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Font typeface="+mj-lt"/>
              <a:buAutoNum type="arabicPeriod" startAt="2"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Сабақ соңында тақтаға іліңіз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18"/>
          <p:cNvSpPr/>
          <p:nvPr/>
        </p:nvSpPr>
        <p:spPr>
          <a:xfrm>
            <a:off x="7484032" y="6478964"/>
            <a:ext cx="6373654" cy="288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Font typeface="+mj-lt"/>
              <a:buAutoNum type="arabicPeriod" startAt="3"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Мұғалім кері байланыс беріп, келесі сабақты жоспарлайды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1">
            <a:extLst>
              <a:ext uri="{FF2B5EF4-FFF2-40B4-BE49-F238E27FC236}">
                <a16:creationId xmlns:a16="http://schemas.microsoft.com/office/drawing/2014/main" id="{D8A85977-59B8-4D3A-9780-1077FF9B8ED3}"/>
              </a:ext>
            </a:extLst>
          </p:cNvPr>
          <p:cNvSpPr/>
          <p:nvPr/>
        </p:nvSpPr>
        <p:spPr>
          <a:xfrm>
            <a:off x="662702" y="1209496"/>
            <a:ext cx="13187363" cy="5772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Бүгінгі сабақты қорытындылайық! Біз көп материал қарастырдық: жылдамдық пен орташа жылдамдық формулаларын, бірліктерді түрлендіруді, нақты өмірлік есептерді шығаруды. Енді өз ойларыңызбен бөлісу уақыты келді!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1908</Words>
  <Application>Microsoft Office PowerPoint</Application>
  <PresentationFormat>Произвольный</PresentationFormat>
  <Paragraphs>178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Times New Roman</vt:lpstr>
      <vt:lpstr>Gelasio</vt:lpstr>
      <vt:lpstr>Gelasio Semi Bold</vt:lpstr>
      <vt:lpstr>Calibri</vt:lpstr>
      <vt:lpstr>Arial</vt:lpstr>
      <vt:lpstr>Gelasio Light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PC</cp:lastModifiedBy>
  <cp:revision>3</cp:revision>
  <dcterms:created xsi:type="dcterms:W3CDTF">2025-10-04T15:23:03Z</dcterms:created>
  <dcterms:modified xsi:type="dcterms:W3CDTF">2025-10-04T15:41:41Z</dcterms:modified>
</cp:coreProperties>
</file>