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6" r:id="rId2"/>
    <p:sldId id="314" r:id="rId3"/>
    <p:sldId id="263" r:id="rId4"/>
    <p:sldId id="293" r:id="rId5"/>
    <p:sldId id="316" r:id="rId6"/>
    <p:sldId id="271" r:id="rId7"/>
    <p:sldId id="323" r:id="rId8"/>
    <p:sldId id="306" r:id="rId9"/>
    <p:sldId id="311" r:id="rId10"/>
    <p:sldId id="315" r:id="rId11"/>
    <p:sldId id="307" r:id="rId12"/>
    <p:sldId id="317" r:id="rId13"/>
    <p:sldId id="324" r:id="rId14"/>
    <p:sldId id="325" r:id="rId15"/>
    <p:sldId id="332" r:id="rId16"/>
    <p:sldId id="333" r:id="rId17"/>
    <p:sldId id="334" r:id="rId18"/>
    <p:sldId id="335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ource Sans Pro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ource Sans Pro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ource Sans Pro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ource Sans Pro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5226" autoAdjust="0"/>
  </p:normalViewPr>
  <p:slideViewPr>
    <p:cSldViewPr snapToGrid="0">
      <p:cViewPr varScale="1">
        <p:scale>
          <a:sx n="84" d="100"/>
          <a:sy n="84" d="100"/>
        </p:scale>
        <p:origin x="446" y="8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945DE1-F0AE-4D92-8F82-69CAA257FAEB}" type="slidenum">
              <a:rPr lang="en-ID"/>
              <a:pPr>
                <a:defRPr/>
              </a:pPr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EFAAB1-E47E-45B0-8020-47F2E62710D6}" type="datetimeFigureOut">
              <a:rPr lang="en-ID"/>
              <a:pPr>
                <a:defRPr/>
              </a:pPr>
              <a:t>23/09/2025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BE2E2F-74B6-4F4C-8B75-1C4B6BE44B4F}" type="datetimeFigureOut">
              <a:rPr lang="en-US"/>
              <a:pPr>
                <a:defRPr/>
              </a:pPr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22BB8A-BB8F-4DCB-987F-8EF6EF3AD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30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59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8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372270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98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5066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02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74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396500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46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27773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8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468913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41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46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14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65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42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2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944197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endParaRPr lang="en-ID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01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EFE5AD-F62F-40AD-8133-5130C8CEC5F1}" type="datetimeFigureOut">
              <a:rPr lang="ru-RU"/>
              <a:pPr>
                <a:defRPr/>
              </a:pPr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1161-51E9-42EF-ACAC-E5C5D1CC7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6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2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1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6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0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800"/>
            </a:lvl1pPr>
          </a:lstStyle>
          <a:p>
            <a:pPr lvl="0"/>
            <a:endParaRPr lang="en-ID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1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rtlCol="0" anchor="ctr">
            <a:noAutofit/>
          </a:bodyPr>
          <a:lstStyle>
            <a:lvl1pPr algn="ctr">
              <a:defRPr sz="1800"/>
            </a:lvl1pPr>
          </a:lstStyle>
          <a:p>
            <a:pPr lvl="0"/>
            <a:endParaRPr lang="en-ID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6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EEB7A6-9D3B-4FB5-9795-D792C0790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8" r:id="rId27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aladoni.zx6.ru/img_main/hand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1433513" y="717550"/>
            <a:ext cx="41386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ts val="7000"/>
              </a:lnSpc>
              <a:buClr>
                <a:srgbClr val="3F3F3F"/>
              </a:buClr>
              <a:buSzPts val="1100"/>
            </a:pPr>
            <a:r>
              <a:rPr lang="ru-RU" altLang="ru-RU" sz="58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МАСШТАБ</a:t>
            </a:r>
            <a:endParaRPr lang="ru-RU" altLang="ru-RU" sz="5800" b="1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</p:txBody>
      </p:sp>
      <p:pic>
        <p:nvPicPr>
          <p:cNvPr id="33795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631950"/>
            <a:ext cx="2778125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12"/>
          <p:cNvSpPr txBox="1"/>
          <p:nvPr/>
        </p:nvSpPr>
        <p:spPr>
          <a:xfrm>
            <a:off x="1354138" y="1897063"/>
            <a:ext cx="3062287" cy="338137"/>
          </a:xfrm>
          <a:prstGeom prst="rect">
            <a:avLst/>
          </a:prstGeom>
        </p:spPr>
        <p:txBody>
          <a:bodyPr lIns="0" tIns="8467" rIns="0" bIns="0">
            <a:spAutoFit/>
          </a:bodyPr>
          <a:lstStyle>
            <a:lvl1pPr marL="7938"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spcBef>
                <a:spcPts val="63"/>
              </a:spcBef>
            </a:pPr>
            <a:r>
              <a:rPr lang="ru-RU" altLang="ru-RU" sz="21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Бүгінгі</a:t>
            </a:r>
            <a:r>
              <a:rPr lang="ru-RU" altLang="ru-RU" sz="21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1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сабақта</a:t>
            </a:r>
            <a:r>
              <a:rPr lang="ru-RU" altLang="ru-RU" sz="21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:</a:t>
            </a:r>
          </a:p>
        </p:txBody>
      </p:sp>
      <p:sp>
        <p:nvSpPr>
          <p:cNvPr id="9" name="object 10"/>
          <p:cNvSpPr txBox="1"/>
          <p:nvPr/>
        </p:nvSpPr>
        <p:spPr>
          <a:xfrm>
            <a:off x="1095375" y="2767013"/>
            <a:ext cx="5781675" cy="1870021"/>
          </a:xfrm>
          <a:prstGeom prst="rect">
            <a:avLst/>
          </a:prstGeom>
        </p:spPr>
        <p:txBody>
          <a:bodyPr lIns="0" tIns="8467" rIns="0" bIns="0">
            <a:spAutoFit/>
          </a:bodyPr>
          <a:lstStyle>
            <a:lvl1pPr marL="350838" indent="-342900"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116000"/>
              </a:lnSpc>
              <a:spcBef>
                <a:spcPts val="63"/>
              </a:spcBef>
              <a:buFont typeface="Arial" panose="020B0604020202020204" pitchFamily="34" charset="0"/>
              <a:buChar char="•"/>
            </a:pPr>
            <a:r>
              <a:rPr lang="ru-RU" altLang="ru-RU" sz="21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Масштаб </a:t>
            </a:r>
            <a:r>
              <a:rPr lang="ru-RU" altLang="ru-RU" sz="21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ұғымымен</a:t>
            </a:r>
            <a:r>
              <a:rPr lang="ru-RU" altLang="ru-RU" sz="21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1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танысыңыз</a:t>
            </a:r>
            <a:r>
              <a:rPr lang="ru-RU" altLang="ru-RU" sz="21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eaLnBrk="1" hangingPunct="1">
              <a:lnSpc>
                <a:spcPct val="116000"/>
              </a:lnSpc>
              <a:spcBef>
                <a:spcPts val="63"/>
              </a:spcBef>
            </a:pPr>
            <a:endParaRPr lang="ru-RU" altLang="ru-RU" sz="2100" b="1" dirty="0">
              <a:solidFill>
                <a:srgbClr val="2F2F2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6000"/>
              </a:lnSpc>
              <a:spcBef>
                <a:spcPts val="63"/>
              </a:spcBef>
              <a:buFont typeface="Arial" panose="020B0604020202020204" pitchFamily="34" charset="0"/>
              <a:buChar char="•"/>
            </a:pPr>
            <a:r>
              <a:rPr lang="ru-RU" altLang="ru-RU" sz="21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Картамен</a:t>
            </a:r>
            <a:r>
              <a:rPr lang="ru-RU" altLang="ru-RU" sz="21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21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жоспармен</a:t>
            </a:r>
            <a:r>
              <a:rPr lang="ru-RU" altLang="ru-RU" sz="21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21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сызбамен</a:t>
            </a:r>
            <a:r>
              <a:rPr lang="ru-RU" altLang="ru-RU" sz="21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1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жұмыс</a:t>
            </a:r>
            <a:r>
              <a:rPr lang="ru-RU" altLang="ru-RU" sz="21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1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істеу</a:t>
            </a:r>
            <a:r>
              <a:rPr lang="ru-RU" altLang="ru-RU" sz="21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1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кезінде</a:t>
            </a:r>
            <a:r>
              <a:rPr lang="ru-RU" altLang="ru-RU" sz="21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1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масштабты</a:t>
            </a:r>
            <a:r>
              <a:rPr lang="ru-RU" altLang="ru-RU" sz="21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1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қолдануды</a:t>
            </a:r>
            <a:r>
              <a:rPr lang="ru-RU" altLang="ru-RU" sz="21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100" b="1" dirty="0" err="1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үйреніңіз</a:t>
            </a:r>
            <a:r>
              <a:rPr lang="ru-RU" altLang="ru-RU" sz="2100" b="1" dirty="0">
                <a:solidFill>
                  <a:srgbClr val="2F2F2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altLang="ru-RU" sz="2400" b="1" dirty="0">
              <a:solidFill>
                <a:srgbClr val="2F2F2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08" r="2808"/>
          <a:stretch>
            <a:fillRect/>
          </a:stretch>
        </p:blipFill>
        <p:spPr>
          <a:xfrm>
            <a:off x="1217658" y="563106"/>
            <a:ext cx="3408933" cy="3611736"/>
          </a:xfrm>
          <a:prstGeom prst="rect">
            <a:avLst/>
          </a:prstGeo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4346575" y="1168400"/>
            <a:ext cx="65039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algn="ctr" eaLnBrk="1" hangingPunct="1"/>
            <a:r>
              <a:rPr lang="ru-RU" altLang="ru-RU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Жоғары</a:t>
            </a:r>
            <a:r>
              <a:rPr lang="ru-RU" altLang="ru-RU" sz="32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үлкейтудегі</a:t>
            </a:r>
            <a:r>
              <a:rPr lang="ru-RU" altLang="ru-RU" sz="3200" b="1" dirty="0">
                <a:latin typeface="Tahoma" panose="020B0604030504040204" pitchFamily="34" charset="0"/>
                <a:cs typeface="Tahoma" panose="020B0604030504040204" pitchFamily="34" charset="0"/>
              </a:rPr>
              <a:t> атом </a:t>
            </a:r>
            <a:r>
              <a:rPr lang="ru-RU" altLang="ru-RU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моделі</a:t>
            </a:r>
            <a:endParaRPr lang="ru-RU" altLang="ru-RU" sz="3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7" descr="Картинка 49 из 432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40" y="3118900"/>
            <a:ext cx="4324350" cy="2762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5"/>
          <p:cNvSpPr>
            <a:spLocks noChangeArrowheads="1"/>
          </p:cNvSpPr>
          <p:nvPr/>
        </p:nvSpPr>
        <p:spPr bwMode="auto">
          <a:xfrm>
            <a:off x="1012825" y="4222750"/>
            <a:ext cx="44561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it-IT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Өрт</a:t>
            </a:r>
            <a:r>
              <a:rPr lang="ru-RU" altLang="it-IT" sz="32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сөндіру</a:t>
            </a:r>
            <a:r>
              <a:rPr lang="ru-RU" altLang="it-IT" sz="32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машинасының</a:t>
            </a:r>
            <a:r>
              <a:rPr lang="ru-RU" altLang="it-IT" sz="32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моделі</a:t>
            </a:r>
            <a:r>
              <a:rPr lang="ru-RU" altLang="it-IT" sz="32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кішірейтілген</a:t>
            </a:r>
            <a:r>
              <a:rPr lang="ru-RU" altLang="it-IT" sz="32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it-IT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түрде</a:t>
            </a:r>
            <a:endParaRPr lang="ru-RU" altLang="it-IT" sz="3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4"/>
          <p:cNvSpPr>
            <a:spLocks noGrp="1"/>
          </p:cNvSpPr>
          <p:nvPr>
            <p:ph type="ctrTitle"/>
          </p:nvPr>
        </p:nvSpPr>
        <p:spPr>
          <a:xfrm>
            <a:off x="1168400" y="1092200"/>
            <a:ext cx="8985250" cy="4130675"/>
          </a:xfrm>
        </p:spPr>
        <p:txBody>
          <a:bodyPr/>
          <a:lstStyle/>
          <a:p>
            <a:r>
              <a:rPr lang="ru-RU" altLang="ru-RU" sz="4800" dirty="0"/>
              <a:t>"Масштаб" </a:t>
            </a:r>
            <a:r>
              <a:rPr lang="ru-RU" altLang="ru-RU" sz="4800" dirty="0" err="1"/>
              <a:t>сөзі</a:t>
            </a:r>
            <a:r>
              <a:rPr lang="ru-RU" altLang="ru-RU" sz="4800" dirty="0"/>
              <a:t> </a:t>
            </a:r>
            <a:r>
              <a:rPr lang="ru-RU" altLang="ru-RU" sz="4800" dirty="0" err="1"/>
              <a:t>неміс</a:t>
            </a:r>
            <a:r>
              <a:rPr lang="ru-RU" altLang="ru-RU" sz="4800" dirty="0"/>
              <a:t> </a:t>
            </a:r>
            <a:r>
              <a:rPr lang="ru-RU" altLang="ru-RU" sz="4800" dirty="0" err="1"/>
              <a:t>тілінен</a:t>
            </a:r>
            <a:r>
              <a:rPr lang="ru-RU" altLang="ru-RU" sz="4800" dirty="0"/>
              <a:t> </a:t>
            </a:r>
            <a:r>
              <a:rPr lang="ru-RU" altLang="ru-RU" sz="4800" dirty="0" err="1"/>
              <a:t>шыққан</a:t>
            </a:r>
            <a:r>
              <a:rPr lang="ru-RU" altLang="ru-RU" sz="4800" dirty="0"/>
              <a:t>. </a:t>
            </a:r>
            <a:r>
              <a:rPr lang="en-US" altLang="ru-RU" sz="4800" dirty="0" err="1"/>
              <a:t>Maßstab</a:t>
            </a:r>
            <a:r>
              <a:rPr lang="en-US" altLang="ru-RU" sz="4800" dirty="0"/>
              <a:t>, "</a:t>
            </a:r>
            <a:r>
              <a:rPr lang="ru-RU" altLang="ru-RU" sz="4800" dirty="0" err="1"/>
              <a:t>өлшеу</a:t>
            </a:r>
            <a:r>
              <a:rPr lang="ru-RU" altLang="ru-RU" sz="4800" dirty="0"/>
              <a:t> </a:t>
            </a:r>
            <a:r>
              <a:rPr lang="ru-RU" altLang="ru-RU" sz="4800" dirty="0" err="1"/>
              <a:t>таяқшасы</a:t>
            </a:r>
            <a:r>
              <a:rPr lang="ru-RU" altLang="ru-RU" sz="4800" dirty="0"/>
              <a:t>": </a:t>
            </a:r>
            <a:r>
              <a:rPr lang="en-US" altLang="ru-RU" sz="4800" dirty="0" err="1"/>
              <a:t>Maß</a:t>
            </a:r>
            <a:r>
              <a:rPr lang="en-US" altLang="ru-RU" sz="4800" dirty="0"/>
              <a:t> "</a:t>
            </a:r>
            <a:r>
              <a:rPr lang="ru-RU" altLang="ru-RU" sz="4800" dirty="0" err="1"/>
              <a:t>өлшеу</a:t>
            </a:r>
            <a:r>
              <a:rPr lang="ru-RU" altLang="ru-RU" sz="4800" dirty="0"/>
              <a:t>", </a:t>
            </a:r>
            <a:r>
              <a:rPr lang="en-US" altLang="ru-RU" sz="4800" dirty="0"/>
              <a:t>Stab" </a:t>
            </a:r>
            <a:r>
              <a:rPr lang="ru-RU" altLang="ru-RU" sz="4800" dirty="0" err="1"/>
              <a:t>таяқша</a:t>
            </a:r>
            <a:r>
              <a:rPr lang="ru-RU" altLang="ru-RU" sz="4800" dirty="0"/>
              <a:t> "</a:t>
            </a:r>
            <a:r>
              <a:rPr lang="ru-RU" altLang="ru-RU" sz="4800" dirty="0" err="1"/>
              <a:t>немесе"өлшем</a:t>
            </a:r>
            <a:r>
              <a:rPr lang="ru-RU" altLang="ru-RU" sz="4800" dirty="0"/>
              <a:t>"</a:t>
            </a:r>
            <a:endParaRPr lang="kk-KZ" altLang="ru-RU" sz="4000" dirty="0">
              <a:latin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21229D-48A9-145F-D259-14732DD03E44}"/>
              </a:ext>
            </a:extLst>
          </p:cNvPr>
          <p:cNvSpPr txBox="1"/>
          <p:nvPr/>
        </p:nvSpPr>
        <p:spPr>
          <a:xfrm>
            <a:off x="424070" y="770871"/>
            <a:ext cx="1099930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4800" b="1" dirty="0">
                <a:solidFill>
                  <a:srgbClr val="002060"/>
                </a:solidFill>
              </a:rPr>
              <a:t>Картадағы кесіндінің ұзындығы,  жергілікті жердегі арақашықтықтың ұзындығына қатынасы </a:t>
            </a:r>
            <a:r>
              <a:rPr lang="kk-KZ" sz="4800" b="1" dirty="0">
                <a:solidFill>
                  <a:srgbClr val="FF0000"/>
                </a:solidFill>
              </a:rPr>
              <a:t>масштаб </a:t>
            </a:r>
            <a:r>
              <a:rPr lang="kk-KZ" sz="4800" b="1" dirty="0">
                <a:solidFill>
                  <a:srgbClr val="002060"/>
                </a:solidFill>
              </a:rPr>
              <a:t>деп аталады</a:t>
            </a:r>
            <a:endParaRPr lang="ru-RU" sz="4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22819" y="4216331"/>
                <a:ext cx="2416495" cy="1600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kk-KZ" sz="4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819" y="4216331"/>
                <a:ext cx="2416495" cy="16008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1333500" y="1228725"/>
            <a:ext cx="7810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endParaRPr lang="it-IT" altLang="ru-RU" sz="4000" b="1">
              <a:solidFill>
                <a:srgbClr val="3F3F3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063569"/>
              </p:ext>
            </p:extLst>
          </p:nvPr>
        </p:nvGraphicFramePr>
        <p:xfrm>
          <a:off x="5792782" y="3068674"/>
          <a:ext cx="1135062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3" imgW="279360" imgH="393480" progId="Equation.3">
                  <p:embed/>
                </p:oleObj>
              </mc:Choice>
              <mc:Fallback>
                <p:oleObj name="Формула" r:id="rId3" imgW="279360" imgH="393480" progId="Equation.3">
                  <p:embed/>
                  <p:pic>
                    <p:nvPicPr>
                      <p:cNvPr id="18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2" y="3068674"/>
                        <a:ext cx="1135062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ttangolo 4"/>
          <p:cNvSpPr>
            <a:spLocks noChangeArrowheads="1"/>
          </p:cNvSpPr>
          <p:nvPr/>
        </p:nvSpPr>
        <p:spPr bwMode="auto">
          <a:xfrm>
            <a:off x="995363" y="1038225"/>
            <a:ext cx="507863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4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Картада</a:t>
            </a:r>
            <a:r>
              <a:rPr lang="ru-RU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5см</a:t>
            </a:r>
          </a:p>
          <a:p>
            <a:pPr eaLnBrk="1" hangingPunct="1"/>
            <a:r>
              <a:rPr lang="ru-RU" altLang="ru-RU" sz="4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Жергілікті</a:t>
            </a:r>
            <a:r>
              <a:rPr lang="ru-RU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жер</a:t>
            </a:r>
            <a:r>
              <a:rPr lang="ru-RU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5м</a:t>
            </a:r>
          </a:p>
          <a:p>
            <a:pPr eaLnBrk="1" hangingPunct="1"/>
            <a:r>
              <a:rPr lang="ru-RU" altLang="ru-RU" sz="4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Масштабын</a:t>
            </a:r>
            <a:r>
              <a:rPr lang="ru-RU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табу</a:t>
            </a:r>
            <a:endParaRPr lang="ru-RU" altLang="ru-RU" sz="4000" dirty="0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5480050" y="1716088"/>
            <a:ext cx="25747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=500см</a:t>
            </a:r>
            <a:endParaRPr lang="ru-RU" altLang="ru-RU" sz="36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4" name="Объект 1"/>
          <p:cNvGraphicFramePr>
            <a:graphicFrameLocks noChangeAspect="1"/>
          </p:cNvGraphicFramePr>
          <p:nvPr/>
        </p:nvGraphicFramePr>
        <p:xfrm>
          <a:off x="3430588" y="3038475"/>
          <a:ext cx="2373312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583920" imgH="393480" progId="Equation.3">
                  <p:embed/>
                </p:oleObj>
              </mc:Choice>
              <mc:Fallback>
                <p:oleObj name="Equation" r:id="rId5" imgW="583920" imgH="393480" progId="Equation.3">
                  <p:embed/>
                  <p:pic>
                    <p:nvPicPr>
                      <p:cNvPr id="24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3038475"/>
                        <a:ext cx="2373312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itle 4"/>
          <p:cNvSpPr txBox="1">
            <a:spLocks/>
          </p:cNvSpPr>
          <p:nvPr/>
        </p:nvSpPr>
        <p:spPr bwMode="auto">
          <a:xfrm>
            <a:off x="4493418" y="5062157"/>
            <a:ext cx="5564981" cy="9080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ts val="5000"/>
              </a:lnSpc>
            </a:pPr>
            <a:r>
              <a:rPr lang="kk-KZ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Жауабы:</a:t>
            </a:r>
            <a:r>
              <a:rPr lang="en-US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en-US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M=1:100</a:t>
            </a:r>
            <a:endParaRPr lang="ru-RU" altLang="ru-RU" sz="4000" b="1" dirty="0">
              <a:solidFill>
                <a:srgbClr val="002060"/>
              </a:solidFill>
              <a:latin typeface="Roboto Condense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32610" y="2977217"/>
                <a:ext cx="3376863" cy="1789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𝑴</m:t>
                      </m:r>
                      <m:r>
                        <a:rPr lang="en-US" sz="5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5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5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5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kk-KZ" sz="54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ж</m:t>
                              </m:r>
                            </m:sub>
                          </m:sSub>
                        </m:den>
                      </m:f>
                      <m:r>
                        <a:rPr lang="ru-RU" sz="5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0" y="2977217"/>
                <a:ext cx="3376863" cy="17894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33669" y="193263"/>
            <a:ext cx="1045596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Суреттегі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өлшемдер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нақты</a:t>
            </a:r>
            <a:r>
              <a:rPr lang="ru-RU" altLang="ru-RU" sz="36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өлшемдерден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үлкен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болса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онда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масштаб </a:t>
            </a: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келесідей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жазылады</a:t>
            </a:r>
            <a:r>
              <a:rPr lang="ru-RU" altLang="ru-RU" sz="3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456972" y="2119134"/>
            <a:ext cx="30964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rgbClr val="6600CC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 = 5 : 1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06812" y="3170111"/>
            <a:ext cx="41050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rgbClr val="6600CC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  = 500 : 1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358318" y="4221088"/>
            <a:ext cx="61021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>
                <a:ln>
                  <a:solidFill>
                    <a:srgbClr val="6600CC"/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 = 1 000 000 : 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97151"/>
              </p:ext>
            </p:extLst>
          </p:nvPr>
        </p:nvGraphicFramePr>
        <p:xfrm>
          <a:off x="384313" y="3521075"/>
          <a:ext cx="7186475" cy="548640"/>
        </p:xfrm>
        <a:graphic>
          <a:graphicData uri="http://schemas.openxmlformats.org/drawingml/2006/table">
            <a:tbl>
              <a:tblPr/>
              <a:tblGrid>
                <a:gridCol w="3045935">
                  <a:extLst>
                    <a:ext uri="{9D8B030D-6E8A-4147-A177-3AD203B41FA5}">
                      <a16:colId xmlns:a16="http://schemas.microsoft.com/office/drawing/2014/main" val="3331007816"/>
                    </a:ext>
                  </a:extLst>
                </a:gridCol>
                <a:gridCol w="4140540">
                  <a:extLst>
                    <a:ext uri="{9D8B030D-6E8A-4147-A177-3AD203B41FA5}">
                      <a16:colId xmlns:a16="http://schemas.microsoft.com/office/drawing/2014/main" val="1937997184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Ж</a:t>
                      </a:r>
                      <a:r>
                        <a:rPr kumimoji="0" lang="ru-RU" alt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ергілікті</a:t>
                      </a: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alt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жер</a:t>
                      </a:r>
                      <a:endParaRPr kumimoji="0" lang="it-IT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F1F1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190 </a:t>
                      </a:r>
                      <a:r>
                        <a:rPr kumimoji="0" lang="ru-RU" altLang="ru-RU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</a:t>
                      </a:r>
                      <a:r>
                        <a:rPr kumimoji="0" lang="ru-RU" altLang="ru-RU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= 19 000 </a:t>
                      </a:r>
                      <a:r>
                        <a:rPr kumimoji="0" lang="ru-RU" altLang="ru-RU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см</a:t>
                      </a:r>
                      <a:endParaRPr kumimoji="0" lang="it-IT" altLang="ru-RU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1F1F1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747657"/>
                  </a:ext>
                </a:extLst>
              </a:tr>
            </a:tbl>
          </a:graphicData>
        </a:graphic>
      </p:graphicFrame>
      <p:sp>
        <p:nvSpPr>
          <p:cNvPr id="25" name="Title 4">
            <a:extLst>
              <a:ext uri="{FF2B5EF4-FFF2-40B4-BE49-F238E27FC236}">
                <a16:creationId xmlns:a16="http://schemas.microsoft.com/office/drawing/2014/main" id="{5EB30651-9D2E-4206-B2E2-EBC471154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463" y="971550"/>
            <a:ext cx="10517187" cy="1624013"/>
          </a:xfrm>
        </p:spPr>
        <p:txBody>
          <a:bodyPr anchor="t"/>
          <a:lstStyle/>
          <a:p>
            <a:r>
              <a:rPr lang="ru-RU" altLang="ru-RU" sz="2800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Жердегі</a:t>
            </a:r>
            <a:r>
              <a:rPr lang="ru-RU" altLang="ru-RU" sz="2800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800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екі</a:t>
            </a:r>
            <a:r>
              <a:rPr lang="ru-RU" altLang="ru-RU" sz="2800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800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нүкте</a:t>
            </a:r>
            <a:r>
              <a:rPr lang="ru-RU" altLang="ru-RU" sz="2800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800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арасындағы</a:t>
            </a:r>
            <a:r>
              <a:rPr lang="ru-RU" altLang="ru-RU" sz="2800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800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қашықтық</a:t>
            </a:r>
            <a:r>
              <a:rPr lang="ru-RU" altLang="ru-RU" sz="2800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- 190 м. </a:t>
            </a:r>
            <a:r>
              <a:rPr lang="ru-RU" altLang="ru-RU" sz="2800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ол</a:t>
            </a:r>
            <a:r>
              <a:rPr lang="ru-RU" altLang="ru-RU" sz="2800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800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картада</a:t>
            </a:r>
            <a:r>
              <a:rPr lang="ru-RU" altLang="ru-RU" sz="2800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800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ұзындығы</a:t>
            </a:r>
            <a:r>
              <a:rPr lang="ru-RU" altLang="ru-RU" sz="2800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1,9 см </a:t>
            </a:r>
            <a:r>
              <a:rPr lang="ru-RU" altLang="ru-RU" sz="2800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кесіндімен</a:t>
            </a:r>
            <a:r>
              <a:rPr lang="ru-RU" altLang="ru-RU" sz="2800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800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бейнеленген</a:t>
            </a:r>
            <a:r>
              <a:rPr lang="ru-RU" altLang="ru-RU" sz="2800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. </a:t>
            </a:r>
            <a:r>
              <a:rPr lang="ru-RU" altLang="ru-RU" sz="2800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картаның</a:t>
            </a:r>
            <a:r>
              <a:rPr lang="ru-RU" altLang="ru-RU" sz="2800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800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масштабын</a:t>
            </a:r>
            <a:r>
              <a:rPr lang="ru-RU" altLang="ru-RU" sz="2800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800" dirty="0" err="1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табыңыз</a:t>
            </a:r>
            <a:r>
              <a:rPr lang="ru-RU" altLang="ru-RU" sz="2800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.</a:t>
            </a:r>
            <a:endParaRPr lang="ru-RU" altLang="ru-RU" sz="2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5EB30651-9D2E-4206-B2E2-EBC471154FD1}"/>
              </a:ext>
            </a:extLst>
          </p:cNvPr>
          <p:cNvSpPr txBox="1">
            <a:spLocks/>
          </p:cNvSpPr>
          <p:nvPr/>
        </p:nvSpPr>
        <p:spPr>
          <a:xfrm>
            <a:off x="906462" y="349250"/>
            <a:ext cx="3665538" cy="8477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kk-KZ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Тапсырма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997498"/>
              </p:ext>
            </p:extLst>
          </p:nvPr>
        </p:nvGraphicFramePr>
        <p:xfrm>
          <a:off x="384313" y="4071938"/>
          <a:ext cx="7186475" cy="640080"/>
        </p:xfrm>
        <a:graphic>
          <a:graphicData uri="http://schemas.openxmlformats.org/drawingml/2006/table">
            <a:tbl>
              <a:tblPr/>
              <a:tblGrid>
                <a:gridCol w="3048912">
                  <a:extLst>
                    <a:ext uri="{9D8B030D-6E8A-4147-A177-3AD203B41FA5}">
                      <a16:colId xmlns:a16="http://schemas.microsoft.com/office/drawing/2014/main" val="3197919776"/>
                    </a:ext>
                  </a:extLst>
                </a:gridCol>
                <a:gridCol w="4137563">
                  <a:extLst>
                    <a:ext uri="{9D8B030D-6E8A-4147-A177-3AD203B41FA5}">
                      <a16:colId xmlns:a16="http://schemas.microsoft.com/office/drawing/2014/main" val="355556336"/>
                    </a:ext>
                  </a:extLst>
                </a:gridCol>
              </a:tblGrid>
              <a:tr h="493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Масштаб</a:t>
                      </a:r>
                      <a:endParaRPr kumimoji="0" lang="it-IT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F1F1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kumimoji="0" lang="it-IT" altLang="ru-RU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1F1F1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368527"/>
                  </a:ext>
                </a:extLst>
              </a:tr>
            </a:tbl>
          </a:graphicData>
        </a:graphic>
      </p:graphicFrame>
      <p:sp>
        <p:nvSpPr>
          <p:cNvPr id="33" name="Title 4"/>
          <p:cNvSpPr txBox="1">
            <a:spLocks/>
          </p:cNvSpPr>
          <p:nvPr/>
        </p:nvSpPr>
        <p:spPr bwMode="auto">
          <a:xfrm>
            <a:off x="906463" y="2195513"/>
            <a:ext cx="25273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kk-KZ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Шешуі: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84627"/>
              </p:ext>
            </p:extLst>
          </p:nvPr>
        </p:nvGraphicFramePr>
        <p:xfrm>
          <a:off x="384313" y="2901950"/>
          <a:ext cx="7186475" cy="619125"/>
        </p:xfrm>
        <a:graphic>
          <a:graphicData uri="http://schemas.openxmlformats.org/drawingml/2006/table">
            <a:tbl>
              <a:tblPr/>
              <a:tblGrid>
                <a:gridCol w="3040299">
                  <a:extLst>
                    <a:ext uri="{9D8B030D-6E8A-4147-A177-3AD203B41FA5}">
                      <a16:colId xmlns:a16="http://schemas.microsoft.com/office/drawing/2014/main" val="3389355881"/>
                    </a:ext>
                  </a:extLst>
                </a:gridCol>
                <a:gridCol w="4146176">
                  <a:extLst>
                    <a:ext uri="{9D8B030D-6E8A-4147-A177-3AD203B41FA5}">
                      <a16:colId xmlns:a16="http://schemas.microsoft.com/office/drawing/2014/main" val="330536957"/>
                    </a:ext>
                  </a:extLst>
                </a:gridCol>
              </a:tblGrid>
              <a:tr h="619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К</a:t>
                      </a:r>
                      <a:r>
                        <a:rPr kumimoji="0" lang="ru-RU" altLang="ru-RU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артада</a:t>
                      </a:r>
                      <a:endParaRPr kumimoji="0" lang="it-IT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F1F1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Source Sans Pro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Source Sans Pro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Source Sans Pro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Source Sans Pro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1,9 </a:t>
                      </a:r>
                      <a:r>
                        <a:rPr kumimoji="0" lang="ru-RU" altLang="ru-RU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F1F1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см</a:t>
                      </a:r>
                      <a:endParaRPr kumimoji="0" lang="it-IT" alt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F1F1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42214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63446" y="3217245"/>
            <a:ext cx="3697080" cy="889154"/>
          </a:xfrm>
          <a:prstGeom prst="rect">
            <a:avLst/>
          </a:prstGeom>
          <a:blipFill>
            <a:blip r:embed="rId2"/>
            <a:stretch>
              <a:fillRect l="-8416" t="-4795" b="-15753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53056" y="4189298"/>
            <a:ext cx="2568332" cy="981487"/>
          </a:xfrm>
          <a:prstGeom prst="rect">
            <a:avLst/>
          </a:prstGeom>
          <a:blipFill>
            <a:blip r:embed="rId3"/>
            <a:stretch>
              <a:fillRect l="-8294" b="-9938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51231" name="Title 4"/>
          <p:cNvSpPr txBox="1">
            <a:spLocks/>
          </p:cNvSpPr>
          <p:nvPr/>
        </p:nvSpPr>
        <p:spPr bwMode="auto">
          <a:xfrm>
            <a:off x="1079500" y="5338763"/>
            <a:ext cx="19986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kk-KZ" altLang="ru-RU" sz="4000" b="1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sp>
        <p:nvSpPr>
          <p:cNvPr id="21" name="Rectangle 1"/>
          <p:cNvSpPr/>
          <p:nvPr/>
        </p:nvSpPr>
        <p:spPr>
          <a:xfrm>
            <a:off x="516835" y="5389563"/>
            <a:ext cx="9225653" cy="861774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en-NZ" altLang="ru-RU" sz="5000" b="1" dirty="0">
                <a:solidFill>
                  <a:srgbClr val="3F3F3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altLang="ru-RU" sz="5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Жауабы:</a:t>
            </a:r>
            <a:r>
              <a:rPr lang="ru-RU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en-NZ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NZ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ru-RU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NZ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NZ" altLang="ru-RU" sz="5000" b="1" dirty="0">
                <a:solidFill>
                  <a:srgbClr val="1F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0 000</a:t>
            </a:r>
          </a:p>
        </p:txBody>
      </p:sp>
      <p:sp>
        <p:nvSpPr>
          <p:cNvPr id="12" name="CasellaDiTesto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15097" y="1945301"/>
            <a:ext cx="1976695" cy="138281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r="10898" b="31541"/>
          <a:stretch>
            <a:fillRect/>
          </a:stretch>
        </p:blipFill>
        <p:spPr bwMode="auto">
          <a:xfrm>
            <a:off x="1914525" y="4129088"/>
            <a:ext cx="7502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6"/>
          <p:cNvSpPr>
            <a:spLocks noChangeShapeType="1"/>
          </p:cNvSpPr>
          <p:nvPr/>
        </p:nvSpPr>
        <p:spPr bwMode="auto">
          <a:xfrm flipH="1">
            <a:off x="1914525" y="3703638"/>
            <a:ext cx="55086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60463" y="3048000"/>
            <a:ext cx="6238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en-US" altLang="ru-RU" sz="5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it-IT" altLang="ru-RU" sz="50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559675" y="3048000"/>
            <a:ext cx="6238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en-US" altLang="ru-RU" sz="5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it-IT" altLang="ru-RU" sz="5000" b="1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30" name="Title 4"/>
          <p:cNvSpPr txBox="1">
            <a:spLocks/>
          </p:cNvSpPr>
          <p:nvPr/>
        </p:nvSpPr>
        <p:spPr bwMode="auto">
          <a:xfrm>
            <a:off x="906463" y="623888"/>
            <a:ext cx="1083496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kk-KZ" altLang="ru-RU" sz="5000" b="1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Тапсырма </a:t>
            </a:r>
            <a:r>
              <a:rPr lang="ru-RU" altLang="ru-RU" sz="25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А</a:t>
            </a:r>
            <a:r>
              <a:rPr lang="ru-RU" altLang="ru-RU" sz="2500" b="1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500" b="1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және</a:t>
            </a:r>
            <a:r>
              <a:rPr lang="ru-RU" altLang="ru-RU" sz="2500" b="1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5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В</a:t>
            </a:r>
            <a:r>
              <a:rPr lang="ru-RU" altLang="ru-RU" sz="2500" b="1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500" b="1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екі</a:t>
            </a:r>
            <a:r>
              <a:rPr lang="ru-RU" altLang="ru-RU" sz="2500" b="1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500" b="1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нүктесінің</a:t>
            </a:r>
            <a:r>
              <a:rPr lang="ru-RU" altLang="ru-RU" sz="2500" b="1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500" b="1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арасындағы</a:t>
            </a:r>
            <a:r>
              <a:rPr lang="ru-RU" altLang="ru-RU" sz="2500" b="1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500" b="1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қашықтық</a:t>
            </a:r>
            <a:r>
              <a:rPr lang="ru-RU" altLang="ru-RU" sz="2500" b="1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 </a:t>
            </a:r>
            <a:r>
              <a:rPr lang="ru-RU" altLang="ru-RU" sz="2500" b="1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картада</a:t>
            </a:r>
            <a:r>
              <a:rPr lang="ru-RU" altLang="ru-RU" sz="2500" b="1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6 см. </a:t>
            </a:r>
            <a:r>
              <a:rPr lang="ru-RU" altLang="ru-RU" sz="2500" b="1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Егер</a:t>
            </a:r>
            <a:r>
              <a:rPr lang="ru-RU" altLang="ru-RU" sz="2500" b="1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500" b="1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картаның</a:t>
            </a:r>
            <a:r>
              <a:rPr lang="ru-RU" altLang="ru-RU" sz="2500" b="1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масштабы </a:t>
            </a:r>
            <a:r>
              <a:rPr lang="ru-RU" altLang="ru-RU" sz="25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1: 8 300 000 </a:t>
            </a:r>
            <a:r>
              <a:rPr lang="ru-RU" altLang="ru-RU" sz="2500" b="1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болса</a:t>
            </a:r>
            <a:r>
              <a:rPr lang="ru-RU" altLang="ru-RU" sz="2500" b="1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, осы </a:t>
            </a:r>
            <a:r>
              <a:rPr lang="ru-RU" altLang="ru-RU" sz="2500" b="1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нүктелер</a:t>
            </a:r>
            <a:r>
              <a:rPr lang="ru-RU" altLang="ru-RU" sz="2500" b="1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500" b="1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арасындағы</a:t>
            </a:r>
            <a:r>
              <a:rPr lang="ru-RU" altLang="ru-RU" sz="2500" b="1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500" b="1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қашықтықты</a:t>
            </a:r>
            <a:r>
              <a:rPr lang="ru-RU" altLang="ru-RU" sz="2500" b="1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2500" b="1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анықтаңыз</a:t>
            </a:r>
            <a:r>
              <a:rPr lang="ru-RU" altLang="ru-RU" sz="25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.</a:t>
            </a:r>
            <a:endParaRPr lang="kk-KZ" altLang="ru-RU" sz="25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942975" y="2047875"/>
            <a:ext cx="6261100" cy="8620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en-NZ" altLang="ru-RU" sz="5000" b="1">
                <a:solidFill>
                  <a:srgbClr val="3F3F3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5000" b="1">
                <a:solidFill>
                  <a:srgbClr val="3F3F3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en-NZ" altLang="ru-RU" sz="5000" b="1">
                <a:solidFill>
                  <a:srgbClr val="3F3F3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5000" b="1">
                <a:solidFill>
                  <a:srgbClr val="3F3F3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NZ" altLang="ru-RU" sz="5000" b="1">
                <a:solidFill>
                  <a:srgbClr val="3F3F3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ru-RU" altLang="ru-RU" sz="5000" b="1">
                <a:solidFill>
                  <a:srgbClr val="3F3F3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NZ" altLang="ru-RU" sz="5000" b="1">
                <a:solidFill>
                  <a:srgbClr val="3F3F3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8 300 000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14525" y="3910013"/>
            <a:ext cx="0" cy="5778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423150" y="3910013"/>
            <a:ext cx="0" cy="5778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/>
          <p:cNvSpPr txBox="1">
            <a:spLocks/>
          </p:cNvSpPr>
          <p:nvPr/>
        </p:nvSpPr>
        <p:spPr bwMode="auto">
          <a:xfrm>
            <a:off x="906463" y="425450"/>
            <a:ext cx="29765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kk-KZ" altLang="ru-RU" sz="4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Шешуі</a:t>
            </a:r>
            <a:r>
              <a:rPr lang="kk-KZ" altLang="ru-RU" sz="4000" b="1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104895"/>
              </p:ext>
            </p:extLst>
          </p:nvPr>
        </p:nvGraphicFramePr>
        <p:xfrm>
          <a:off x="3246784" y="752326"/>
          <a:ext cx="7916134" cy="1999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2082">
                  <a:extLst>
                    <a:ext uri="{9D8B030D-6E8A-4147-A177-3AD203B41FA5}">
                      <a16:colId xmlns:a16="http://schemas.microsoft.com/office/drawing/2014/main" val="4003001470"/>
                    </a:ext>
                  </a:extLst>
                </a:gridCol>
                <a:gridCol w="4444052">
                  <a:extLst>
                    <a:ext uri="{9D8B030D-6E8A-4147-A177-3AD203B41FA5}">
                      <a16:colId xmlns:a16="http://schemas.microsoft.com/office/drawing/2014/main" val="1432857820"/>
                    </a:ext>
                  </a:extLst>
                </a:gridCol>
              </a:tblGrid>
              <a:tr h="619209">
                <a:tc>
                  <a:txBody>
                    <a:bodyPr/>
                    <a:lstStyle/>
                    <a:p>
                      <a:pPr algn="ctr"/>
                      <a:r>
                        <a:rPr lang="kk-KZ" sz="3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</a:t>
                      </a:r>
                      <a:r>
                        <a:rPr lang="ru-RU" sz="3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артада</a:t>
                      </a:r>
                      <a:endParaRPr lang="it-IT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 l="-78203" t="-12745" r="-295" b="-248039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962134340"/>
                  </a:ext>
                </a:extLst>
              </a:tr>
              <a:tr h="7614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</a:t>
                      </a:r>
                      <a:r>
                        <a:rPr lang="ru-RU" sz="3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ергілікті</a:t>
                      </a:r>
                      <a:r>
                        <a:rPr lang="ru-RU" sz="3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32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жер</a:t>
                      </a:r>
                      <a:endParaRPr lang="en-US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 l="-78203" t="-92000" r="-295" b="-1024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20065923"/>
                  </a:ext>
                </a:extLst>
              </a:tr>
              <a:tr h="6192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Масштаб</a:t>
                      </a:r>
                      <a:endParaRPr lang="it-IT" sz="3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NZ" sz="3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8 300 000</a:t>
                      </a:r>
                      <a:endParaRPr lang="it-IT" sz="32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423122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1695" y="2711272"/>
            <a:ext cx="3697080" cy="1111586"/>
          </a:xfrm>
          <a:prstGeom prst="rect">
            <a:avLst/>
          </a:prstGeom>
          <a:blipFill>
            <a:blip r:embed="rId3"/>
            <a:stretch>
              <a:fillRect t="-4396" r="-10544" b="-18132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15885" y="2824873"/>
            <a:ext cx="4456669" cy="1200072"/>
          </a:xfrm>
          <a:prstGeom prst="rect">
            <a:avLst/>
          </a:prstGeom>
          <a:blipFill>
            <a:blip r:embed="rId4"/>
            <a:stretch>
              <a:fillRect r="-6019" b="-11675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37" name="Title 4"/>
          <p:cNvSpPr txBox="1">
            <a:spLocks/>
          </p:cNvSpPr>
          <p:nvPr/>
        </p:nvSpPr>
        <p:spPr bwMode="auto">
          <a:xfrm>
            <a:off x="2908300" y="5284788"/>
            <a:ext cx="4741863" cy="908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ts val="5000"/>
              </a:lnSpc>
            </a:pPr>
            <a:r>
              <a:rPr lang="kk-KZ" altLang="ru-RU" sz="40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Ответ:</a:t>
            </a:r>
            <a:r>
              <a:rPr lang="kk-KZ" altLang="ru-RU" sz="4000" b="1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kk-KZ" altLang="ru-RU" sz="4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498 км</a:t>
            </a:r>
          </a:p>
        </p:txBody>
      </p:sp>
      <p:sp>
        <p:nvSpPr>
          <p:cNvPr id="21" name="Rectangle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02014" y="4069178"/>
            <a:ext cx="7473521" cy="861774"/>
          </a:xfrm>
          <a:prstGeom prst="rect">
            <a:avLst/>
          </a:prstGeom>
          <a:blipFill>
            <a:blip r:embed="rId5"/>
            <a:stretch>
              <a:fillRect t="-17730" r="-13458" b="-38298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47"/>
          <p:cNvSpPr>
            <a:spLocks noChangeArrowheads="1"/>
          </p:cNvSpPr>
          <p:nvPr/>
        </p:nvSpPr>
        <p:spPr bwMode="auto">
          <a:xfrm>
            <a:off x="996536" y="481747"/>
            <a:ext cx="566930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algn="just" eaLnBrk="1" hangingPunct="1"/>
            <a:r>
              <a:rPr lang="ru-RU" altLang="ru-RU" sz="5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Сабақтың</a:t>
            </a:r>
            <a:r>
              <a:rPr lang="ru-RU" altLang="ru-RU" sz="5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50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қорытындысы</a:t>
            </a:r>
            <a:r>
              <a:rPr lang="ru-RU" altLang="ru-RU" sz="5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ru-RU" sz="50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CEE11-4AB3-4847-9E51-E42FD092039B}"/>
              </a:ext>
            </a:extLst>
          </p:cNvPr>
          <p:cNvSpPr txBox="1"/>
          <p:nvPr/>
        </p:nvSpPr>
        <p:spPr>
          <a:xfrm>
            <a:off x="1127125" y="2497276"/>
            <a:ext cx="7461250" cy="136191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масштаб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ұғымымен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танысты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eaLnBrk="1" hangingPunct="1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мәселелерді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шешуде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масштабты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қолдануды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үйренді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4276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1058863"/>
            <a:ext cx="314166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ctrTitle"/>
          </p:nvPr>
        </p:nvSpPr>
        <p:spPr>
          <a:xfrm>
            <a:off x="977900" y="309563"/>
            <a:ext cx="8856663" cy="1027112"/>
          </a:xfrm>
        </p:spPr>
        <p:txBody>
          <a:bodyPr/>
          <a:lstStyle/>
          <a:p>
            <a:r>
              <a:rPr lang="kk-KZ" altLang="ru-RU" sz="3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Есіңе түсір ...</a:t>
            </a:r>
            <a:endParaRPr lang="kk-KZ" altLang="ru-RU" sz="36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sp>
        <p:nvSpPr>
          <p:cNvPr id="34819" name="Прямоугольник 286"/>
          <p:cNvSpPr>
            <a:spLocks noChangeArrowheads="1"/>
          </p:cNvSpPr>
          <p:nvPr/>
        </p:nvSpPr>
        <p:spPr bwMode="auto">
          <a:xfrm>
            <a:off x="977900" y="1354138"/>
            <a:ext cx="8594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4400" b="1" dirty="0" err="1">
                <a:ea typeface="Cambria Math" panose="02040503050406030204" pitchFamily="18" charset="0"/>
                <a:cs typeface="Cambria Math" panose="02040503050406030204" pitchFamily="18" charset="0"/>
              </a:rPr>
              <a:t>Қатынас</a:t>
            </a:r>
            <a:r>
              <a:rPr lang="ru-RU" altLang="ru-RU" sz="4400" b="1" dirty="0"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kk-KZ" altLang="ru-RU" sz="4400" b="1" dirty="0">
                <a:ea typeface="Cambria Math" panose="02040503050406030204" pitchFamily="18" charset="0"/>
                <a:cs typeface="Cambria Math" panose="02040503050406030204" pitchFamily="18" charset="0"/>
              </a:rPr>
              <a:t>деген не</a:t>
            </a:r>
            <a:r>
              <a:rPr lang="ru-RU" altLang="ru-RU" sz="4400" b="1" dirty="0">
                <a:ea typeface="Cambria Math" panose="02040503050406030204" pitchFamily="18" charset="0"/>
                <a:cs typeface="Cambria Math" panose="02040503050406030204" pitchFamily="18" charset="0"/>
              </a:rPr>
              <a:t>?</a:t>
            </a:r>
          </a:p>
        </p:txBody>
      </p:sp>
      <p:sp>
        <p:nvSpPr>
          <p:cNvPr id="14" name="Прямоугольник 286"/>
          <p:cNvSpPr>
            <a:spLocks noChangeArrowheads="1"/>
          </p:cNvSpPr>
          <p:nvPr/>
        </p:nvSpPr>
        <p:spPr bwMode="auto">
          <a:xfrm>
            <a:off x="1100138" y="2478088"/>
            <a:ext cx="859631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algn="ctr" eaLnBrk="1" hangingPunct="1"/>
            <a:r>
              <a:rPr lang="ru-RU" altLang="ru-RU" sz="4400" b="1" dirty="0" err="1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Екі</a:t>
            </a:r>
            <a:r>
              <a:rPr lang="ru-RU" altLang="ru-RU" sz="4400" b="1" dirty="0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 санның </a:t>
            </a:r>
            <a:r>
              <a:rPr lang="kk-KZ" altLang="ru-RU" sz="4400" b="1" dirty="0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бөліндісі </a:t>
            </a:r>
            <a:r>
              <a:rPr lang="ru-RU" altLang="ru-RU" sz="4400" b="1" dirty="0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осы </a:t>
            </a:r>
            <a:r>
              <a:rPr lang="ru-RU" altLang="ru-RU" sz="4400" b="1" dirty="0" err="1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сандардың</a:t>
            </a:r>
            <a:r>
              <a:rPr lang="ru-RU" altLang="ru-RU" sz="4400" b="1" dirty="0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ru-RU" altLang="ru-RU" sz="4400" b="1" dirty="0" err="1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қатынасы</a:t>
            </a:r>
            <a:r>
              <a:rPr lang="ru-RU" altLang="ru-RU" sz="4400" b="1" dirty="0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ru-RU" altLang="ru-RU" sz="4400" b="1" dirty="0" err="1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деп</a:t>
            </a:r>
            <a:r>
              <a:rPr lang="ru-RU" altLang="ru-RU" sz="4400" b="1" dirty="0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ru-RU" altLang="ru-RU" sz="4400" b="1" dirty="0" err="1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аталады</a:t>
            </a:r>
            <a:r>
              <a:rPr lang="ru-RU" altLang="ru-RU" sz="4400" b="1" dirty="0">
                <a:solidFill>
                  <a:srgbClr val="FF0000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ctrTitle"/>
          </p:nvPr>
        </p:nvSpPr>
        <p:spPr>
          <a:xfrm>
            <a:off x="684213" y="762000"/>
            <a:ext cx="10172700" cy="3963988"/>
          </a:xfrm>
        </p:spPr>
        <p:txBody>
          <a:bodyPr/>
          <a:lstStyle/>
          <a:p>
            <a:r>
              <a:rPr lang="kk-KZ" alt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kk-KZ" altLang="ru-RU" sz="36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kk-KZ" alt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>3 : 7 және 1: 5 қатынастарын бөлшек түрінде жазыңыз:</a:t>
            </a: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kk-KZ" altLang="ru-RU" sz="3600" dirty="0">
              <a:latin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sp>
        <p:nvSpPr>
          <p:cNvPr id="287" name="Прямоугольник 28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11258" y="2421612"/>
            <a:ext cx="1578619" cy="28342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5" name="Прямоугольник 28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14880" y="2421612"/>
            <a:ext cx="7349994" cy="28342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Прямоугольник 286"/>
          <p:cNvSpPr>
            <a:spLocks noChangeArrowheads="1"/>
          </p:cNvSpPr>
          <p:nvPr/>
        </p:nvSpPr>
        <p:spPr bwMode="auto">
          <a:xfrm>
            <a:off x="1004819" y="1560513"/>
            <a:ext cx="92932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4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Пропорция </a:t>
            </a:r>
            <a:r>
              <a:rPr lang="ru-RU" altLang="ru-RU" sz="4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деген</a:t>
            </a:r>
            <a:r>
              <a:rPr lang="ru-RU" altLang="ru-RU" sz="4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не?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9963" y="2436813"/>
            <a:ext cx="661751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4400" dirty="0" err="1">
                <a:latin typeface="Tahoma" panose="020B0604030504040204" pitchFamily="34" charset="0"/>
                <a:cs typeface="Tahoma" panose="020B0604030504040204" pitchFamily="34" charset="0"/>
              </a:rPr>
              <a:t>Екі</a:t>
            </a:r>
            <a:r>
              <a:rPr lang="ru-RU" altLang="ru-RU" sz="4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altLang="ru-RU" sz="4400" dirty="0">
                <a:latin typeface="Tahoma" panose="020B0604030504040204" pitchFamily="34" charset="0"/>
                <a:cs typeface="Tahoma" panose="020B0604030504040204" pitchFamily="34" charset="0"/>
              </a:rPr>
              <a:t>санның қатынысы</a:t>
            </a:r>
            <a:endParaRPr lang="ru-RU" altLang="ru-RU" sz="4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sz="4400" dirty="0">
                <a:latin typeface="Tahoma" panose="020B0604030504040204" pitchFamily="34" charset="0"/>
                <a:cs typeface="Tahoma" panose="020B0604030504040204" pitchFamily="34" charset="0"/>
              </a:rPr>
              <a:t>пропорция </a:t>
            </a:r>
            <a:r>
              <a:rPr lang="ru-RU" altLang="ru-RU" sz="4400" dirty="0" err="1">
                <a:latin typeface="Tahoma" panose="020B0604030504040204" pitchFamily="34" charset="0"/>
                <a:cs typeface="Tahoma" panose="020B0604030504040204" pitchFamily="34" charset="0"/>
              </a:rPr>
              <a:t>деп</a:t>
            </a:r>
            <a:r>
              <a:rPr lang="ru-RU" altLang="ru-RU" sz="4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4400" dirty="0" err="1">
                <a:latin typeface="Tahoma" panose="020B0604030504040204" pitchFamily="34" charset="0"/>
                <a:cs typeface="Tahoma" panose="020B0604030504040204" pitchFamily="34" charset="0"/>
              </a:rPr>
              <a:t>аталады</a:t>
            </a:r>
            <a:r>
              <a:rPr lang="ru-RU" altLang="ru-RU" sz="44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t-IT" altLang="ru-RU" sz="4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ctrTitle"/>
          </p:nvPr>
        </p:nvSpPr>
        <p:spPr>
          <a:xfrm>
            <a:off x="1457325" y="336550"/>
            <a:ext cx="8856663" cy="1027113"/>
          </a:xfrm>
        </p:spPr>
        <p:txBody>
          <a:bodyPr/>
          <a:lstStyle/>
          <a:p>
            <a:r>
              <a:rPr lang="kk-KZ" altLang="ru-RU" sz="3600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Есіңе түсір</a:t>
            </a:r>
          </a:p>
        </p:txBody>
      </p:sp>
      <p:sp>
        <p:nvSpPr>
          <p:cNvPr id="38915" name="Rectangle 8"/>
          <p:cNvSpPr>
            <a:spLocks noChangeArrowheads="1"/>
          </p:cNvSpPr>
          <p:nvPr/>
        </p:nvSpPr>
        <p:spPr bwMode="auto">
          <a:xfrm>
            <a:off x="984250" y="3236913"/>
            <a:ext cx="7404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4800" b="1">
                <a:latin typeface="Tahoma" panose="020B0604030504040204" pitchFamily="34" charset="0"/>
                <a:cs typeface="Tahoma" panose="020B0604030504040204" pitchFamily="34" charset="0"/>
              </a:rPr>
              <a:t>1 м = 10 дм = 100 см</a:t>
            </a:r>
          </a:p>
          <a:p>
            <a:pPr eaLnBrk="1" hangingPunct="1"/>
            <a:r>
              <a:rPr lang="ru-RU" altLang="ru-RU" sz="4800" b="1">
                <a:latin typeface="Tahoma" panose="020B0604030504040204" pitchFamily="34" charset="0"/>
                <a:cs typeface="Tahoma" panose="020B0604030504040204" pitchFamily="34" charset="0"/>
              </a:rPr>
              <a:t>1 дм = 10 см = 100 мм</a:t>
            </a:r>
          </a:p>
          <a:p>
            <a:pPr eaLnBrk="1" hangingPunct="1"/>
            <a:r>
              <a:rPr lang="ru-RU" altLang="ru-RU" sz="4800" b="1">
                <a:latin typeface="Tahoma" panose="020B0604030504040204" pitchFamily="34" charset="0"/>
                <a:cs typeface="Tahoma" panose="020B0604030504040204" pitchFamily="34" charset="0"/>
              </a:rPr>
              <a:t>1 км = 100 000 см</a:t>
            </a:r>
            <a:endParaRPr lang="it-IT" altLang="ru-RU" sz="48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91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258888"/>
            <a:ext cx="8548687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08" y="2389820"/>
            <a:ext cx="3934145" cy="29388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88" y="2371784"/>
            <a:ext cx="3944596" cy="2956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1333500" y="412750"/>
            <a:ext cx="95535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Бірде</a:t>
            </a:r>
            <a:r>
              <a:rPr lang="ru-RU" alt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alt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бір</a:t>
            </a:r>
            <a:r>
              <a:rPr lang="ru-RU" alt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географиялық</a:t>
            </a:r>
            <a:r>
              <a:rPr lang="ru-RU" alt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объект – </a:t>
            </a:r>
            <a:r>
              <a:rPr lang="ru-RU" alt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ғимарат</a:t>
            </a:r>
            <a:r>
              <a:rPr lang="ru-RU" alt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өзен-топографиялық</a:t>
            </a:r>
            <a:r>
              <a:rPr lang="ru-RU" alt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жоспарда</a:t>
            </a:r>
            <a:r>
              <a:rPr lang="ru-RU" alt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өмірлік</a:t>
            </a:r>
            <a:r>
              <a:rPr lang="ru-RU" alt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картада</a:t>
            </a:r>
            <a:r>
              <a:rPr lang="ru-RU" alt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бейнелеу</a:t>
            </a:r>
            <a:r>
              <a:rPr lang="ru-RU" alt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мүмкін</a:t>
            </a:r>
            <a:r>
              <a:rPr lang="ru-RU" alt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dirty="0" err="1">
                <a:latin typeface="Tahoma" panose="020B0604030504040204" pitchFamily="34" charset="0"/>
                <a:cs typeface="Tahoma" panose="020B0604030504040204" pitchFamily="34" charset="0"/>
              </a:rPr>
              <a:t>емес</a:t>
            </a:r>
            <a:r>
              <a:rPr lang="ru-RU" altLang="ru-RU" sz="3200" dirty="0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it-IT" altLang="ru-RU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21538" y="2997200"/>
            <a:ext cx="3892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2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Ежелгі</a:t>
            </a: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күміс</a:t>
            </a: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вазадағы</a:t>
            </a: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аңшылық</a:t>
            </a: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алқап</a:t>
            </a:r>
            <a:r>
              <a:rPr lang="ru-RU" altLang="ru-RU" sz="28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8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жоспары</a:t>
            </a:r>
            <a:endParaRPr lang="it-IT" altLang="ru-RU" sz="28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1368" y="134593"/>
            <a:ext cx="108585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Ауданның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ескі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сызбаларында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мысалы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өзеннің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жолдың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ұзындығы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қандай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екенін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елді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мекендер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арасындағы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қашықтықты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т. б.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анықтау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мүмкін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000" b="1" dirty="0" err="1">
                <a:latin typeface="Tahoma" panose="020B0604030504040204" pitchFamily="34" charset="0"/>
                <a:cs typeface="Tahoma" panose="020B0604030504040204" pitchFamily="34" charset="0"/>
              </a:rPr>
              <a:t>емес</a:t>
            </a:r>
            <a:r>
              <a:rPr lang="ru-RU" altLang="ru-RU" sz="3000" b="1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t-IT" altLang="ru-RU" sz="3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93" y="2360037"/>
            <a:ext cx="5599657" cy="31721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ctrTitle"/>
          </p:nvPr>
        </p:nvSpPr>
        <p:spPr>
          <a:xfrm>
            <a:off x="957263" y="979488"/>
            <a:ext cx="10464800" cy="1085850"/>
          </a:xfrm>
        </p:spPr>
        <p:txBody>
          <a:bodyPr/>
          <a:lstStyle/>
          <a:p>
            <a:r>
              <a:rPr lang="ru-RU" altLang="ru-RU" sz="3600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Қағаздағы</a:t>
            </a: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3600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үлкен</a:t>
            </a: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3600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қашықтықты</a:t>
            </a: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3600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бейнелеу</a:t>
            </a: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3600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үшін</a:t>
            </a: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3600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ол</a:t>
            </a: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3600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суретте</a:t>
            </a: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1 см </a:t>
            </a:r>
            <a:r>
              <a:rPr lang="ru-RU" altLang="ru-RU" sz="3600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бірнеше</a:t>
            </a: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дециметр, метр </a:t>
            </a:r>
            <a:r>
              <a:rPr lang="ru-RU" altLang="ru-RU" sz="3600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немесе</a:t>
            </a: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3600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километрді</a:t>
            </a: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3600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білдіретін</a:t>
            </a: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3600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кішірейтілген</a:t>
            </a: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3600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түрде</a:t>
            </a: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 </a:t>
            </a:r>
            <a:r>
              <a:rPr lang="ru-RU" altLang="ru-RU" sz="3600" dirty="0" err="1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сызылады</a:t>
            </a:r>
            <a:r>
              <a:rPr lang="ru-RU" altLang="ru-RU" sz="3600" dirty="0">
                <a:latin typeface="Tahoma" panose="020B0604030504040204" pitchFamily="34" charset="0"/>
                <a:cs typeface="Tahoma" panose="020B0604030504040204" pitchFamily="34" charset="0"/>
                <a:sym typeface="Open Sans"/>
              </a:rPr>
              <a:t>.</a:t>
            </a:r>
            <a:endParaRPr lang="kk-KZ" altLang="ru-RU" sz="3600" dirty="0">
              <a:latin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2693988"/>
            <a:ext cx="3260725" cy="32146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2803525"/>
            <a:ext cx="3556000" cy="277336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951" y="3153475"/>
            <a:ext cx="3502278" cy="2618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59" y="3228290"/>
            <a:ext cx="2760970" cy="2760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1009650" y="404813"/>
            <a:ext cx="107362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ource Sans Pro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/>
              </a:defRPr>
            </a:lvl9pPr>
          </a:lstStyle>
          <a:p>
            <a:pPr eaLnBrk="1" hangingPunct="1"/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Қағаздағы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ұсақ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заттарды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мысалы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сағат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бөлшектерін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бейнелеу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жәндіктер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оларды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бірнеше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рет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үлкейту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арқылы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600" b="1" dirty="0" err="1">
                <a:latin typeface="Tahoma" panose="020B0604030504040204" pitchFamily="34" charset="0"/>
                <a:cs typeface="Tahoma" panose="020B0604030504040204" pitchFamily="34" charset="0"/>
              </a:rPr>
              <a:t>жасалады</a:t>
            </a:r>
            <a:r>
              <a:rPr lang="ru-RU" altLang="ru-RU" sz="3600" b="1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t-IT" altLang="ru-RU" sz="36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7795</TotalTime>
  <Words>369</Words>
  <Application>Microsoft Office PowerPoint</Application>
  <PresentationFormat>Широкоэкранный</PresentationFormat>
  <Paragraphs>67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Cambria Math</vt:lpstr>
      <vt:lpstr>Open Sans</vt:lpstr>
      <vt:lpstr>PT Sans Caption</vt:lpstr>
      <vt:lpstr>Roboto Condensed</vt:lpstr>
      <vt:lpstr>Source Sans Pro</vt:lpstr>
      <vt:lpstr>Tahoma</vt:lpstr>
      <vt:lpstr>Office Theme</vt:lpstr>
      <vt:lpstr>Формула</vt:lpstr>
      <vt:lpstr>Equation</vt:lpstr>
      <vt:lpstr>Презентация PowerPoint</vt:lpstr>
      <vt:lpstr>Есіңе түсір ...</vt:lpstr>
      <vt:lpstr> 3 : 7 және 1: 5 қатынастарын бөлшек түрінде жазыңыз:     </vt:lpstr>
      <vt:lpstr>Презентация PowerPoint</vt:lpstr>
      <vt:lpstr>Есіңе түсір</vt:lpstr>
      <vt:lpstr>Презентация PowerPoint</vt:lpstr>
      <vt:lpstr>Презентация PowerPoint</vt:lpstr>
      <vt:lpstr>Қағаздағы үлкен қашықтықты бейнелеу үшін ол суретте 1 см бірнеше дециметр, метр немесе километрді білдіретін кішірейтілген түрде сызылады.</vt:lpstr>
      <vt:lpstr>Презентация PowerPoint</vt:lpstr>
      <vt:lpstr>Презентация PowerPoint</vt:lpstr>
      <vt:lpstr>"Масштаб" сөзі неміс тілінен шыққан. Maßstab, "өлшеу таяқшасы": Maß "өлшеу", Stab" таяқша "немесе"өлшем"</vt:lpstr>
      <vt:lpstr>Презентация PowerPoint</vt:lpstr>
      <vt:lpstr>Презентация PowerPoint</vt:lpstr>
      <vt:lpstr>Презентация PowerPoint</vt:lpstr>
      <vt:lpstr>Жердегі екі нүкте арасындағы қашықтық - 190 м. ол картада ұзындығы 1,9 см кесіндімен бейнеленген. картаның масштабын табыңыз.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*</cp:lastModifiedBy>
  <cp:revision>555</cp:revision>
  <dcterms:created xsi:type="dcterms:W3CDTF">2017-01-10T11:09:36Z</dcterms:created>
  <dcterms:modified xsi:type="dcterms:W3CDTF">2025-09-23T01:49:14Z</dcterms:modified>
</cp:coreProperties>
</file>