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50" d="100"/>
          <a:sy n="50" d="100"/>
        </p:scale>
        <p:origin x="87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36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1976" y="1058851"/>
            <a:ext cx="11960352" cy="3511296"/>
          </a:xfrm>
        </p:spPr>
        <p:txBody>
          <a:bodyPr anchor="b">
            <a:normAutofit/>
          </a:bodyPr>
          <a:lstStyle>
            <a:lvl1pPr algn="ctr">
              <a:lnSpc>
                <a:spcPct val="85000"/>
              </a:lnSpc>
              <a:defRPr kumimoji="0" lang="en-US" sz="864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2051436" y="4643561"/>
            <a:ext cx="10521432" cy="1665798"/>
          </a:xfrm>
        </p:spPr>
        <p:txBody>
          <a:bodyPr>
            <a:normAutofit/>
          </a:bodyPr>
          <a:lstStyle>
            <a:lvl1pPr marL="0" indent="0" algn="ctr">
              <a:buNone/>
              <a:defRPr sz="2640">
                <a:solidFill>
                  <a:schemeClr val="accent1"/>
                </a:solidFill>
              </a:defRPr>
            </a:lvl1pPr>
            <a:lvl2pPr marL="548640" indent="0" algn="ctr">
              <a:buNone/>
              <a:defRPr sz="2640"/>
            </a:lvl2pPr>
            <a:lvl3pPr marL="1097280" indent="0" algn="ctr">
              <a:buNone/>
              <a:defRPr sz="264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DB83D3C-5F48-4051-9A17-A6EEEA624EE8}" type="datetimeFigureOut">
              <a:rPr lang="ru-RU" smtClean="0"/>
              <a:t>01.11.2025</a:t>
            </a:fld>
            <a:endParaRPr lang="ru-RU"/>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3964D63-7181-4CAE-9338-8530F4696FE1}" type="slidenum">
              <a:rPr lang="ru-RU" smtClean="0"/>
              <a:t>‹#›</a:t>
            </a:fld>
            <a:endParaRPr lang="ru-RU"/>
          </a:p>
        </p:txBody>
      </p:sp>
      <p:cxnSp>
        <p:nvCxnSpPr>
          <p:cNvPr id="8" name="Straight Connector 7"/>
          <p:cNvCxnSpPr/>
          <p:nvPr/>
        </p:nvCxnSpPr>
        <p:spPr>
          <a:xfrm>
            <a:off x="2374393" y="4480560"/>
            <a:ext cx="98755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3930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B83D3C-5F48-4051-9A17-A6EEEA624EE8}" type="datetimeFigureOut">
              <a:rPr lang="ru-RU" smtClean="0"/>
              <a:t>01.11.2025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28141174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914400"/>
            <a:ext cx="2788920" cy="649224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914400"/>
            <a:ext cx="8915400" cy="649224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B83D3C-5F48-4051-9A17-A6EEEA624EE8}" type="datetimeFigureOut">
              <a:rPr lang="ru-RU" smtClean="0"/>
              <a:t>01.11.2025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24840514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50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59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71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25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15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7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35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24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B83D3C-5F48-4051-9A17-A6EEEA624EE8}" type="datetimeFigureOut">
              <a:rPr lang="ru-RU" smtClean="0"/>
              <a:t>01.11.2025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31718623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65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24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327709" y="1408290"/>
            <a:ext cx="11960352" cy="3511296"/>
          </a:xfrm>
        </p:spPr>
        <p:txBody>
          <a:bodyPr anchor="b">
            <a:noAutofit/>
          </a:bodyPr>
          <a:lstStyle>
            <a:lvl1pPr marL="0" algn="ctr" defTabSz="1097280" rtl="0" eaLnBrk="1" latinLnBrk="0" hangingPunct="1">
              <a:lnSpc>
                <a:spcPct val="85000"/>
              </a:lnSpc>
              <a:spcBef>
                <a:spcPct val="0"/>
              </a:spcBef>
              <a:buNone/>
              <a:defRPr kumimoji="0" lang="en-US" sz="864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2051914" y="4985424"/>
            <a:ext cx="10522915" cy="1636567"/>
          </a:xfrm>
        </p:spPr>
        <p:txBody>
          <a:bodyPr anchor="t">
            <a:normAutofit/>
          </a:bodyPr>
          <a:lstStyle>
            <a:lvl1pPr marL="0" indent="0" algn="ctr">
              <a:buNone/>
              <a:defRPr sz="2640">
                <a:solidFill>
                  <a:schemeClr val="accent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DB83D3C-5F48-4051-9A17-A6EEEA624EE8}" type="datetimeFigureOut">
              <a:rPr lang="ru-RU" smtClean="0"/>
              <a:t>01.11.2025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964D63-7181-4CAE-9338-8530F4696FE1}" type="slidenum">
              <a:rPr lang="ru-RU" smtClean="0"/>
              <a:t>‹#›</a:t>
            </a:fld>
            <a:endParaRPr lang="ru-RU"/>
          </a:p>
        </p:txBody>
      </p:sp>
      <p:cxnSp>
        <p:nvCxnSpPr>
          <p:cNvPr id="7" name="Straight Connector 6"/>
          <p:cNvCxnSpPr/>
          <p:nvPr/>
        </p:nvCxnSpPr>
        <p:spPr>
          <a:xfrm>
            <a:off x="2377441" y="4824490"/>
            <a:ext cx="98755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133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371600" y="2468879"/>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521134" y="2468880"/>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DB83D3C-5F48-4051-9A17-A6EEEA624EE8}" type="datetimeFigureOut">
              <a:rPr lang="ru-RU" smtClean="0"/>
              <a:t>01.11.2025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21269474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371600" y="2401813"/>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4" name="Content Placeholder 3"/>
          <p:cNvSpPr>
            <a:spLocks noGrp="1"/>
          </p:cNvSpPr>
          <p:nvPr>
            <p:ph sz="half" idx="2"/>
          </p:nvPr>
        </p:nvSpPr>
        <p:spPr>
          <a:xfrm>
            <a:off x="1371600" y="3265780"/>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23008" y="2398838"/>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6" name="Content Placeholder 5"/>
          <p:cNvSpPr>
            <a:spLocks noGrp="1"/>
          </p:cNvSpPr>
          <p:nvPr>
            <p:ph sz="quarter" idx="4"/>
          </p:nvPr>
        </p:nvSpPr>
        <p:spPr>
          <a:xfrm>
            <a:off x="7523008" y="3263186"/>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DB83D3C-5F48-4051-9A17-A6EEEA624EE8}" type="datetimeFigureOut">
              <a:rPr lang="ru-RU" smtClean="0"/>
              <a:t>01.11.2025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14257592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DB83D3C-5F48-4051-9A17-A6EEEA624EE8}" type="datetimeFigureOut">
              <a:rPr lang="ru-RU" smtClean="0"/>
              <a:t>01.11.2025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1055789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83D3C-5F48-4051-9A17-A6EEEA624EE8}" type="datetimeFigureOut">
              <a:rPr lang="ru-RU" smtClean="0"/>
              <a:t>01.11.2025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32990154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ru-RU"/>
              <a:t>Образец заголовка</a:t>
            </a:r>
            <a:endParaRPr lang="en-US" dirty="0"/>
          </a:p>
        </p:txBody>
      </p:sp>
      <p:sp>
        <p:nvSpPr>
          <p:cNvPr id="3" name="Content Placeholder 2"/>
          <p:cNvSpPr>
            <a:spLocks noGrp="1"/>
          </p:cNvSpPr>
          <p:nvPr>
            <p:ph idx="1"/>
          </p:nvPr>
        </p:nvSpPr>
        <p:spPr>
          <a:xfrm>
            <a:off x="7022591" y="1316736"/>
            <a:ext cx="6254496" cy="559612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371600" y="3401568"/>
            <a:ext cx="4718304" cy="3621024"/>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DDB83D3C-5F48-4051-9A17-A6EEEA624EE8}" type="datetimeFigureOut">
              <a:rPr lang="ru-RU" smtClean="0"/>
              <a:t>01.11.2025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32099536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495897" y="1283816"/>
            <a:ext cx="7318858" cy="5760720"/>
          </a:xfrm>
        </p:spPr>
        <p:txBody>
          <a:bodyPr lIns="274320" tIns="182880" anchor="t">
            <a:normAutofit/>
          </a:bodyPr>
          <a:lstStyle>
            <a:lvl1pPr marL="0" indent="0">
              <a:buNone/>
              <a:defRPr sz="336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ru-RU"/>
              <a:t>Вставка рисунка</a:t>
            </a:r>
            <a:endParaRPr lang="en-US" dirty="0"/>
          </a:p>
        </p:txBody>
      </p:sp>
      <p:sp>
        <p:nvSpPr>
          <p:cNvPr id="4" name="Text Placeholder 3"/>
          <p:cNvSpPr>
            <a:spLocks noGrp="1"/>
          </p:cNvSpPr>
          <p:nvPr>
            <p:ph type="body" sz="half" idx="2"/>
          </p:nvPr>
        </p:nvSpPr>
        <p:spPr>
          <a:xfrm>
            <a:off x="1371600" y="3401568"/>
            <a:ext cx="4718304" cy="3456432"/>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DDB83D3C-5F48-4051-9A17-A6EEEA624EE8}" type="datetimeFigureOut">
              <a:rPr lang="ru-RU" smtClean="0"/>
              <a:t>01.11.2025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964D63-7181-4CAE-9338-8530F4696FE1}" type="slidenum">
              <a:rPr lang="ru-RU" smtClean="0"/>
              <a:t>‹#›</a:t>
            </a:fld>
            <a:endParaRPr lang="ru-RU"/>
          </a:p>
        </p:txBody>
      </p:sp>
    </p:spTree>
    <p:extLst>
      <p:ext uri="{BB962C8B-B14F-4D97-AF65-F5344CB8AC3E}">
        <p14:creationId xmlns:p14="http://schemas.microsoft.com/office/powerpoint/2010/main" val="32133858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1600" y="731520"/>
            <a:ext cx="11850624" cy="162763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371601" y="2468880"/>
            <a:ext cx="11847445" cy="48463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71595" y="7468594"/>
            <a:ext cx="2794889" cy="438150"/>
          </a:xfrm>
          <a:prstGeom prst="rect">
            <a:avLst/>
          </a:prstGeom>
        </p:spPr>
        <p:txBody>
          <a:bodyPr vert="horz" lIns="91440" tIns="45720" rIns="91440" bIns="45720" rtlCol="0" anchor="ctr"/>
          <a:lstStyle>
            <a:lvl1pPr algn="l">
              <a:defRPr sz="1440">
                <a:solidFill>
                  <a:schemeClr val="accent1"/>
                </a:solidFill>
              </a:defRPr>
            </a:lvl1pPr>
          </a:lstStyle>
          <a:p>
            <a:fld id="{DDB83D3C-5F48-4051-9A17-A6EEEA624EE8}" type="datetimeFigureOut">
              <a:rPr lang="ru-RU" smtClean="0"/>
              <a:t>01.11.2025</a:t>
            </a:fld>
            <a:endParaRPr lang="ru-RU"/>
          </a:p>
        </p:txBody>
      </p:sp>
      <p:sp>
        <p:nvSpPr>
          <p:cNvPr id="5" name="Footer Placeholder 4"/>
          <p:cNvSpPr>
            <a:spLocks noGrp="1"/>
          </p:cNvSpPr>
          <p:nvPr>
            <p:ph type="ftr" sz="quarter" idx="3"/>
          </p:nvPr>
        </p:nvSpPr>
        <p:spPr>
          <a:xfrm>
            <a:off x="4738978" y="7468594"/>
            <a:ext cx="5661329" cy="438150"/>
          </a:xfrm>
          <a:prstGeom prst="rect">
            <a:avLst/>
          </a:prstGeom>
        </p:spPr>
        <p:txBody>
          <a:bodyPr vert="horz" lIns="91440" tIns="45720" rIns="91440" bIns="45720" rtlCol="0" anchor="ctr"/>
          <a:lstStyle>
            <a:lvl1pPr algn="ctr">
              <a:defRPr sz="1440">
                <a:solidFill>
                  <a:schemeClr val="accent1"/>
                </a:solidFill>
              </a:defRPr>
            </a:lvl1pPr>
          </a:lstStyle>
          <a:p>
            <a:endParaRPr lang="ru-RU"/>
          </a:p>
        </p:txBody>
      </p:sp>
      <p:sp>
        <p:nvSpPr>
          <p:cNvPr id="6" name="Slide Number Placeholder 5"/>
          <p:cNvSpPr>
            <a:spLocks noGrp="1"/>
          </p:cNvSpPr>
          <p:nvPr>
            <p:ph type="sldNum" sz="quarter" idx="4"/>
          </p:nvPr>
        </p:nvSpPr>
        <p:spPr>
          <a:xfrm>
            <a:off x="11195437" y="7468594"/>
            <a:ext cx="2047460" cy="438150"/>
          </a:xfrm>
          <a:prstGeom prst="rect">
            <a:avLst/>
          </a:prstGeom>
        </p:spPr>
        <p:txBody>
          <a:bodyPr vert="horz" lIns="91440" tIns="45720" rIns="91440" bIns="45720" rtlCol="0" anchor="ctr"/>
          <a:lstStyle>
            <a:lvl1pPr algn="r">
              <a:defRPr sz="1440">
                <a:solidFill>
                  <a:schemeClr val="accent1"/>
                </a:solidFill>
              </a:defRPr>
            </a:lvl1pPr>
          </a:lstStyle>
          <a:p>
            <a:fld id="{B3964D63-7181-4CAE-9338-8530F4696FE1}" type="slidenum">
              <a:rPr lang="ru-RU" smtClean="0"/>
              <a:t>‹#›</a:t>
            </a:fld>
            <a:endParaRPr lang="ru-RU"/>
          </a:p>
        </p:txBody>
      </p:sp>
    </p:spTree>
    <p:extLst>
      <p:ext uri="{BB962C8B-B14F-4D97-AF65-F5344CB8AC3E}">
        <p14:creationId xmlns:p14="http://schemas.microsoft.com/office/powerpoint/2010/main" val="427977897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 id="2147484167" r:id="rId19"/>
    <p:sldLayoutId id="2147484168" r:id="rId20"/>
    <p:sldLayoutId id="2147484169" r:id="rId21"/>
  </p:sldLayoutIdLst>
  <p:hf sldNum="0" hdr="0" ftr="0" dt="0"/>
  <p:txStyles>
    <p:titleStyle>
      <a:lvl1pPr algn="l" defTabSz="1097280" rtl="0" eaLnBrk="1" latinLnBrk="0" hangingPunct="1">
        <a:lnSpc>
          <a:spcPct val="90000"/>
        </a:lnSpc>
        <a:spcBef>
          <a:spcPct val="0"/>
        </a:spcBef>
        <a:buNone/>
        <a:defRPr sz="5280" kern="1200">
          <a:solidFill>
            <a:schemeClr val="accent1"/>
          </a:solidFill>
          <a:latin typeface="+mj-lt"/>
          <a:ea typeface="+mj-ea"/>
          <a:cs typeface="+mj-cs"/>
        </a:defRPr>
      </a:lvl1pPr>
    </p:titleStyle>
    <p:bodyStyle>
      <a:lvl1pPr marL="274320" indent="-219456" algn="l" defTabSz="1097280" rtl="0" eaLnBrk="1" latinLnBrk="0" hangingPunct="1">
        <a:lnSpc>
          <a:spcPct val="90000"/>
        </a:lnSpc>
        <a:spcBef>
          <a:spcPts val="1680"/>
        </a:spcBef>
        <a:buClr>
          <a:schemeClr val="accent1"/>
        </a:buClr>
        <a:buSzPct val="80000"/>
        <a:buFont typeface="Corbel" pitchFamily="34" charset="0"/>
        <a:buChar char="•"/>
        <a:defRPr sz="2640" kern="1200">
          <a:solidFill>
            <a:schemeClr val="accent1"/>
          </a:solidFill>
          <a:latin typeface="+mn-lt"/>
          <a:ea typeface="+mn-ea"/>
          <a:cs typeface="+mn-cs"/>
        </a:defRPr>
      </a:lvl1pPr>
      <a:lvl2pPr marL="548640"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400" kern="1200">
          <a:solidFill>
            <a:schemeClr val="accent1"/>
          </a:solidFill>
          <a:latin typeface="+mn-lt"/>
          <a:ea typeface="+mn-ea"/>
          <a:cs typeface="+mn-cs"/>
        </a:defRPr>
      </a:lvl2pPr>
      <a:lvl3pPr marL="877824"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160" kern="1200">
          <a:solidFill>
            <a:schemeClr val="accent1"/>
          </a:solidFill>
          <a:latin typeface="+mn-lt"/>
          <a:ea typeface="+mn-ea"/>
          <a:cs typeface="+mn-cs"/>
        </a:defRPr>
      </a:lvl3pPr>
      <a:lvl4pPr marL="1207008"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4pPr>
      <a:lvl5pPr marL="1536192"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5pPr>
      <a:lvl6pPr marL="192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6pPr>
      <a:lvl7pPr marL="228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7pPr>
      <a:lvl8pPr marL="264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8pPr>
      <a:lvl9pPr marL="300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hyperlink" Target="https://wordwall.net/resource/54065350"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217182"/>
            <a:ext cx="7556421" cy="1240155"/>
          </a:xfrm>
          <a:prstGeom prst="rect">
            <a:avLst/>
          </a:prstGeom>
          <a:noFill/>
          <a:ln/>
        </p:spPr>
        <p:txBody>
          <a:bodyPr wrap="square" lIns="0" tIns="0" rIns="0" bIns="0" rtlCol="0" anchor="t"/>
          <a:lstStyle/>
          <a:p>
            <a:pPr marL="0" indent="0" algn="l">
              <a:lnSpc>
                <a:spcPts val="4850"/>
              </a:lnSpc>
              <a:buNone/>
            </a:pPr>
            <a:r>
              <a:rPr lang="en-US" sz="4000" dirty="0">
                <a:solidFill>
                  <a:srgbClr val="74767D"/>
                </a:solidFill>
                <a:latin typeface="Times New Roman" panose="02020603050405020304" pitchFamily="18" charset="0"/>
                <a:ea typeface="Montserrat Medium" pitchFamily="34" charset="-122"/>
                <a:cs typeface="Times New Roman" panose="02020603050405020304" pitchFamily="18" charset="0"/>
              </a:rPr>
              <a:t>Масса және денелердің массасын өлшеу</a:t>
            </a:r>
            <a:endParaRPr lang="en-US" sz="4000" dirty="0">
              <a:latin typeface="Times New Roman" panose="02020603050405020304" pitchFamily="18" charset="0"/>
              <a:cs typeface="Times New Roman" panose="02020603050405020304" pitchFamily="18" charset="0"/>
            </a:endParaRPr>
          </a:p>
        </p:txBody>
      </p:sp>
      <p:sp>
        <p:nvSpPr>
          <p:cNvPr id="4" name="Text 1"/>
          <p:cNvSpPr/>
          <p:nvPr/>
        </p:nvSpPr>
        <p:spPr>
          <a:xfrm>
            <a:off x="793790" y="3754993"/>
            <a:ext cx="7556421" cy="1270159"/>
          </a:xfrm>
          <a:prstGeom prst="rect">
            <a:avLst/>
          </a:prstGeom>
          <a:noFill/>
          <a:ln/>
        </p:spPr>
        <p:txBody>
          <a:bodyPr wrap="square" lIns="0" tIns="0" rIns="0" bIns="0" rtlCol="0" anchor="t"/>
          <a:lstStyle/>
          <a:p>
            <a:pPr marL="0" indent="0" algn="l">
              <a:lnSpc>
                <a:spcPts val="2500"/>
              </a:lnSpc>
              <a:buNone/>
            </a:pPr>
            <a:r>
              <a:rPr lang="en-US" sz="2800" dirty="0">
                <a:solidFill>
                  <a:srgbClr val="3D3E44"/>
                </a:solidFill>
                <a:latin typeface="Times New Roman" panose="02020603050405020304" pitchFamily="18" charset="0"/>
                <a:ea typeface="Inter Light" pitchFamily="34" charset="-122"/>
                <a:cs typeface="Times New Roman" panose="02020603050405020304" pitchFamily="18" charset="0"/>
              </a:rPr>
              <a:t>Физиканың негізгі ұғымдарының бірі – масса. Бүгінгі сабақта біз әртүрлі таразылардың көмегімен денелердің массасын қалай өлшейтінімізді үйренеміз. Электронды, серіппелі және иінді таразылардың әрқайсысының өзіндік ерекшеліктері мен артықшылықтары бар.</a:t>
            </a:r>
            <a:endParaRPr lang="en-US" sz="2800" dirty="0">
              <a:latin typeface="Times New Roman" panose="02020603050405020304" pitchFamily="18" charset="0"/>
              <a:cs typeface="Times New Roman" panose="02020603050405020304" pitchFamily="18" charset="0"/>
            </a:endParaRPr>
          </a:p>
        </p:txBody>
      </p:sp>
      <p:sp>
        <p:nvSpPr>
          <p:cNvPr id="5" name="Text 2"/>
          <p:cNvSpPr/>
          <p:nvPr/>
        </p:nvSpPr>
        <p:spPr>
          <a:xfrm>
            <a:off x="793790" y="6235660"/>
            <a:ext cx="7258764" cy="317540"/>
          </a:xfrm>
          <a:prstGeom prst="rect">
            <a:avLst/>
          </a:prstGeom>
          <a:noFill/>
          <a:ln/>
        </p:spPr>
        <p:txBody>
          <a:bodyPr wrap="none" lIns="0" tIns="0" rIns="0" bIns="0" rtlCol="0" anchor="t"/>
          <a:lstStyle/>
          <a:p>
            <a:pPr marL="0" indent="0" algn="l">
              <a:lnSpc>
                <a:spcPts val="2500"/>
              </a:lnSpc>
              <a:buNone/>
            </a:pPr>
            <a:r>
              <a:rPr lang="en-US" sz="2800" b="1" dirty="0">
                <a:solidFill>
                  <a:srgbClr val="3D3E44"/>
                </a:solidFill>
                <a:latin typeface="Times New Roman" panose="02020603050405020304" pitchFamily="18" charset="0"/>
                <a:ea typeface="Inter Light" pitchFamily="34" charset="-122"/>
                <a:cs typeface="Times New Roman" panose="02020603050405020304" pitchFamily="18" charset="0"/>
              </a:rPr>
              <a:t>«Әділ болсаң – ардақты боласың»</a:t>
            </a:r>
            <a:r>
              <a:rPr lang="en-US" sz="2800" dirty="0">
                <a:solidFill>
                  <a:srgbClr val="3D3E44"/>
                </a:solidFill>
                <a:latin typeface="Times New Roman" panose="02020603050405020304" pitchFamily="18" charset="0"/>
                <a:ea typeface="Inter Light" pitchFamily="34" charset="-122"/>
                <a:cs typeface="Times New Roman" panose="02020603050405020304" pitchFamily="18" charset="0"/>
              </a:rPr>
              <a:t> – апта дәйексөзі</a:t>
            </a:r>
            <a:endParaRPr lang="en-US" sz="2800" dirty="0">
              <a:latin typeface="Times New Roman" panose="02020603050405020304" pitchFamily="18" charset="0"/>
              <a:cs typeface="Times New Roman" panose="02020603050405020304" pitchFamily="18" charset="0"/>
            </a:endParaRPr>
          </a:p>
        </p:txBody>
      </p:sp>
      <p:sp>
        <p:nvSpPr>
          <p:cNvPr id="6" name="Shape 3"/>
          <p:cNvSpPr/>
          <p:nvPr/>
        </p:nvSpPr>
        <p:spPr>
          <a:xfrm>
            <a:off x="764620" y="6012418"/>
            <a:ext cx="22860" cy="764024"/>
          </a:xfrm>
          <a:prstGeom prst="rect">
            <a:avLst/>
          </a:prstGeom>
          <a:solidFill>
            <a:srgbClr val="C6C9DC"/>
          </a:solid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38043" y="370403"/>
            <a:ext cx="5194816" cy="420410"/>
          </a:xfrm>
          <a:prstGeom prst="rect">
            <a:avLst/>
          </a:prstGeom>
          <a:noFill/>
          <a:ln/>
        </p:spPr>
        <p:txBody>
          <a:bodyPr wrap="none" lIns="0" tIns="0" rIns="0" bIns="0" rtlCol="0" anchor="t"/>
          <a:lstStyle/>
          <a:p>
            <a:pPr marL="0" indent="0" algn="l">
              <a:lnSpc>
                <a:spcPts val="3300"/>
              </a:lnSpc>
              <a:buNone/>
            </a:pPr>
            <a:r>
              <a:rPr lang="en-US" sz="3600" dirty="0">
                <a:solidFill>
                  <a:srgbClr val="74767D"/>
                </a:solidFill>
                <a:latin typeface="Times New Roman" panose="02020603050405020304" pitchFamily="18" charset="0"/>
                <a:ea typeface="Montserrat Medium" pitchFamily="34" charset="-122"/>
                <a:cs typeface="Times New Roman" panose="02020603050405020304" pitchFamily="18" charset="0"/>
              </a:rPr>
              <a:t>Қорытынды және рефлексия</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538043" y="945496"/>
            <a:ext cx="2017990" cy="252174"/>
          </a:xfrm>
          <a:prstGeom prst="rect">
            <a:avLst/>
          </a:prstGeom>
          <a:noFill/>
          <a:ln/>
        </p:spPr>
        <p:txBody>
          <a:bodyPr wrap="none" lIns="0" tIns="0" rIns="0" bIns="0" rtlCol="0" anchor="t"/>
          <a:lstStyle/>
          <a:p>
            <a:pPr marL="0" indent="0" algn="l">
              <a:lnSpc>
                <a:spcPts val="1950"/>
              </a:lnSpc>
              <a:buNone/>
            </a:pPr>
            <a:r>
              <a:rPr lang="en-US" sz="2800" dirty="0">
                <a:solidFill>
                  <a:srgbClr val="74767D"/>
                </a:solidFill>
                <a:latin typeface="Times New Roman" panose="02020603050405020304" pitchFamily="18" charset="0"/>
                <a:ea typeface="Montserrat Medium" pitchFamily="34" charset="-122"/>
                <a:cs typeface="Times New Roman" panose="02020603050405020304" pitchFamily="18" charset="0"/>
              </a:rPr>
              <a:t>Бүгін не үйрендік?</a:t>
            </a:r>
            <a:endParaRPr lang="en-US" sz="2800" dirty="0">
              <a:latin typeface="Times New Roman" panose="02020603050405020304" pitchFamily="18" charset="0"/>
              <a:cs typeface="Times New Roman" panose="02020603050405020304" pitchFamily="18" charset="0"/>
            </a:endParaRPr>
          </a:p>
        </p:txBody>
      </p:sp>
      <p:sp>
        <p:nvSpPr>
          <p:cNvPr id="4" name="Shape 2"/>
          <p:cNvSpPr/>
          <p:nvPr/>
        </p:nvSpPr>
        <p:spPr>
          <a:xfrm>
            <a:off x="538043" y="1298377"/>
            <a:ext cx="4428411" cy="1694616"/>
          </a:xfrm>
          <a:prstGeom prst="roundRect">
            <a:avLst>
              <a:gd name="adj" fmla="val 7846"/>
            </a:avLst>
          </a:prstGeom>
          <a:solidFill>
            <a:srgbClr val="EFF0F6"/>
          </a:solidFill>
          <a:ln w="7620">
            <a:solidFill>
              <a:srgbClr val="C5C7D2"/>
            </a:solidFill>
            <a:prstDash val="solid"/>
          </a:ln>
        </p:spPr>
      </p:sp>
      <p:pic>
        <p:nvPicPr>
          <p:cNvPr id="5" name="Image 0" descr="preencoded.png"/>
          <p:cNvPicPr>
            <a:picLocks noChangeAspect="1"/>
          </p:cNvPicPr>
          <p:nvPr/>
        </p:nvPicPr>
        <p:blipFill>
          <a:blip r:embed="rId3"/>
          <a:stretch>
            <a:fillRect/>
          </a:stretch>
        </p:blipFill>
        <p:spPr>
          <a:xfrm>
            <a:off x="680085" y="1440418"/>
            <a:ext cx="403503" cy="403503"/>
          </a:xfrm>
          <a:prstGeom prst="rect">
            <a:avLst/>
          </a:prstGeom>
        </p:spPr>
      </p:pic>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051" y="1551265"/>
            <a:ext cx="181570" cy="181570"/>
          </a:xfrm>
          <a:prstGeom prst="rect">
            <a:avLst/>
          </a:prstGeom>
        </p:spPr>
      </p:pic>
      <p:sp>
        <p:nvSpPr>
          <p:cNvPr id="7" name="Text 3"/>
          <p:cNvSpPr/>
          <p:nvPr/>
        </p:nvSpPr>
        <p:spPr>
          <a:xfrm>
            <a:off x="680085" y="1978343"/>
            <a:ext cx="1681639" cy="210145"/>
          </a:xfrm>
          <a:prstGeom prst="rect">
            <a:avLst/>
          </a:prstGeom>
          <a:noFill/>
          <a:ln/>
        </p:spPr>
        <p:txBody>
          <a:bodyPr wrap="none" lIns="0" tIns="0" rIns="0" bIns="0" rtlCol="0" anchor="t"/>
          <a:lstStyle/>
          <a:p>
            <a:pPr marL="0" indent="0" algn="l">
              <a:lnSpc>
                <a:spcPts val="1650"/>
              </a:lnSpc>
              <a:buNone/>
            </a:pPr>
            <a:r>
              <a:rPr lang="en-US" dirty="0">
                <a:solidFill>
                  <a:srgbClr val="3D3E44"/>
                </a:solidFill>
                <a:latin typeface="Times New Roman" panose="02020603050405020304" pitchFamily="18" charset="0"/>
                <a:ea typeface="Montserrat Medium" pitchFamily="34" charset="-122"/>
                <a:cs typeface="Times New Roman" panose="02020603050405020304" pitchFamily="18" charset="0"/>
              </a:rPr>
              <a:t>Үш түрлі таразы</a:t>
            </a:r>
            <a:endParaRPr lang="en-US" dirty="0">
              <a:latin typeface="Times New Roman" panose="02020603050405020304" pitchFamily="18" charset="0"/>
              <a:cs typeface="Times New Roman" panose="02020603050405020304" pitchFamily="18" charset="0"/>
            </a:endParaRPr>
          </a:p>
        </p:txBody>
      </p:sp>
      <p:sp>
        <p:nvSpPr>
          <p:cNvPr id="8" name="Text 4"/>
          <p:cNvSpPr/>
          <p:nvPr/>
        </p:nvSpPr>
        <p:spPr>
          <a:xfrm>
            <a:off x="680085" y="2269093"/>
            <a:ext cx="4144328" cy="430530"/>
          </a:xfrm>
          <a:prstGeom prst="rect">
            <a:avLst/>
          </a:prstGeom>
          <a:noFill/>
          <a:ln/>
        </p:spPr>
        <p:txBody>
          <a:bodyPr wrap="square" lIns="0" tIns="0" rIns="0" bIns="0" rtlCol="0" anchor="t"/>
          <a:lstStyle/>
          <a:p>
            <a:pPr marL="0" indent="0" algn="l">
              <a:lnSpc>
                <a:spcPts val="1650"/>
              </a:lnSpc>
              <a:buNone/>
            </a:pP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 серіппелі және иінді таразылардың құрылысын, жұмыс принципін және қолдану ерекшеліктерін үйрендік</a:t>
            </a:r>
            <a:endParaRPr lang="en-US" sz="1400" dirty="0">
              <a:latin typeface="Times New Roman" panose="02020603050405020304" pitchFamily="18" charset="0"/>
              <a:cs typeface="Times New Roman" panose="02020603050405020304" pitchFamily="18" charset="0"/>
            </a:endParaRPr>
          </a:p>
        </p:txBody>
      </p:sp>
      <p:sp>
        <p:nvSpPr>
          <p:cNvPr id="9" name="Shape 5"/>
          <p:cNvSpPr/>
          <p:nvPr/>
        </p:nvSpPr>
        <p:spPr>
          <a:xfrm>
            <a:off x="5100876" y="1298377"/>
            <a:ext cx="4428530" cy="1677710"/>
          </a:xfrm>
          <a:prstGeom prst="roundRect">
            <a:avLst>
              <a:gd name="adj" fmla="val 7846"/>
            </a:avLst>
          </a:prstGeom>
          <a:solidFill>
            <a:srgbClr val="EFF0F6"/>
          </a:solidFill>
          <a:ln w="7620">
            <a:solidFill>
              <a:srgbClr val="C5C7D2"/>
            </a:solidFill>
            <a:prstDash val="solid"/>
          </a:ln>
        </p:spPr>
      </p:sp>
      <p:pic>
        <p:nvPicPr>
          <p:cNvPr id="10" name="Image 2" descr="preencoded.png"/>
          <p:cNvPicPr>
            <a:picLocks noChangeAspect="1"/>
          </p:cNvPicPr>
          <p:nvPr/>
        </p:nvPicPr>
        <p:blipFill>
          <a:blip r:embed="rId6"/>
          <a:stretch>
            <a:fillRect/>
          </a:stretch>
        </p:blipFill>
        <p:spPr>
          <a:xfrm>
            <a:off x="5242917" y="1440418"/>
            <a:ext cx="403503" cy="403503"/>
          </a:xfrm>
          <a:prstGeom prst="rect">
            <a:avLst/>
          </a:prstGeom>
        </p:spPr>
      </p:pic>
      <p:pic>
        <p:nvPicPr>
          <p:cNvPr id="11" name="Image 3" descr="preencoded.png"/>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5353883" y="1551265"/>
            <a:ext cx="181570" cy="181570"/>
          </a:xfrm>
          <a:prstGeom prst="rect">
            <a:avLst/>
          </a:prstGeom>
        </p:spPr>
      </p:pic>
      <p:sp>
        <p:nvSpPr>
          <p:cNvPr id="12" name="Text 6"/>
          <p:cNvSpPr/>
          <p:nvPr/>
        </p:nvSpPr>
        <p:spPr>
          <a:xfrm>
            <a:off x="5242917" y="1978343"/>
            <a:ext cx="1681639" cy="210145"/>
          </a:xfrm>
          <a:prstGeom prst="rect">
            <a:avLst/>
          </a:prstGeom>
          <a:noFill/>
          <a:ln/>
        </p:spPr>
        <p:txBody>
          <a:bodyPr wrap="none" lIns="0" tIns="0" rIns="0" bIns="0" rtlCol="0" anchor="t"/>
          <a:lstStyle/>
          <a:p>
            <a:pPr marL="0" indent="0" algn="l">
              <a:lnSpc>
                <a:spcPts val="1650"/>
              </a:lnSpc>
              <a:buNone/>
            </a:pPr>
            <a:r>
              <a:rPr lang="en-US" dirty="0">
                <a:solidFill>
                  <a:srgbClr val="3D3E44"/>
                </a:solidFill>
                <a:latin typeface="Times New Roman" panose="02020603050405020304" pitchFamily="18" charset="0"/>
                <a:ea typeface="Montserrat Medium" pitchFamily="34" charset="-122"/>
                <a:cs typeface="Times New Roman" panose="02020603050405020304" pitchFamily="18" charset="0"/>
              </a:rPr>
              <a:t>Дәл өлшеу</a:t>
            </a:r>
            <a:endParaRPr lang="en-US" dirty="0">
              <a:latin typeface="Times New Roman" panose="02020603050405020304" pitchFamily="18" charset="0"/>
              <a:cs typeface="Times New Roman" panose="02020603050405020304" pitchFamily="18" charset="0"/>
            </a:endParaRPr>
          </a:p>
        </p:txBody>
      </p:sp>
      <p:sp>
        <p:nvSpPr>
          <p:cNvPr id="13" name="Text 7"/>
          <p:cNvSpPr/>
          <p:nvPr/>
        </p:nvSpPr>
        <p:spPr>
          <a:xfrm>
            <a:off x="5242917" y="2269093"/>
            <a:ext cx="4144447" cy="430530"/>
          </a:xfrm>
          <a:prstGeom prst="rect">
            <a:avLst/>
          </a:prstGeom>
          <a:noFill/>
          <a:ln/>
        </p:spPr>
        <p:txBody>
          <a:bodyPr wrap="square" lIns="0" tIns="0" rIns="0" bIns="0" rtlCol="0" anchor="t"/>
          <a:lstStyle/>
          <a:p>
            <a:pPr marL="0" indent="0" algn="l">
              <a:lnSpc>
                <a:spcPts val="1650"/>
              </a:lnSpc>
              <a:buNone/>
            </a:pP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Дұрыс өлшеу алгоритмін, нөлдеу мен калибрлеуді, қателікті есептеу әдістерін меңгердік</a:t>
            </a:r>
            <a:endParaRPr lang="en-US" sz="1400" dirty="0">
              <a:latin typeface="Times New Roman" panose="02020603050405020304" pitchFamily="18" charset="0"/>
              <a:cs typeface="Times New Roman" panose="02020603050405020304" pitchFamily="18" charset="0"/>
            </a:endParaRPr>
          </a:p>
        </p:txBody>
      </p:sp>
      <p:sp>
        <p:nvSpPr>
          <p:cNvPr id="14" name="Shape 8"/>
          <p:cNvSpPr/>
          <p:nvPr/>
        </p:nvSpPr>
        <p:spPr>
          <a:xfrm>
            <a:off x="9663827" y="1298377"/>
            <a:ext cx="4428530" cy="1677710"/>
          </a:xfrm>
          <a:prstGeom prst="roundRect">
            <a:avLst>
              <a:gd name="adj" fmla="val 7846"/>
            </a:avLst>
          </a:prstGeom>
          <a:solidFill>
            <a:srgbClr val="EFF0F6"/>
          </a:solidFill>
          <a:ln w="7620">
            <a:solidFill>
              <a:srgbClr val="C5C7D2"/>
            </a:solidFill>
            <a:prstDash val="solid"/>
          </a:ln>
        </p:spPr>
      </p:sp>
      <p:pic>
        <p:nvPicPr>
          <p:cNvPr id="15" name="Image 4" descr="preencoded.png"/>
          <p:cNvPicPr>
            <a:picLocks noChangeAspect="1"/>
          </p:cNvPicPr>
          <p:nvPr/>
        </p:nvPicPr>
        <p:blipFill>
          <a:blip r:embed="rId8"/>
          <a:stretch>
            <a:fillRect/>
          </a:stretch>
        </p:blipFill>
        <p:spPr>
          <a:xfrm>
            <a:off x="9805868" y="1440418"/>
            <a:ext cx="403503" cy="403503"/>
          </a:xfrm>
          <a:prstGeom prst="rect">
            <a:avLst/>
          </a:prstGeom>
        </p:spPr>
      </p:pic>
      <p:pic>
        <p:nvPicPr>
          <p:cNvPr id="16" name="Image 5" descr="preencoded.png"/>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9916835" y="1551265"/>
            <a:ext cx="181570" cy="181570"/>
          </a:xfrm>
          <a:prstGeom prst="rect">
            <a:avLst/>
          </a:prstGeom>
        </p:spPr>
      </p:pic>
      <p:sp>
        <p:nvSpPr>
          <p:cNvPr id="17" name="Text 9"/>
          <p:cNvSpPr/>
          <p:nvPr/>
        </p:nvSpPr>
        <p:spPr>
          <a:xfrm>
            <a:off x="9805868" y="1978343"/>
            <a:ext cx="1727597" cy="210145"/>
          </a:xfrm>
          <a:prstGeom prst="rect">
            <a:avLst/>
          </a:prstGeom>
          <a:noFill/>
          <a:ln/>
        </p:spPr>
        <p:txBody>
          <a:bodyPr wrap="none" lIns="0" tIns="0" rIns="0" bIns="0" rtlCol="0" anchor="t"/>
          <a:lstStyle/>
          <a:p>
            <a:pPr marL="0" indent="0" algn="l">
              <a:lnSpc>
                <a:spcPts val="1650"/>
              </a:lnSpc>
              <a:buNone/>
            </a:pPr>
            <a:r>
              <a:rPr lang="en-US" dirty="0">
                <a:solidFill>
                  <a:srgbClr val="3D3E44"/>
                </a:solidFill>
                <a:latin typeface="Times New Roman" panose="02020603050405020304" pitchFamily="18" charset="0"/>
                <a:ea typeface="Montserrat Medium" pitchFamily="34" charset="-122"/>
                <a:cs typeface="Times New Roman" panose="02020603050405020304" pitchFamily="18" charset="0"/>
              </a:rPr>
              <a:t>Әділдік құндылығы</a:t>
            </a:r>
            <a:endParaRPr lang="en-US" dirty="0">
              <a:latin typeface="Times New Roman" panose="02020603050405020304" pitchFamily="18" charset="0"/>
              <a:cs typeface="Times New Roman" panose="02020603050405020304" pitchFamily="18" charset="0"/>
            </a:endParaRPr>
          </a:p>
        </p:txBody>
      </p:sp>
      <p:sp>
        <p:nvSpPr>
          <p:cNvPr id="18" name="Text 10"/>
          <p:cNvSpPr/>
          <p:nvPr/>
        </p:nvSpPr>
        <p:spPr>
          <a:xfrm>
            <a:off x="9805868" y="2269093"/>
            <a:ext cx="4144447" cy="430530"/>
          </a:xfrm>
          <a:prstGeom prst="rect">
            <a:avLst/>
          </a:prstGeom>
          <a:noFill/>
          <a:ln/>
        </p:spPr>
        <p:txBody>
          <a:bodyPr wrap="square" lIns="0" tIns="0" rIns="0" bIns="0" rtlCol="0" anchor="t"/>
          <a:lstStyle/>
          <a:p>
            <a:pPr marL="0" indent="0" algn="l">
              <a:lnSpc>
                <a:spcPts val="1650"/>
              </a:lnSpc>
              <a:buNone/>
            </a:pP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"Адал таразы" ұғымы арқылы өлшеудегі әділдік пен жауапкершіліктің маңыздылығын түсіндік</a:t>
            </a:r>
            <a:endParaRPr lang="en-US" sz="1400" dirty="0">
              <a:latin typeface="Times New Roman" panose="02020603050405020304" pitchFamily="18" charset="0"/>
              <a:cs typeface="Times New Roman" panose="02020603050405020304" pitchFamily="18" charset="0"/>
            </a:endParaRPr>
          </a:p>
        </p:txBody>
      </p:sp>
      <p:sp>
        <p:nvSpPr>
          <p:cNvPr id="19" name="Text 11"/>
          <p:cNvSpPr/>
          <p:nvPr/>
        </p:nvSpPr>
        <p:spPr>
          <a:xfrm>
            <a:off x="538043" y="3127415"/>
            <a:ext cx="2360652" cy="252174"/>
          </a:xfrm>
          <a:prstGeom prst="rect">
            <a:avLst/>
          </a:prstGeom>
          <a:noFill/>
          <a:ln/>
        </p:spPr>
        <p:txBody>
          <a:bodyPr wrap="none" lIns="0" tIns="0" rIns="0" bIns="0" rtlCol="0" anchor="t"/>
          <a:lstStyle/>
          <a:p>
            <a:pPr marL="0" indent="0" algn="l">
              <a:lnSpc>
                <a:spcPts val="1950"/>
              </a:lnSpc>
              <a:buNone/>
            </a:pPr>
            <a:r>
              <a:rPr lang="en-US" sz="2000" dirty="0">
                <a:solidFill>
                  <a:srgbClr val="74767D"/>
                </a:solidFill>
                <a:latin typeface="Times New Roman" panose="02020603050405020304" pitchFamily="18" charset="0"/>
                <a:ea typeface="Montserrat Medium" pitchFamily="34" charset="-122"/>
                <a:cs typeface="Times New Roman" panose="02020603050405020304" pitchFamily="18" charset="0"/>
              </a:rPr>
              <a:t>Рефлексия сұрақтары</a:t>
            </a:r>
            <a:endParaRPr lang="en-US" sz="2000" dirty="0">
              <a:latin typeface="Times New Roman" panose="02020603050405020304" pitchFamily="18" charset="0"/>
              <a:cs typeface="Times New Roman" panose="02020603050405020304" pitchFamily="18" charset="0"/>
            </a:endParaRPr>
          </a:p>
        </p:txBody>
      </p:sp>
      <p:sp>
        <p:nvSpPr>
          <p:cNvPr id="20" name="Text 12"/>
          <p:cNvSpPr/>
          <p:nvPr/>
        </p:nvSpPr>
        <p:spPr>
          <a:xfrm>
            <a:off x="538043" y="3514011"/>
            <a:ext cx="6613088" cy="215265"/>
          </a:xfrm>
          <a:prstGeom prst="rect">
            <a:avLst/>
          </a:prstGeom>
          <a:noFill/>
          <a:ln/>
        </p:spPr>
        <p:txBody>
          <a:bodyPr wrap="none" lIns="0" tIns="0" rIns="0" bIns="0" rtlCol="0" anchor="t"/>
          <a:lstStyle/>
          <a:p>
            <a:pPr marL="342900" indent="-342900" algn="l">
              <a:lnSpc>
                <a:spcPts val="1650"/>
              </a:lnSpc>
              <a:buSzPct val="100000"/>
              <a:buFont typeface="+mj-lt"/>
              <a:buAutoNum type="arabicPeriod"/>
            </a:pPr>
            <a:r>
              <a:rPr lang="en-US" sz="1400" b="1" dirty="0">
                <a:solidFill>
                  <a:srgbClr val="3D3E44"/>
                </a:solidFill>
                <a:latin typeface="Times New Roman" panose="02020603050405020304" pitchFamily="18" charset="0"/>
                <a:ea typeface="Inter Light" pitchFamily="34" charset="-122"/>
                <a:cs typeface="Times New Roman" panose="02020603050405020304" pitchFamily="18" charset="0"/>
              </a:rPr>
              <a:t>Қай таразы ең дәл болды?</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Өлшеулер нәтижесін салыстырып, қорытынды жаса.</a:t>
            </a:r>
            <a:endParaRPr lang="en-US" sz="1400" dirty="0">
              <a:latin typeface="Times New Roman" panose="02020603050405020304" pitchFamily="18" charset="0"/>
              <a:cs typeface="Times New Roman" panose="02020603050405020304" pitchFamily="18" charset="0"/>
            </a:endParaRPr>
          </a:p>
        </p:txBody>
      </p:sp>
      <p:sp>
        <p:nvSpPr>
          <p:cNvPr id="21" name="Text 13"/>
          <p:cNvSpPr/>
          <p:nvPr/>
        </p:nvSpPr>
        <p:spPr>
          <a:xfrm>
            <a:off x="538043" y="3776305"/>
            <a:ext cx="6613088" cy="215265"/>
          </a:xfrm>
          <a:prstGeom prst="rect">
            <a:avLst/>
          </a:prstGeom>
          <a:noFill/>
          <a:ln/>
        </p:spPr>
        <p:txBody>
          <a:bodyPr wrap="none" lIns="0" tIns="0" rIns="0" bIns="0" rtlCol="0" anchor="t"/>
          <a:lstStyle/>
          <a:p>
            <a:pPr marL="342900" indent="-342900" algn="l">
              <a:lnSpc>
                <a:spcPts val="1650"/>
              </a:lnSpc>
              <a:buSzPct val="100000"/>
              <a:buFont typeface="+mj-lt"/>
              <a:buAutoNum type="arabicPeriod" startAt="2"/>
            </a:pPr>
            <a:r>
              <a:rPr lang="en-US" sz="1400" b="1" dirty="0">
                <a:solidFill>
                  <a:srgbClr val="3D3E44"/>
                </a:solidFill>
                <a:latin typeface="Times New Roman" panose="02020603050405020304" pitchFamily="18" charset="0"/>
                <a:ea typeface="Inter Light" pitchFamily="34" charset="-122"/>
                <a:cs typeface="Times New Roman" panose="02020603050405020304" pitchFamily="18" charset="0"/>
              </a:rPr>
              <a:t>Қай қадамда қате жіберу оңай?</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Өлшеу процесіндегі қиындықтарды талда.</a:t>
            </a:r>
            <a:endParaRPr lang="en-US" sz="1400" dirty="0">
              <a:latin typeface="Times New Roman" panose="02020603050405020304" pitchFamily="18" charset="0"/>
              <a:cs typeface="Times New Roman" panose="02020603050405020304" pitchFamily="18" charset="0"/>
            </a:endParaRPr>
          </a:p>
        </p:txBody>
      </p:sp>
      <p:sp>
        <p:nvSpPr>
          <p:cNvPr id="22" name="Text 14"/>
          <p:cNvSpPr/>
          <p:nvPr/>
        </p:nvSpPr>
        <p:spPr>
          <a:xfrm>
            <a:off x="538043" y="4038600"/>
            <a:ext cx="6613088" cy="430530"/>
          </a:xfrm>
          <a:prstGeom prst="rect">
            <a:avLst/>
          </a:prstGeom>
          <a:noFill/>
          <a:ln/>
        </p:spPr>
        <p:txBody>
          <a:bodyPr wrap="square" lIns="0" tIns="0" rIns="0" bIns="0" rtlCol="0" anchor="t"/>
          <a:lstStyle/>
          <a:p>
            <a:pPr marL="342900" indent="-342900" algn="l">
              <a:lnSpc>
                <a:spcPts val="1650"/>
              </a:lnSpc>
              <a:buSzPct val="100000"/>
              <a:buFont typeface="+mj-lt"/>
              <a:buAutoNum type="arabicPeriod" startAt="3"/>
            </a:pPr>
            <a:r>
              <a:rPr lang="en-US" sz="1400" b="1" dirty="0">
                <a:solidFill>
                  <a:srgbClr val="3D3E44"/>
                </a:solidFill>
                <a:latin typeface="Times New Roman" panose="02020603050405020304" pitchFamily="18" charset="0"/>
                <a:ea typeface="Inter Light" pitchFamily="34" charset="-122"/>
                <a:cs typeface="Times New Roman" panose="02020603050405020304" pitchFamily="18" charset="0"/>
              </a:rPr>
              <a:t>"Әділ болсаң – ардақты боласың" дәйексөзі өлшеуге қалай қатысты?</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Ғылым мен құндылықтардың байланысын түсіндір.</a:t>
            </a:r>
            <a:endParaRPr lang="en-US" sz="1400" dirty="0">
              <a:latin typeface="Times New Roman" panose="02020603050405020304" pitchFamily="18" charset="0"/>
              <a:cs typeface="Times New Roman" panose="02020603050405020304" pitchFamily="18" charset="0"/>
            </a:endParaRPr>
          </a:p>
        </p:txBody>
      </p:sp>
      <p:sp>
        <p:nvSpPr>
          <p:cNvPr id="23" name="Shape 15"/>
          <p:cNvSpPr/>
          <p:nvPr/>
        </p:nvSpPr>
        <p:spPr>
          <a:xfrm>
            <a:off x="538043" y="4620458"/>
            <a:ext cx="6613088" cy="1001911"/>
          </a:xfrm>
          <a:prstGeom prst="roundRect">
            <a:avLst>
              <a:gd name="adj" fmla="val 12085"/>
            </a:avLst>
          </a:prstGeom>
          <a:solidFill>
            <a:srgbClr val="D0D2E2"/>
          </a:solidFill>
          <a:ln/>
        </p:spPr>
      </p:sp>
      <p:pic>
        <p:nvPicPr>
          <p:cNvPr id="24" name="Image 6" descr="preencoded.png"/>
          <p:cNvPicPr>
            <a:picLocks noChangeAspect="1"/>
          </p:cNvPicPr>
          <p:nvPr/>
        </p:nvPicPr>
        <p:blipFill>
          <a:blip r:embed="rId10"/>
          <a:stretch>
            <a:fillRect/>
          </a:stretch>
        </p:blipFill>
        <p:spPr>
          <a:xfrm>
            <a:off x="672465" y="4823222"/>
            <a:ext cx="168116" cy="134422"/>
          </a:xfrm>
          <a:prstGeom prst="rect">
            <a:avLst/>
          </a:prstGeom>
        </p:spPr>
      </p:pic>
      <p:sp>
        <p:nvSpPr>
          <p:cNvPr id="25" name="Text 16"/>
          <p:cNvSpPr/>
          <p:nvPr/>
        </p:nvSpPr>
        <p:spPr>
          <a:xfrm>
            <a:off x="975003" y="4788456"/>
            <a:ext cx="6041707" cy="645795"/>
          </a:xfrm>
          <a:prstGeom prst="rect">
            <a:avLst/>
          </a:prstGeom>
          <a:noFill/>
          <a:ln/>
        </p:spPr>
        <p:txBody>
          <a:bodyPr wrap="square" lIns="0" tIns="0" rIns="0" bIns="0" rtlCol="0" anchor="t"/>
          <a:lstStyle/>
          <a:p>
            <a:pPr marL="0" indent="0" algn="l">
              <a:lnSpc>
                <a:spcPts val="1650"/>
              </a:lnSpc>
              <a:buNone/>
            </a:pPr>
            <a:r>
              <a:rPr lang="en-US" sz="1400" b="1" dirty="0">
                <a:solidFill>
                  <a:srgbClr val="000000"/>
                </a:solidFill>
                <a:latin typeface="Times New Roman" panose="02020603050405020304" pitchFamily="18" charset="0"/>
                <a:ea typeface="Inter Light" pitchFamily="34" charset="-122"/>
                <a:cs typeface="Times New Roman" panose="02020603050405020304" pitchFamily="18" charset="0"/>
              </a:rPr>
              <a:t>Үй тапсырмасы:</a:t>
            </a:r>
            <a:r>
              <a:rPr lang="en-US" sz="1400" dirty="0">
                <a:solidFill>
                  <a:srgbClr val="000000"/>
                </a:solidFill>
                <a:latin typeface="Times New Roman" panose="02020603050405020304" pitchFamily="18" charset="0"/>
                <a:ea typeface="Inter Light" pitchFamily="34" charset="-122"/>
                <a:cs typeface="Times New Roman" panose="02020603050405020304" pitchFamily="18" charset="0"/>
              </a:rPr>
              <a:t> Үйдегі 3 шағын заттың массасын электронды таразымен 3 реттен өлше. Орта мән мен салыстырмалы қателікті есепте. ChatGPT-тен "серіппелі таразымен дәл өлшеудің 5 кеңесін" сұрап, 1 пет есеп жаз.</a:t>
            </a:r>
            <a:endParaRPr lang="en-US" sz="1400" dirty="0">
              <a:latin typeface="Times New Roman" panose="02020603050405020304" pitchFamily="18" charset="0"/>
              <a:cs typeface="Times New Roman" panose="02020603050405020304" pitchFamily="18" charset="0"/>
            </a:endParaRPr>
          </a:p>
        </p:txBody>
      </p:sp>
      <p:sp>
        <p:nvSpPr>
          <p:cNvPr id="26" name="Text 17"/>
          <p:cNvSpPr/>
          <p:nvPr/>
        </p:nvSpPr>
        <p:spPr>
          <a:xfrm>
            <a:off x="7486888" y="3127415"/>
            <a:ext cx="2615803" cy="252174"/>
          </a:xfrm>
          <a:prstGeom prst="rect">
            <a:avLst/>
          </a:prstGeom>
          <a:noFill/>
          <a:ln/>
        </p:spPr>
        <p:txBody>
          <a:bodyPr wrap="none" lIns="0" tIns="0" rIns="0" bIns="0" rtlCol="0" anchor="t"/>
          <a:lstStyle/>
          <a:p>
            <a:pPr marL="0" indent="0" algn="l">
              <a:lnSpc>
                <a:spcPts val="1950"/>
              </a:lnSpc>
              <a:buNone/>
            </a:pPr>
            <a:r>
              <a:rPr lang="en-US" sz="2000" dirty="0">
                <a:solidFill>
                  <a:srgbClr val="74767D"/>
                </a:solidFill>
                <a:latin typeface="Times New Roman" panose="02020603050405020304" pitchFamily="18" charset="0"/>
                <a:ea typeface="Montserrat Medium" pitchFamily="34" charset="-122"/>
                <a:cs typeface="Times New Roman" panose="02020603050405020304" pitchFamily="18" charset="0"/>
              </a:rPr>
              <a:t>Интерактивті викторина</a:t>
            </a:r>
            <a:endParaRPr lang="en-US" sz="2000" dirty="0">
              <a:latin typeface="Times New Roman" panose="02020603050405020304" pitchFamily="18" charset="0"/>
              <a:cs typeface="Times New Roman" panose="02020603050405020304" pitchFamily="18" charset="0"/>
            </a:endParaRPr>
          </a:p>
        </p:txBody>
      </p:sp>
      <p:sp>
        <p:nvSpPr>
          <p:cNvPr id="27" name="Text 18"/>
          <p:cNvSpPr/>
          <p:nvPr/>
        </p:nvSpPr>
        <p:spPr>
          <a:xfrm>
            <a:off x="7486888" y="3514011"/>
            <a:ext cx="6613088" cy="430530"/>
          </a:xfrm>
          <a:prstGeom prst="rect">
            <a:avLst/>
          </a:prstGeom>
          <a:noFill/>
          <a:ln/>
        </p:spPr>
        <p:txBody>
          <a:bodyPr wrap="square" lIns="0" tIns="0" rIns="0" bIns="0" rtlCol="0" anchor="t"/>
          <a:lstStyle/>
          <a:p>
            <a:pPr marL="0" indent="0" algn="l">
              <a:lnSpc>
                <a:spcPts val="1650"/>
              </a:lnSpc>
              <a:buNone/>
            </a:pP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Білімді бекіту үшін онлайн викторинадан өтіңіз. Сұрақтар масса ұғымы, таразы түрлері және өлшеу дағдыларына арналған.</a:t>
            </a:r>
            <a:endParaRPr lang="en-US" sz="1400" dirty="0">
              <a:latin typeface="Times New Roman" panose="02020603050405020304" pitchFamily="18" charset="0"/>
              <a:cs typeface="Times New Roman" panose="02020603050405020304" pitchFamily="18" charset="0"/>
            </a:endParaRPr>
          </a:p>
        </p:txBody>
      </p:sp>
      <p:pic>
        <p:nvPicPr>
          <p:cNvPr id="28" name="Image 7" descr="preencoded.png"/>
          <p:cNvPicPr>
            <a:picLocks noChangeAspect="1"/>
          </p:cNvPicPr>
          <p:nvPr/>
        </p:nvPicPr>
        <p:blipFill>
          <a:blip r:embed="rId11"/>
          <a:stretch>
            <a:fillRect/>
          </a:stretch>
        </p:blipFill>
        <p:spPr>
          <a:xfrm>
            <a:off x="10102691" y="4003997"/>
            <a:ext cx="1714500" cy="1714500"/>
          </a:xfrm>
          <a:prstGeom prst="rect">
            <a:avLst/>
          </a:prstGeom>
        </p:spPr>
      </p:pic>
      <p:pic>
        <p:nvPicPr>
          <p:cNvPr id="29" name="Image 8" descr="preencoded.png">
            <a:hlinkClick r:id="rId12"/>
          </p:cNvPr>
          <p:cNvPicPr>
            <a:picLocks noChangeAspect="1"/>
          </p:cNvPicPr>
          <p:nvPr/>
        </p:nvPicPr>
        <p:blipFill>
          <a:blip r:embed="rId13"/>
          <a:stretch>
            <a:fillRect/>
          </a:stretch>
        </p:blipFill>
        <p:spPr>
          <a:xfrm>
            <a:off x="10213597" y="5554831"/>
            <a:ext cx="1664494" cy="369927"/>
          </a:xfrm>
          <a:prstGeom prst="rect">
            <a:avLst/>
          </a:prstGeom>
        </p:spPr>
      </p:pic>
      <p:sp>
        <p:nvSpPr>
          <p:cNvPr id="30" name="Text 19"/>
          <p:cNvSpPr/>
          <p:nvPr/>
        </p:nvSpPr>
        <p:spPr>
          <a:xfrm>
            <a:off x="7501493" y="6234947"/>
            <a:ext cx="6613088" cy="430530"/>
          </a:xfrm>
          <a:prstGeom prst="rect">
            <a:avLst/>
          </a:prstGeom>
          <a:noFill/>
          <a:ln/>
        </p:spPr>
        <p:txBody>
          <a:bodyPr wrap="square" lIns="0" tIns="0" rIns="0" bIns="0" rtlCol="0" anchor="t"/>
          <a:lstStyle/>
          <a:p>
            <a:pPr marL="0" indent="0" algn="l">
              <a:lnSpc>
                <a:spcPts val="165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Викторина сіздердің масса өлшеу бойынша білімдеріңізді тексеруге және қызықты форматта қайталауға мүмкіндік береді.</a:t>
            </a:r>
            <a:endParaRPr lang="en-US" sz="1600" dirty="0">
              <a:latin typeface="Times New Roman" panose="02020603050405020304" pitchFamily="18" charset="0"/>
              <a:cs typeface="Times New Roman" panose="02020603050405020304" pitchFamily="18" charset="0"/>
            </a:endParaRPr>
          </a:p>
        </p:txBody>
      </p:sp>
      <p:sp>
        <p:nvSpPr>
          <p:cNvPr id="31" name="Shape 20"/>
          <p:cNvSpPr/>
          <p:nvPr/>
        </p:nvSpPr>
        <p:spPr>
          <a:xfrm>
            <a:off x="537983" y="6984713"/>
            <a:ext cx="13554313" cy="24408"/>
          </a:xfrm>
          <a:prstGeom prst="rect">
            <a:avLst/>
          </a:prstGeom>
          <a:solidFill>
            <a:srgbClr val="3D3E44">
              <a:alpha val="50000"/>
            </a:srgbClr>
          </a:solidFill>
          <a:ln/>
        </p:spPr>
      </p:sp>
      <p:sp>
        <p:nvSpPr>
          <p:cNvPr id="32" name="Text 21"/>
          <p:cNvSpPr/>
          <p:nvPr/>
        </p:nvSpPr>
        <p:spPr>
          <a:xfrm>
            <a:off x="537983" y="7160391"/>
            <a:ext cx="13554313" cy="430530"/>
          </a:xfrm>
          <a:prstGeom prst="rect">
            <a:avLst/>
          </a:prstGeom>
          <a:noFill/>
          <a:ln/>
        </p:spPr>
        <p:txBody>
          <a:bodyPr wrap="square" lIns="0" tIns="0" rIns="0" bIns="0" rtlCol="0" anchor="t"/>
          <a:lstStyle/>
          <a:p>
            <a:pPr marL="0" indent="0" algn="l">
              <a:lnSpc>
                <a:spcPts val="1650"/>
              </a:lnSpc>
              <a:buNone/>
            </a:pPr>
            <a:r>
              <a:rPr lang="en-US" sz="1400" b="1" dirty="0">
                <a:solidFill>
                  <a:srgbClr val="3D3E44"/>
                </a:solidFill>
                <a:latin typeface="Times New Roman" panose="02020603050405020304" pitchFamily="18" charset="0"/>
                <a:ea typeface="Inter Light" pitchFamily="34" charset="-122"/>
                <a:cs typeface="Times New Roman" panose="02020603050405020304" pitchFamily="18" charset="0"/>
              </a:rPr>
              <a:t>Есте сақтаңыз:</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Физикада дәлдік пен әділдік – екеуі де өте маңызды. Ғылыми өлшеулер адал болуды талап етеді, ал қоғамдық өмірде әділдік – біздің қадір-қасиетіміз. Әр өлшеу, әр эксперимент – бұл білімге апаратын қадам және жауапкершілікті үйрену мүмкіндігі.</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92373"/>
            <a:ext cx="7887057" cy="620078"/>
          </a:xfrm>
          <a:prstGeom prst="rect">
            <a:avLst/>
          </a:prstGeom>
          <a:noFill/>
          <a:ln/>
        </p:spPr>
        <p:txBody>
          <a:bodyPr wrap="none" lIns="0" tIns="0" rIns="0" bIns="0" rtlCol="0" anchor="t"/>
          <a:lstStyle/>
          <a:p>
            <a:pPr marL="0" indent="0" algn="l">
              <a:lnSpc>
                <a:spcPts val="4850"/>
              </a:lnSpc>
              <a:buNone/>
            </a:pPr>
            <a:r>
              <a:rPr lang="en-US" sz="4000" dirty="0">
                <a:solidFill>
                  <a:srgbClr val="74767D"/>
                </a:solidFill>
                <a:latin typeface="Times New Roman" panose="02020603050405020304" pitchFamily="18" charset="0"/>
                <a:ea typeface="Montserrat Medium" pitchFamily="34" charset="-122"/>
                <a:cs typeface="Times New Roman" panose="02020603050405020304" pitchFamily="18" charset="0"/>
              </a:rPr>
              <a:t>Масса туралы негізгі ұғымдар</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793790" y="2008465"/>
            <a:ext cx="3163491" cy="372070"/>
          </a:xfrm>
          <a:prstGeom prst="rect">
            <a:avLst/>
          </a:prstGeom>
          <a:noFill/>
          <a:ln/>
        </p:spPr>
        <p:txBody>
          <a:bodyPr wrap="none" lIns="0" tIns="0" rIns="0" bIns="0" rtlCol="0" anchor="t"/>
          <a:lstStyle/>
          <a:p>
            <a:pPr marL="0" indent="0" algn="l">
              <a:lnSpc>
                <a:spcPts val="2900"/>
              </a:lnSpc>
              <a:buNone/>
            </a:pPr>
            <a:r>
              <a:rPr lang="en-US" sz="2400" b="1" dirty="0">
                <a:solidFill>
                  <a:srgbClr val="74767D"/>
                </a:solidFill>
                <a:latin typeface="Times New Roman" panose="02020603050405020304" pitchFamily="18" charset="0"/>
                <a:ea typeface="Montserrat Medium" pitchFamily="34" charset="-122"/>
                <a:cs typeface="Times New Roman" panose="02020603050405020304" pitchFamily="18" charset="0"/>
              </a:rPr>
              <a:t>Масса дегеніміз не?</a:t>
            </a:r>
            <a:endParaRPr lang="en-US" sz="2400" b="1" dirty="0">
              <a:latin typeface="Times New Roman" panose="02020603050405020304" pitchFamily="18" charset="0"/>
              <a:cs typeface="Times New Roman" panose="02020603050405020304" pitchFamily="18" charset="0"/>
            </a:endParaRPr>
          </a:p>
        </p:txBody>
      </p:sp>
      <p:sp>
        <p:nvSpPr>
          <p:cNvPr id="4" name="Text 2"/>
          <p:cNvSpPr/>
          <p:nvPr/>
        </p:nvSpPr>
        <p:spPr>
          <a:xfrm>
            <a:off x="793790" y="2578894"/>
            <a:ext cx="7632025" cy="1270159"/>
          </a:xfrm>
          <a:prstGeom prst="rect">
            <a:avLst/>
          </a:prstGeom>
          <a:noFill/>
          <a:ln/>
        </p:spPr>
        <p:txBody>
          <a:bodyPr wrap="square" lIns="0" tIns="0" rIns="0" bIns="0" rtlCol="0" anchor="t"/>
          <a:lstStyle/>
          <a:p>
            <a:pPr marL="0" indent="0" algn="l">
              <a:lnSpc>
                <a:spcPts val="25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Масса – дененің инерттілігін сипаттайтын физикалық шама. Ол дененің қанша заттан тұратынын көрсетеді және әлемнің кез келген жерінде бірдей болады. Массаның негізгі өлшем бірлігі – килограмм (кг). Ғылымда грамм (г), миллиграмм (мг), тонна (т) сияқты туынды бірліктер де қолданылады.</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793790" y="4047411"/>
            <a:ext cx="5225058" cy="372070"/>
          </a:xfrm>
          <a:prstGeom prst="rect">
            <a:avLst/>
          </a:prstGeom>
          <a:noFill/>
          <a:ln/>
        </p:spPr>
        <p:txBody>
          <a:bodyPr wrap="none" lIns="0" tIns="0" rIns="0" bIns="0" rtlCol="0" anchor="t"/>
          <a:lstStyle/>
          <a:p>
            <a:pPr marL="0" indent="0" algn="l">
              <a:lnSpc>
                <a:spcPts val="2900"/>
              </a:lnSpc>
              <a:buNone/>
            </a:pPr>
            <a:r>
              <a:rPr lang="en-US" sz="2400" b="1" dirty="0">
                <a:solidFill>
                  <a:srgbClr val="74767D"/>
                </a:solidFill>
                <a:latin typeface="Times New Roman" panose="02020603050405020304" pitchFamily="18" charset="0"/>
                <a:ea typeface="Montserrat Medium" pitchFamily="34" charset="-122"/>
                <a:cs typeface="Times New Roman" panose="02020603050405020304" pitchFamily="18" charset="0"/>
              </a:rPr>
              <a:t>Салмақ пен массаның айырмасы</a:t>
            </a:r>
            <a:endParaRPr lang="en-US" sz="2400" b="1" dirty="0">
              <a:latin typeface="Times New Roman" panose="02020603050405020304" pitchFamily="18" charset="0"/>
              <a:cs typeface="Times New Roman" panose="02020603050405020304" pitchFamily="18" charset="0"/>
            </a:endParaRPr>
          </a:p>
        </p:txBody>
      </p:sp>
      <p:sp>
        <p:nvSpPr>
          <p:cNvPr id="6" name="Text 4"/>
          <p:cNvSpPr/>
          <p:nvPr/>
        </p:nvSpPr>
        <p:spPr>
          <a:xfrm>
            <a:off x="793790" y="4617839"/>
            <a:ext cx="7632025" cy="1587698"/>
          </a:xfrm>
          <a:prstGeom prst="rect">
            <a:avLst/>
          </a:prstGeom>
          <a:noFill/>
          <a:ln/>
        </p:spPr>
        <p:txBody>
          <a:bodyPr wrap="square" lIns="0" tIns="0" rIns="0" bIns="0" rtlCol="0" anchor="t"/>
          <a:lstStyle/>
          <a:p>
            <a:pPr marL="0" indent="0" algn="l">
              <a:lnSpc>
                <a:spcPts val="25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Көп адамдар массаны салмақпен шатастырады, бірақ бұл әртүрлі ұғымдар. Масса – скалярлық шама, ал салмақ – күш, яғни векторлық шама. Салмақ гравитация әсерінен пайда болады және әртүрлі планеталарда өзгереді. Мысалы, Айда сіздің массаңыз өзгеріссіз қалады, бірақ салмағыңыз алты есе кем болады.</a:t>
            </a:r>
            <a:endParaRPr lang="en-US" sz="1600" dirty="0">
              <a:latin typeface="Times New Roman" panose="02020603050405020304" pitchFamily="18" charset="0"/>
              <a:cs typeface="Times New Roman" panose="02020603050405020304" pitchFamily="18" charset="0"/>
            </a:endParaRPr>
          </a:p>
        </p:txBody>
      </p:sp>
      <p:sp>
        <p:nvSpPr>
          <p:cNvPr id="7" name="Shape 5"/>
          <p:cNvSpPr/>
          <p:nvPr/>
        </p:nvSpPr>
        <p:spPr>
          <a:xfrm>
            <a:off x="8917543" y="2033349"/>
            <a:ext cx="4926568" cy="2011918"/>
          </a:xfrm>
          <a:prstGeom prst="roundRect">
            <a:avLst>
              <a:gd name="adj" fmla="val 8878"/>
            </a:avLst>
          </a:prstGeom>
          <a:solidFill>
            <a:srgbClr val="EFF0F6"/>
          </a:solidFill>
          <a:ln w="7620">
            <a:solidFill>
              <a:srgbClr val="C5C7D2"/>
            </a:solidFill>
            <a:prstDash val="solid"/>
          </a:ln>
        </p:spPr>
      </p:sp>
      <p:sp>
        <p:nvSpPr>
          <p:cNvPr id="8" name="Text 6"/>
          <p:cNvSpPr/>
          <p:nvPr/>
        </p:nvSpPr>
        <p:spPr>
          <a:xfrm>
            <a:off x="9123521" y="2239328"/>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Негізгі бірліктер</a:t>
            </a:r>
            <a:endParaRPr lang="en-US" sz="2000" dirty="0">
              <a:latin typeface="Times New Roman" panose="02020603050405020304" pitchFamily="18" charset="0"/>
              <a:cs typeface="Times New Roman" panose="02020603050405020304" pitchFamily="18" charset="0"/>
            </a:endParaRPr>
          </a:p>
        </p:txBody>
      </p:sp>
      <p:sp>
        <p:nvSpPr>
          <p:cNvPr id="9" name="Text 7"/>
          <p:cNvSpPr/>
          <p:nvPr/>
        </p:nvSpPr>
        <p:spPr>
          <a:xfrm>
            <a:off x="9123521" y="2747843"/>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1 кг = 1000 г</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9123521" y="3134797"/>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1 г = 1000 мг</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9123521" y="3521750"/>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1 т = 1000 кг</a:t>
            </a:r>
            <a:endParaRPr lang="en-US" sz="1600" dirty="0">
              <a:latin typeface="Times New Roman" panose="02020603050405020304" pitchFamily="18" charset="0"/>
              <a:cs typeface="Times New Roman" panose="02020603050405020304" pitchFamily="18" charset="0"/>
            </a:endParaRPr>
          </a:p>
        </p:txBody>
      </p:sp>
      <p:sp>
        <p:nvSpPr>
          <p:cNvPr id="12" name="Shape 10"/>
          <p:cNvSpPr/>
          <p:nvPr/>
        </p:nvSpPr>
        <p:spPr>
          <a:xfrm>
            <a:off x="8917543" y="4243626"/>
            <a:ext cx="4926568" cy="2011918"/>
          </a:xfrm>
          <a:prstGeom prst="roundRect">
            <a:avLst>
              <a:gd name="adj" fmla="val 8878"/>
            </a:avLst>
          </a:prstGeom>
          <a:solidFill>
            <a:srgbClr val="EFF0F6"/>
          </a:solidFill>
          <a:ln w="7620">
            <a:solidFill>
              <a:srgbClr val="C5C7D2"/>
            </a:solidFill>
            <a:prstDash val="solid"/>
          </a:ln>
        </p:spPr>
      </p:sp>
      <p:sp>
        <p:nvSpPr>
          <p:cNvPr id="13" name="Text 11"/>
          <p:cNvSpPr/>
          <p:nvPr/>
        </p:nvSpPr>
        <p:spPr>
          <a:xfrm>
            <a:off x="9123521" y="4449604"/>
            <a:ext cx="2798326" cy="310158"/>
          </a:xfrm>
          <a:prstGeom prst="rect">
            <a:avLst/>
          </a:prstGeom>
          <a:noFill/>
          <a:ln/>
        </p:spPr>
        <p:txBody>
          <a:bodyPr wrap="none" lIns="0" tIns="0" rIns="0" bIns="0" rtlCol="0" anchor="t"/>
          <a:lstStyle/>
          <a:p>
            <a:pPr marL="0" indent="0" algn="l">
              <a:lnSpc>
                <a:spcPts val="24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Маңызды терминдер</a:t>
            </a:r>
            <a:endParaRPr lang="en-US" sz="2000" dirty="0">
              <a:latin typeface="Times New Roman" panose="02020603050405020304" pitchFamily="18" charset="0"/>
              <a:cs typeface="Times New Roman" panose="02020603050405020304" pitchFamily="18" charset="0"/>
            </a:endParaRPr>
          </a:p>
        </p:txBody>
      </p:sp>
      <p:sp>
        <p:nvSpPr>
          <p:cNvPr id="14" name="Text 12"/>
          <p:cNvSpPr/>
          <p:nvPr/>
        </p:nvSpPr>
        <p:spPr>
          <a:xfrm>
            <a:off x="9123521" y="4958120"/>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Нөлдеу (тара)</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9123521" y="5345073"/>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Калибрлеу</a:t>
            </a: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9123521" y="5732026"/>
            <a:ext cx="4514612" cy="317540"/>
          </a:xfrm>
          <a:prstGeom prst="rect">
            <a:avLst/>
          </a:prstGeom>
          <a:noFill/>
          <a:ln/>
        </p:spPr>
        <p:txBody>
          <a:bodyPr wrap="none" lIns="0" tIns="0" rIns="0" bIns="0" rtlCol="0" anchor="t"/>
          <a:lstStyle/>
          <a:p>
            <a:pPr marL="342900" indent="-342900" algn="l">
              <a:lnSpc>
                <a:spcPts val="25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Дәлдік класы</a:t>
            </a:r>
            <a:endParaRPr lang="en-US" sz="1600" dirty="0">
              <a:latin typeface="Times New Roman" panose="02020603050405020304" pitchFamily="18" charset="0"/>
              <a:cs typeface="Times New Roman" panose="02020603050405020304" pitchFamily="18" charset="0"/>
            </a:endParaRPr>
          </a:p>
        </p:txBody>
      </p:sp>
      <p:sp>
        <p:nvSpPr>
          <p:cNvPr id="17" name="Text 15"/>
          <p:cNvSpPr/>
          <p:nvPr/>
        </p:nvSpPr>
        <p:spPr>
          <a:xfrm>
            <a:off x="793790" y="6702028"/>
            <a:ext cx="13042821" cy="635079"/>
          </a:xfrm>
          <a:prstGeom prst="rect">
            <a:avLst/>
          </a:prstGeom>
          <a:noFill/>
          <a:ln/>
        </p:spPr>
        <p:txBody>
          <a:bodyPr wrap="square" lIns="0" tIns="0" rIns="0" bIns="0" rtlCol="0" anchor="t"/>
          <a:lstStyle/>
          <a:p>
            <a:pPr marL="0" indent="0" algn="l">
              <a:lnSpc>
                <a:spcPts val="2500"/>
              </a:lnSpc>
              <a:buNone/>
            </a:pPr>
            <a:r>
              <a:rPr lang="en-US" sz="1600" dirty="0" err="1">
                <a:solidFill>
                  <a:srgbClr val="3D3E44"/>
                </a:solidFill>
                <a:latin typeface="Times New Roman" panose="02020603050405020304" pitchFamily="18" charset="0"/>
                <a:ea typeface="Inter Light" pitchFamily="34" charset="-122"/>
                <a:cs typeface="Times New Roman" panose="02020603050405020304" pitchFamily="18" charset="0"/>
              </a:rPr>
              <a:t>Өлшеулердің</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a:t>
            </a:r>
            <a:r>
              <a:rPr lang="en-US" sz="1600" dirty="0" err="1">
                <a:solidFill>
                  <a:srgbClr val="3D3E44"/>
                </a:solidFill>
                <a:latin typeface="Times New Roman" panose="02020603050405020304" pitchFamily="18" charset="0"/>
                <a:ea typeface="Inter Light" pitchFamily="34" charset="-122"/>
                <a:cs typeface="Times New Roman" panose="02020603050405020304" pitchFamily="18" charset="0"/>
              </a:rPr>
              <a:t>дәл</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болуы үшін құралдарды дұрыс пайдалану өте маңызды. Нөлдеу (тара) – бұл таразыны қосқан кезде оның көрсеткішін нөлге қою процесі. </a:t>
            </a:r>
            <a:r>
              <a:rPr lang="en-US" sz="1600" dirty="0" err="1">
                <a:solidFill>
                  <a:srgbClr val="3D3E44"/>
                </a:solidFill>
                <a:latin typeface="Times New Roman" panose="02020603050405020304" pitchFamily="18" charset="0"/>
                <a:ea typeface="Inter Light" pitchFamily="34" charset="-122"/>
                <a:cs typeface="Times New Roman" panose="02020603050405020304" pitchFamily="18" charset="0"/>
              </a:rPr>
              <a:t>Калибрлеу</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 таразының дәлдігін белгілі массалы эталондық гирьлердің көмегімен тексеру әдісі.</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25855"/>
            <a:ext cx="11080671" cy="620078"/>
          </a:xfrm>
          <a:prstGeom prst="rect">
            <a:avLst/>
          </a:prstGeom>
          <a:noFill/>
          <a:ln/>
        </p:spPr>
        <p:txBody>
          <a:bodyPr wrap="none" lIns="0" tIns="0" rIns="0" bIns="0" rtlCol="0" anchor="t"/>
          <a:lstStyle/>
          <a:p>
            <a:pPr marL="0" indent="0" algn="l">
              <a:lnSpc>
                <a:spcPts val="4850"/>
              </a:lnSpc>
              <a:buNone/>
            </a:pPr>
            <a:r>
              <a:rPr lang="en-US" sz="3900" dirty="0">
                <a:solidFill>
                  <a:srgbClr val="74767D"/>
                </a:solidFill>
                <a:latin typeface="Times New Roman" panose="02020603050405020304" pitchFamily="18" charset="0"/>
                <a:ea typeface="Montserrat Medium" pitchFamily="34" charset="-122"/>
                <a:cs typeface="Times New Roman" panose="02020603050405020304" pitchFamily="18" charset="0"/>
              </a:rPr>
              <a:t>Электронды таразы: заманауи технология</a:t>
            </a:r>
            <a:endParaRPr lang="en-US" sz="3900" dirty="0">
              <a:latin typeface="Times New Roman" panose="02020603050405020304" pitchFamily="18" charset="0"/>
              <a:cs typeface="Times New Roman" panose="02020603050405020304" pitchFamily="18" charset="0"/>
            </a:endParaRPr>
          </a:p>
        </p:txBody>
      </p:sp>
      <p:sp>
        <p:nvSpPr>
          <p:cNvPr id="3" name="Text 1"/>
          <p:cNvSpPr/>
          <p:nvPr/>
        </p:nvSpPr>
        <p:spPr>
          <a:xfrm>
            <a:off x="793790" y="2241947"/>
            <a:ext cx="5309830" cy="372070"/>
          </a:xfrm>
          <a:prstGeom prst="rect">
            <a:avLst/>
          </a:prstGeom>
          <a:noFill/>
          <a:ln/>
        </p:spPr>
        <p:txBody>
          <a:bodyPr wrap="none" lIns="0" tIns="0" rIns="0" bIns="0" rtlCol="0" anchor="t"/>
          <a:lstStyle/>
          <a:p>
            <a:pPr marL="0" indent="0" algn="l">
              <a:lnSpc>
                <a:spcPts val="290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Құрылысы және жұмыс принципі</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793790" y="2812375"/>
            <a:ext cx="6955631" cy="1587698"/>
          </a:xfrm>
          <a:prstGeom prst="rect">
            <a:avLst/>
          </a:prstGeom>
          <a:noFill/>
          <a:ln/>
        </p:spPr>
        <p:txBody>
          <a:bodyPr wrap="square" lIns="0" tIns="0" rIns="0" bIns="0" rtlCol="0" anchor="t"/>
          <a:lstStyle/>
          <a:p>
            <a:pPr marL="0" indent="0" algn="l">
              <a:lnSpc>
                <a:spcPts val="25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 таразы – бұл заманауи өлшеу құралы, ол электрлік сенсорлардың (тензодатчиктердің) көмегімен массаны анықтайды. Дене таразы табақшасына қойылғанда, сенсорлар деформацияланады, бұл электр сигналына айналады. Микропроцессор осы сигналды өңдеп, массаны санмен дисплейде көрсетеді.</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1868210" y="4685169"/>
            <a:ext cx="2977039" cy="372070"/>
          </a:xfrm>
          <a:prstGeom prst="rect">
            <a:avLst/>
          </a:prstGeom>
          <a:noFill/>
          <a:ln/>
        </p:spPr>
        <p:txBody>
          <a:bodyPr wrap="none" lIns="0" tIns="0" rIns="0" bIns="0" rtlCol="0" anchor="t"/>
          <a:lstStyle/>
          <a:p>
            <a:pPr marL="0" indent="0" algn="l">
              <a:lnSpc>
                <a:spcPts val="290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Артықшылықтары</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793790" y="5168860"/>
            <a:ext cx="6955631" cy="317540"/>
          </a:xfrm>
          <a:prstGeom prst="rect">
            <a:avLst/>
          </a:prstGeom>
          <a:noFill/>
          <a:ln/>
        </p:spPr>
        <p:txBody>
          <a:bodyPr wrap="none" lIns="0" tIns="0" rIns="0" bIns="0" rtlCol="0" anchor="t"/>
          <a:lstStyle/>
          <a:p>
            <a:pPr marL="342900" indent="-342900" algn="l">
              <a:lnSpc>
                <a:spcPts val="250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Жоғары дәлдік:</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0,01 г дейін өлшей алады</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793790" y="5555813"/>
            <a:ext cx="6955631" cy="317540"/>
          </a:xfrm>
          <a:prstGeom prst="rect">
            <a:avLst/>
          </a:prstGeom>
          <a:noFill/>
          <a:ln/>
        </p:spPr>
        <p:txBody>
          <a:bodyPr wrap="none" lIns="0" tIns="0" rIns="0" bIns="0" rtlCol="0" anchor="t"/>
          <a:lstStyle/>
          <a:p>
            <a:pPr marL="342900" indent="-342900" algn="l">
              <a:lnSpc>
                <a:spcPts val="250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Жылдам нәтиже:</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бірнеше секундта көрсеткіш шығады</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793790" y="5942767"/>
            <a:ext cx="6955631" cy="317540"/>
          </a:xfrm>
          <a:prstGeom prst="rect">
            <a:avLst/>
          </a:prstGeom>
          <a:noFill/>
          <a:ln/>
        </p:spPr>
        <p:txBody>
          <a:bodyPr wrap="none" lIns="0" tIns="0" rIns="0" bIns="0" rtlCol="0" anchor="t"/>
          <a:lstStyle/>
          <a:p>
            <a:pPr marL="342900" indent="-342900" algn="l">
              <a:lnSpc>
                <a:spcPts val="250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Тара функциясы:</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ыдыстың массасын алып тастайды</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793790" y="6329720"/>
            <a:ext cx="6955631" cy="317540"/>
          </a:xfrm>
          <a:prstGeom prst="rect">
            <a:avLst/>
          </a:prstGeom>
          <a:noFill/>
          <a:ln/>
        </p:spPr>
        <p:txBody>
          <a:bodyPr wrap="none" lIns="0" tIns="0" rIns="0" bIns="0" rtlCol="0" anchor="t"/>
          <a:lstStyle/>
          <a:p>
            <a:pPr marL="342900" indent="-342900" algn="l">
              <a:lnSpc>
                <a:spcPts val="250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Бірлік ауыстыру:</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г, кг, унция арасында ауысуға болады</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793790" y="6716673"/>
            <a:ext cx="6955631" cy="317540"/>
          </a:xfrm>
          <a:prstGeom prst="rect">
            <a:avLst/>
          </a:prstGeom>
          <a:noFill/>
          <a:ln/>
        </p:spPr>
        <p:txBody>
          <a:bodyPr wrap="none" lIns="0" tIns="0" rIns="0" bIns="0" rtlCol="0" anchor="t"/>
          <a:lstStyle/>
          <a:p>
            <a:pPr marL="342900" indent="-342900" algn="l">
              <a:lnSpc>
                <a:spcPts val="250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Жад функциясы:</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кейбір модельдер өлшеулерді сақтайды</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8241149" y="2241947"/>
            <a:ext cx="2977039" cy="372070"/>
          </a:xfrm>
          <a:prstGeom prst="rect">
            <a:avLst/>
          </a:prstGeom>
          <a:noFill/>
          <a:ln/>
        </p:spPr>
        <p:txBody>
          <a:bodyPr wrap="none" lIns="0" tIns="0" rIns="0" bIns="0" rtlCol="0" anchor="t"/>
          <a:lstStyle/>
          <a:p>
            <a:pPr marL="0" indent="0" algn="l">
              <a:lnSpc>
                <a:spcPts val="290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Шектеулері</a:t>
            </a:r>
            <a:endParaRPr lang="en-US" sz="2400" dirty="0">
              <a:latin typeface="Times New Roman" panose="02020603050405020304" pitchFamily="18" charset="0"/>
              <a:cs typeface="Times New Roman" panose="02020603050405020304" pitchFamily="18" charset="0"/>
            </a:endParaRPr>
          </a:p>
        </p:txBody>
      </p:sp>
      <p:sp>
        <p:nvSpPr>
          <p:cNvPr id="12" name="Text 10"/>
          <p:cNvSpPr/>
          <p:nvPr/>
        </p:nvSpPr>
        <p:spPr>
          <a:xfrm>
            <a:off x="8241149" y="2812375"/>
            <a:ext cx="5602962" cy="1587698"/>
          </a:xfrm>
          <a:prstGeom prst="rect">
            <a:avLst/>
          </a:prstGeom>
          <a:noFill/>
          <a:ln/>
        </p:spPr>
        <p:txBody>
          <a:bodyPr wrap="square" lIns="0" tIns="0" rIns="0" bIns="0" rtlCol="0" anchor="t"/>
          <a:lstStyle/>
          <a:p>
            <a:pPr marL="0" indent="0" algn="l">
              <a:lnSpc>
                <a:spcPts val="25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 таразының кемшіліктері де бар. Ол электр қуатына тәуелді – батарея немесе аккумулятор қажет. Ылғалдылық пен температура өзгерістеріне сезімтал. Сонымен қатар, электр-магниттік өрістер өлшеу нәтижесіне әсер етуі мүмкін.</a:t>
            </a:r>
            <a:endParaRPr lang="en-US" sz="1600" dirty="0">
              <a:latin typeface="Times New Roman" panose="02020603050405020304" pitchFamily="18" charset="0"/>
              <a:cs typeface="Times New Roman" panose="02020603050405020304" pitchFamily="18" charset="0"/>
            </a:endParaRPr>
          </a:p>
        </p:txBody>
      </p:sp>
      <p:sp>
        <p:nvSpPr>
          <p:cNvPr id="13" name="Shape 11"/>
          <p:cNvSpPr/>
          <p:nvPr/>
        </p:nvSpPr>
        <p:spPr>
          <a:xfrm>
            <a:off x="8241149" y="4623316"/>
            <a:ext cx="5602962" cy="2113359"/>
          </a:xfrm>
          <a:prstGeom prst="roundRect">
            <a:avLst>
              <a:gd name="adj" fmla="val 8452"/>
            </a:avLst>
          </a:prstGeom>
          <a:solidFill>
            <a:srgbClr val="D0D2E2"/>
          </a:solidFill>
          <a:ln/>
        </p:spPr>
      </p:sp>
      <p:pic>
        <p:nvPicPr>
          <p:cNvPr id="14" name="Image 0" descr="preencoded.png"/>
          <p:cNvPicPr>
            <a:picLocks noChangeAspect="1"/>
          </p:cNvPicPr>
          <p:nvPr/>
        </p:nvPicPr>
        <p:blipFill>
          <a:blip r:embed="rId3"/>
          <a:stretch>
            <a:fillRect/>
          </a:stretch>
        </p:blipFill>
        <p:spPr>
          <a:xfrm>
            <a:off x="8439507" y="4926211"/>
            <a:ext cx="248007" cy="198358"/>
          </a:xfrm>
          <a:prstGeom prst="rect">
            <a:avLst/>
          </a:prstGeom>
        </p:spPr>
      </p:pic>
      <p:sp>
        <p:nvSpPr>
          <p:cNvPr id="15" name="Text 12"/>
          <p:cNvSpPr/>
          <p:nvPr/>
        </p:nvSpPr>
        <p:spPr>
          <a:xfrm>
            <a:off x="8885873" y="4871204"/>
            <a:ext cx="4759881" cy="1587698"/>
          </a:xfrm>
          <a:prstGeom prst="rect">
            <a:avLst/>
          </a:prstGeom>
          <a:noFill/>
          <a:ln/>
        </p:spPr>
        <p:txBody>
          <a:bodyPr wrap="square" lIns="0" tIns="0" rIns="0" bIns="0" rtlCol="0" anchor="t"/>
          <a:lstStyle/>
          <a:p>
            <a:pPr marL="0" indent="0" algn="l">
              <a:lnSpc>
                <a:spcPts val="2500"/>
              </a:lnSpc>
              <a:buNone/>
            </a:pPr>
            <a:r>
              <a:rPr lang="en-US" sz="1600" b="1" dirty="0">
                <a:solidFill>
                  <a:srgbClr val="000000"/>
                </a:solidFill>
                <a:latin typeface="Times New Roman" panose="02020603050405020304" pitchFamily="18" charset="0"/>
                <a:ea typeface="Inter Light" pitchFamily="34" charset="-122"/>
                <a:cs typeface="Times New Roman" panose="02020603050405020304" pitchFamily="18" charset="0"/>
              </a:rPr>
              <a:t>Дұрыс пайдалану:</a:t>
            </a:r>
            <a:r>
              <a:rPr lang="en-US" sz="1600" dirty="0">
                <a:solidFill>
                  <a:srgbClr val="000000"/>
                </a:solidFill>
                <a:latin typeface="Times New Roman" panose="02020603050405020304" pitchFamily="18" charset="0"/>
                <a:ea typeface="Inter Light" pitchFamily="34" charset="-122"/>
                <a:cs typeface="Times New Roman" panose="02020603050405020304" pitchFamily="18" charset="0"/>
              </a:rPr>
              <a:t> таразыны тегіс, тұрақты бетке қойыңыз. Өлшеу алдында TARE батырмасын басып, нөлдеңіз. Денені табақшаның ортасына орналастырыңыз. Көрсеткіш тұрақталғанша күтіңіз.</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0329" y="721281"/>
            <a:ext cx="10339030" cy="570548"/>
          </a:xfrm>
          <a:prstGeom prst="rect">
            <a:avLst/>
          </a:prstGeom>
          <a:noFill/>
          <a:ln/>
        </p:spPr>
        <p:txBody>
          <a:bodyPr wrap="none" lIns="0" tIns="0" rIns="0" bIns="0" rtlCol="0" anchor="t"/>
          <a:lstStyle/>
          <a:p>
            <a:pPr marL="0" indent="0" algn="l">
              <a:lnSpc>
                <a:spcPts val="4450"/>
              </a:lnSpc>
              <a:buNone/>
            </a:pPr>
            <a:r>
              <a:rPr lang="en-US" sz="3550" dirty="0">
                <a:solidFill>
                  <a:srgbClr val="74767D"/>
                </a:solidFill>
                <a:latin typeface="Times New Roman" panose="02020603050405020304" pitchFamily="18" charset="0"/>
                <a:ea typeface="Montserrat Medium" pitchFamily="34" charset="-122"/>
                <a:cs typeface="Times New Roman" panose="02020603050405020304" pitchFamily="18" charset="0"/>
              </a:rPr>
              <a:t>Серіппелі таразы: Гук заңының қолданысы</a:t>
            </a:r>
            <a:endParaRPr lang="en-US" sz="3550" dirty="0">
              <a:latin typeface="Times New Roman" panose="02020603050405020304" pitchFamily="18" charset="0"/>
              <a:cs typeface="Times New Roman" panose="02020603050405020304" pitchFamily="18" charset="0"/>
            </a:endParaRPr>
          </a:p>
        </p:txBody>
      </p:sp>
      <p:sp>
        <p:nvSpPr>
          <p:cNvPr id="3" name="Text 1"/>
          <p:cNvSpPr/>
          <p:nvPr/>
        </p:nvSpPr>
        <p:spPr>
          <a:xfrm>
            <a:off x="730329" y="1748195"/>
            <a:ext cx="2738676" cy="342305"/>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Жұмыс принципі</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730329" y="2273022"/>
            <a:ext cx="6362224" cy="1753076"/>
          </a:xfrm>
          <a:prstGeom prst="rect">
            <a:avLst/>
          </a:prstGeom>
          <a:noFill/>
          <a:ln/>
        </p:spPr>
        <p:txBody>
          <a:bodyPr wrap="square" lIns="0" tIns="0" rIns="0" bIns="0" rtlCol="0" anchor="t"/>
          <a:lstStyle/>
          <a:p>
            <a:pPr marL="0" indent="0" algn="l">
              <a:lnSpc>
                <a:spcPts val="23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Серіппелі таразы Гук заңына негізделген: серіппенің ұзаруы оған әсер ететін күшке тура пропорционал. Формуласы: </a:t>
            </a: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F = k × Δl</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мұндағы F – күш, k – серіппенің қаттылық коэффициенті, Δl – ұзару. Дене ілінгенде серіппе созылады, көрсеткі бөлікпен бірге жылжып, шкала бойынша массаны көрсетеді. (Бұл заң туралы толығырақ алдағы сыныптарды толығырақ білсесіздер)</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730329" y="4208621"/>
            <a:ext cx="2738676" cy="342305"/>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Өлшеу ережелері</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730329" y="4733449"/>
            <a:ext cx="6362224" cy="292179"/>
          </a:xfrm>
          <a:prstGeom prst="rect">
            <a:avLst/>
          </a:prstGeom>
          <a:noFill/>
          <a:ln/>
        </p:spPr>
        <p:txBody>
          <a:bodyPr wrap="none" lIns="0" tIns="0" rIns="0" bIns="0" rtlCol="0" anchor="t"/>
          <a:lstStyle/>
          <a:p>
            <a:pPr marL="342900" indent="-342900" algn="l">
              <a:lnSpc>
                <a:spcPts val="2300"/>
              </a:lnSpc>
              <a:buSzPct val="100000"/>
              <a:buFont typeface="+mj-lt"/>
              <a:buAutoNum type="arabicPeriod"/>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Таразыны тік қалыпта ұстаңыз немесе ілңіз</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730329" y="5089446"/>
            <a:ext cx="6362224" cy="292179"/>
          </a:xfrm>
          <a:prstGeom prst="rect">
            <a:avLst/>
          </a:prstGeom>
          <a:noFill/>
          <a:ln/>
        </p:spPr>
        <p:txBody>
          <a:bodyPr wrap="none" lIns="0" tIns="0" rIns="0" bIns="0" rtlCol="0" anchor="t"/>
          <a:lstStyle/>
          <a:p>
            <a:pPr marL="342900" indent="-342900" algn="l">
              <a:lnSpc>
                <a:spcPts val="2300"/>
              </a:lnSpc>
              <a:buSzPct val="100000"/>
              <a:buFont typeface="+mj-lt"/>
              <a:buAutoNum type="arabicPeriod" startAt="2"/>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Денені ілмектен берік іліңіз</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730329" y="5445443"/>
            <a:ext cx="6362224" cy="292179"/>
          </a:xfrm>
          <a:prstGeom prst="rect">
            <a:avLst/>
          </a:prstGeom>
          <a:noFill/>
          <a:ln/>
        </p:spPr>
        <p:txBody>
          <a:bodyPr wrap="none" lIns="0" tIns="0" rIns="0" bIns="0" rtlCol="0" anchor="t"/>
          <a:lstStyle/>
          <a:p>
            <a:pPr marL="342900" indent="-342900" algn="l">
              <a:lnSpc>
                <a:spcPts val="2300"/>
              </a:lnSpc>
              <a:buSzPct val="100000"/>
              <a:buFont typeface="+mj-lt"/>
              <a:buAutoNum type="arabicPeriod" startAt="3"/>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Тербеліс тоқтағанша күтіңіз</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730329" y="5801439"/>
            <a:ext cx="6362224" cy="292179"/>
          </a:xfrm>
          <a:prstGeom prst="rect">
            <a:avLst/>
          </a:prstGeom>
          <a:noFill/>
          <a:ln/>
        </p:spPr>
        <p:txBody>
          <a:bodyPr wrap="none" lIns="0" tIns="0" rIns="0" bIns="0" rtlCol="0" anchor="t"/>
          <a:lstStyle/>
          <a:p>
            <a:pPr marL="342900" indent="-342900" algn="l">
              <a:lnSpc>
                <a:spcPts val="2300"/>
              </a:lnSpc>
              <a:buSzPct val="100000"/>
              <a:buFont typeface="+mj-lt"/>
              <a:buAutoNum type="arabicPeriod" startAt="4"/>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Көзді шкала деңгейінде ұстап, параллакс қатесін болдырмаңыз</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730329" y="6157436"/>
            <a:ext cx="6362224" cy="292179"/>
          </a:xfrm>
          <a:prstGeom prst="rect">
            <a:avLst/>
          </a:prstGeom>
          <a:noFill/>
          <a:ln/>
        </p:spPr>
        <p:txBody>
          <a:bodyPr wrap="none" lIns="0" tIns="0" rIns="0" bIns="0" rtlCol="0" anchor="t"/>
          <a:lstStyle/>
          <a:p>
            <a:pPr marL="342900" indent="-342900" algn="l">
              <a:lnSpc>
                <a:spcPts val="2300"/>
              </a:lnSpc>
              <a:buSzPct val="100000"/>
              <a:buFont typeface="+mj-lt"/>
              <a:buAutoNum type="arabicPeriod" startAt="5"/>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Көрсеткішті дәл оқыңыз</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730329" y="6613922"/>
            <a:ext cx="6362224" cy="584359"/>
          </a:xfrm>
          <a:prstGeom prst="rect">
            <a:avLst/>
          </a:prstGeom>
          <a:noFill/>
          <a:ln/>
        </p:spPr>
        <p:txBody>
          <a:bodyPr wrap="square" lIns="0" tIns="0" rIns="0" bIns="0" rtlCol="0" anchor="t"/>
          <a:lstStyle/>
          <a:p>
            <a:pPr marL="0" indent="0" algn="l">
              <a:lnSpc>
                <a:spcPts val="2300"/>
              </a:lnSpc>
              <a:buNone/>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Параллакс қатесі</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 бұл көзді қисайтып қарағанда пайда болатын қате. Оны болдырмау үшін көз, көрсеткі және шкала бір түзуде болуы керек.</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7545467" y="1748195"/>
            <a:ext cx="2738676" cy="342305"/>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Қолдану аймағы</a:t>
            </a:r>
            <a:endParaRPr lang="en-US" sz="2400" dirty="0">
              <a:latin typeface="Times New Roman" panose="02020603050405020304" pitchFamily="18" charset="0"/>
              <a:cs typeface="Times New Roman" panose="02020603050405020304" pitchFamily="18" charset="0"/>
            </a:endParaRPr>
          </a:p>
        </p:txBody>
      </p:sp>
      <p:sp>
        <p:nvSpPr>
          <p:cNvPr id="13" name="Text 11"/>
          <p:cNvSpPr/>
          <p:nvPr/>
        </p:nvSpPr>
        <p:spPr>
          <a:xfrm>
            <a:off x="7545467" y="2273022"/>
            <a:ext cx="6362224" cy="876538"/>
          </a:xfrm>
          <a:prstGeom prst="rect">
            <a:avLst/>
          </a:prstGeom>
          <a:noFill/>
          <a:ln/>
        </p:spPr>
        <p:txBody>
          <a:bodyPr wrap="square" lIns="0" tIns="0" rIns="0" bIns="0" rtlCol="0" anchor="t"/>
          <a:lstStyle/>
          <a:p>
            <a:pPr marL="0" indent="0" algn="l">
              <a:lnSpc>
                <a:spcPts val="23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Серіппелі таразы әсіресе ілулі заттарды өлшеуде ыңғайлы: балықты, етті, жемістерді, сұйық ыдыстарды өлшейді. Базарларда, аулада, табиғатта пайдаланылады, өйткені электр қуаты қажет емес.</a:t>
            </a:r>
            <a:endParaRPr lang="en-US" sz="1600" dirty="0">
              <a:latin typeface="Times New Roman" panose="02020603050405020304" pitchFamily="18" charset="0"/>
              <a:cs typeface="Times New Roman" panose="02020603050405020304" pitchFamily="18" charset="0"/>
            </a:endParaRPr>
          </a:p>
        </p:txBody>
      </p:sp>
      <p:sp>
        <p:nvSpPr>
          <p:cNvPr id="14" name="Shape 12"/>
          <p:cNvSpPr/>
          <p:nvPr/>
        </p:nvSpPr>
        <p:spPr>
          <a:xfrm>
            <a:off x="7545467" y="3354943"/>
            <a:ext cx="6362224" cy="1882735"/>
          </a:xfrm>
          <a:prstGeom prst="roundRect">
            <a:avLst>
              <a:gd name="adj" fmla="val 8728"/>
            </a:avLst>
          </a:prstGeom>
          <a:solidFill>
            <a:srgbClr val="FFFFFF"/>
          </a:solidFill>
          <a:ln w="22860">
            <a:solidFill>
              <a:srgbClr val="C5C7D2"/>
            </a:solidFill>
            <a:prstDash val="solid"/>
          </a:ln>
        </p:spPr>
      </p:sp>
      <p:sp>
        <p:nvSpPr>
          <p:cNvPr id="15" name="Text 13"/>
          <p:cNvSpPr/>
          <p:nvPr/>
        </p:nvSpPr>
        <p:spPr>
          <a:xfrm>
            <a:off x="7750850" y="3560326"/>
            <a:ext cx="2282190" cy="285274"/>
          </a:xfrm>
          <a:prstGeom prst="rect">
            <a:avLst/>
          </a:prstGeom>
          <a:noFill/>
          <a:ln/>
        </p:spPr>
        <p:txBody>
          <a:bodyPr wrap="none" lIns="0" tIns="0" rIns="0" bIns="0" rtlCol="0" anchor="t"/>
          <a:lstStyle/>
          <a:p>
            <a:pPr marL="0" indent="0" algn="l">
              <a:lnSpc>
                <a:spcPts val="2200"/>
              </a:lnSpc>
              <a:buNone/>
            </a:pPr>
            <a:r>
              <a:rPr lang="en-US" dirty="0">
                <a:solidFill>
                  <a:srgbClr val="3D3E44"/>
                </a:solidFill>
                <a:latin typeface="Times New Roman" panose="02020603050405020304" pitchFamily="18" charset="0"/>
                <a:ea typeface="Montserrat Medium" pitchFamily="34" charset="-122"/>
                <a:cs typeface="Times New Roman" panose="02020603050405020304" pitchFamily="18" charset="0"/>
              </a:rPr>
              <a:t>Артықшылықтары</a:t>
            </a:r>
            <a:endParaRPr lang="en-US" dirty="0">
              <a:latin typeface="Times New Roman" panose="02020603050405020304" pitchFamily="18" charset="0"/>
              <a:cs typeface="Times New Roman" panose="02020603050405020304" pitchFamily="18" charset="0"/>
            </a:endParaRPr>
          </a:p>
        </p:txBody>
      </p:sp>
      <p:sp>
        <p:nvSpPr>
          <p:cNvPr id="16" name="Text 14"/>
          <p:cNvSpPr/>
          <p:nvPr/>
        </p:nvSpPr>
        <p:spPr>
          <a:xfrm>
            <a:off x="7750850" y="4028123"/>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Қарапайым құрылыс</a:t>
            </a:r>
            <a:endParaRPr lang="en-US" sz="1600" dirty="0">
              <a:latin typeface="Times New Roman" panose="02020603050405020304" pitchFamily="18" charset="0"/>
              <a:cs typeface="Times New Roman" panose="02020603050405020304" pitchFamily="18" charset="0"/>
            </a:endParaRPr>
          </a:p>
        </p:txBody>
      </p:sp>
      <p:sp>
        <p:nvSpPr>
          <p:cNvPr id="17" name="Text 15"/>
          <p:cNvSpPr/>
          <p:nvPr/>
        </p:nvSpPr>
        <p:spPr>
          <a:xfrm>
            <a:off x="7750850" y="4384119"/>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Электрсіз жұмыс істейді</a:t>
            </a:r>
            <a:endParaRPr lang="en-US" sz="1600" dirty="0">
              <a:latin typeface="Times New Roman" panose="02020603050405020304" pitchFamily="18" charset="0"/>
              <a:cs typeface="Times New Roman" panose="02020603050405020304" pitchFamily="18" charset="0"/>
            </a:endParaRPr>
          </a:p>
        </p:txBody>
      </p:sp>
      <p:sp>
        <p:nvSpPr>
          <p:cNvPr id="18" name="Text 16"/>
          <p:cNvSpPr/>
          <p:nvPr/>
        </p:nvSpPr>
        <p:spPr>
          <a:xfrm>
            <a:off x="7750850" y="4740116"/>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Арзан бағасы</a:t>
            </a:r>
            <a:endParaRPr lang="en-US" sz="1600" dirty="0">
              <a:latin typeface="Times New Roman" panose="02020603050405020304" pitchFamily="18" charset="0"/>
              <a:cs typeface="Times New Roman" panose="02020603050405020304" pitchFamily="18" charset="0"/>
            </a:endParaRPr>
          </a:p>
        </p:txBody>
      </p:sp>
      <p:sp>
        <p:nvSpPr>
          <p:cNvPr id="19" name="Shape 17"/>
          <p:cNvSpPr/>
          <p:nvPr/>
        </p:nvSpPr>
        <p:spPr>
          <a:xfrm>
            <a:off x="7545467" y="5420201"/>
            <a:ext cx="6362224" cy="1882735"/>
          </a:xfrm>
          <a:prstGeom prst="roundRect">
            <a:avLst>
              <a:gd name="adj" fmla="val 8728"/>
            </a:avLst>
          </a:prstGeom>
          <a:solidFill>
            <a:srgbClr val="FFFFFF"/>
          </a:solidFill>
          <a:ln w="22860">
            <a:solidFill>
              <a:srgbClr val="C5C7D2"/>
            </a:solidFill>
            <a:prstDash val="solid"/>
          </a:ln>
        </p:spPr>
      </p:sp>
      <p:sp>
        <p:nvSpPr>
          <p:cNvPr id="20" name="Text 18"/>
          <p:cNvSpPr/>
          <p:nvPr/>
        </p:nvSpPr>
        <p:spPr>
          <a:xfrm>
            <a:off x="7750850" y="5625584"/>
            <a:ext cx="2282190" cy="285274"/>
          </a:xfrm>
          <a:prstGeom prst="rect">
            <a:avLst/>
          </a:prstGeom>
          <a:noFill/>
          <a:ln/>
        </p:spPr>
        <p:txBody>
          <a:bodyPr wrap="none" lIns="0" tIns="0" rIns="0" bIns="0" rtlCol="0" anchor="t"/>
          <a:lstStyle/>
          <a:p>
            <a:pPr marL="0" indent="0" algn="l">
              <a:lnSpc>
                <a:spcPts val="2200"/>
              </a:lnSpc>
              <a:buNone/>
            </a:pPr>
            <a:r>
              <a:rPr lang="en-US" dirty="0">
                <a:solidFill>
                  <a:srgbClr val="3D3E44"/>
                </a:solidFill>
                <a:latin typeface="Times New Roman" panose="02020603050405020304" pitchFamily="18" charset="0"/>
                <a:ea typeface="Montserrat Medium" pitchFamily="34" charset="-122"/>
                <a:cs typeface="Times New Roman" panose="02020603050405020304" pitchFamily="18" charset="0"/>
              </a:rPr>
              <a:t>Кемшіліктері</a:t>
            </a:r>
            <a:endParaRPr lang="en-US" dirty="0">
              <a:latin typeface="Times New Roman" panose="02020603050405020304" pitchFamily="18" charset="0"/>
              <a:cs typeface="Times New Roman" panose="02020603050405020304" pitchFamily="18" charset="0"/>
            </a:endParaRPr>
          </a:p>
        </p:txBody>
      </p:sp>
      <p:sp>
        <p:nvSpPr>
          <p:cNvPr id="21" name="Text 19"/>
          <p:cNvSpPr/>
          <p:nvPr/>
        </p:nvSpPr>
        <p:spPr>
          <a:xfrm>
            <a:off x="7750850" y="6093381"/>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Төмен дәлдік (±5-10 г)</a:t>
            </a:r>
            <a:endParaRPr lang="en-US" sz="1600" dirty="0">
              <a:latin typeface="Times New Roman" panose="02020603050405020304" pitchFamily="18" charset="0"/>
              <a:cs typeface="Times New Roman" panose="02020603050405020304" pitchFamily="18" charset="0"/>
            </a:endParaRPr>
          </a:p>
        </p:txBody>
      </p:sp>
      <p:sp>
        <p:nvSpPr>
          <p:cNvPr id="22" name="Text 20"/>
          <p:cNvSpPr/>
          <p:nvPr/>
        </p:nvSpPr>
        <p:spPr>
          <a:xfrm>
            <a:off x="7750850" y="6449378"/>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Серіппе ескіреді</a:t>
            </a:r>
            <a:endParaRPr lang="en-US" sz="1600" dirty="0">
              <a:latin typeface="Times New Roman" panose="02020603050405020304" pitchFamily="18" charset="0"/>
              <a:cs typeface="Times New Roman" panose="02020603050405020304" pitchFamily="18" charset="0"/>
            </a:endParaRPr>
          </a:p>
        </p:txBody>
      </p:sp>
      <p:sp>
        <p:nvSpPr>
          <p:cNvPr id="23" name="Text 21"/>
          <p:cNvSpPr/>
          <p:nvPr/>
        </p:nvSpPr>
        <p:spPr>
          <a:xfrm>
            <a:off x="7750850" y="6805374"/>
            <a:ext cx="5951458" cy="292179"/>
          </a:xfrm>
          <a:prstGeom prst="rect">
            <a:avLst/>
          </a:prstGeom>
          <a:noFill/>
          <a:ln/>
        </p:spPr>
        <p:txBody>
          <a:bodyPr wrap="none" lIns="0" tIns="0" rIns="0" bIns="0" rtlCol="0" anchor="t"/>
          <a:lstStyle/>
          <a:p>
            <a:pPr marL="342900" indent="-342900" algn="l">
              <a:lnSpc>
                <a:spcPts val="2300"/>
              </a:lnSpc>
              <a:buSzPct val="100000"/>
              <a:buChar char="•"/>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Шкаланы оқу қиын</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6281" y="499467"/>
            <a:ext cx="10550128" cy="567452"/>
          </a:xfrm>
          <a:prstGeom prst="rect">
            <a:avLst/>
          </a:prstGeom>
          <a:noFill/>
          <a:ln/>
        </p:spPr>
        <p:txBody>
          <a:bodyPr wrap="none" lIns="0" tIns="0" rIns="0" bIns="0" rtlCol="0" anchor="t"/>
          <a:lstStyle/>
          <a:p>
            <a:pPr marL="0" indent="0" algn="l">
              <a:lnSpc>
                <a:spcPts val="4450"/>
              </a:lnSpc>
              <a:buNone/>
            </a:pPr>
            <a:r>
              <a:rPr lang="en-US" sz="3600" dirty="0">
                <a:solidFill>
                  <a:srgbClr val="74767D"/>
                </a:solidFill>
                <a:latin typeface="Times New Roman" panose="02020603050405020304" pitchFamily="18" charset="0"/>
                <a:ea typeface="Montserrat Medium" pitchFamily="34" charset="-122"/>
                <a:cs typeface="Times New Roman" panose="02020603050405020304" pitchFamily="18" charset="0"/>
              </a:rPr>
              <a:t>Иінді (рычагты) таразы: классикалық дәлдік</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726281" y="1430060"/>
            <a:ext cx="13177837" cy="581025"/>
          </a:xfrm>
          <a:prstGeom prst="rect">
            <a:avLst/>
          </a:prstGeom>
          <a:noFill/>
          <a:ln/>
        </p:spPr>
        <p:txBody>
          <a:bodyPr wrap="square" lIns="0" tIns="0" rIns="0" bIns="0" rtlCol="0" anchor="t"/>
          <a:lstStyle/>
          <a:p>
            <a:pPr marL="0" indent="0" algn="l">
              <a:lnSpc>
                <a:spcPts val="225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Иінді таразы – ең ежелгі және ең дәл өлшеу құралдарының бірі. Ол иін (рычаг) принципіне негізделген: екі табақша тіреу нүктесінен бірдей қашықтықта орналасқан. Теңгеру қағидасы: массалары тең денелер таразыны теңеске келтіреді.</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726281" y="2396847"/>
            <a:ext cx="2723674" cy="340519"/>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Құрылысы</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726281" y="2918936"/>
            <a:ext cx="5686425" cy="290513"/>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Иін (балка):</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тіреу нүктесіне орнатылған</a:t>
            </a:r>
            <a:endParaRPr lang="en-US" sz="1600" dirty="0">
              <a:latin typeface="Times New Roman" panose="02020603050405020304" pitchFamily="18" charset="0"/>
              <a:cs typeface="Times New Roman" panose="02020603050405020304" pitchFamily="18" charset="0"/>
            </a:endParaRPr>
          </a:p>
        </p:txBody>
      </p:sp>
      <p:sp>
        <p:nvSpPr>
          <p:cNvPr id="6" name="Text 4"/>
          <p:cNvSpPr/>
          <p:nvPr/>
        </p:nvSpPr>
        <p:spPr>
          <a:xfrm>
            <a:off x="726281" y="3272909"/>
            <a:ext cx="5686425" cy="290513"/>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Екі табақша:</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иіннің екі жағында</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726281" y="3626882"/>
            <a:ext cx="5686425" cy="290513"/>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Көрсеткі (стрелка):</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теңгеруді көрсетеді</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726281" y="3980855"/>
            <a:ext cx="5686425" cy="290513"/>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Тіреу бұранда:</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таразыны реттеуге арналған</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726281" y="4334828"/>
            <a:ext cx="5686425" cy="290513"/>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Гирь жиынтығы:</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эталондық массалар</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726281" y="4806910"/>
            <a:ext cx="2723674" cy="340519"/>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Гирь жиынтығы</a:t>
            </a:r>
            <a:endParaRPr lang="en-US" sz="2400" dirty="0">
              <a:latin typeface="Times New Roman" panose="02020603050405020304" pitchFamily="18" charset="0"/>
              <a:cs typeface="Times New Roman" panose="02020603050405020304" pitchFamily="18" charset="0"/>
            </a:endParaRPr>
          </a:p>
        </p:txBody>
      </p:sp>
      <p:sp>
        <p:nvSpPr>
          <p:cNvPr id="11" name="Text 9"/>
          <p:cNvSpPr/>
          <p:nvPr/>
        </p:nvSpPr>
        <p:spPr>
          <a:xfrm>
            <a:off x="726281" y="5328999"/>
            <a:ext cx="5686425" cy="1452563"/>
          </a:xfrm>
          <a:prstGeom prst="rect">
            <a:avLst/>
          </a:prstGeom>
          <a:noFill/>
          <a:ln/>
        </p:spPr>
        <p:txBody>
          <a:bodyPr wrap="square" lIns="0" tIns="0" rIns="0" bIns="0" rtlCol="0" anchor="t"/>
          <a:lstStyle/>
          <a:p>
            <a:pPr marL="0" indent="0" algn="l">
              <a:lnSpc>
                <a:spcPts val="225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Гирьлер стандартты массаларда жасалады: 1 мг, 2 мг, 5 мг, 10 мг, 20 мг, 50 мг, 100 мг, 200 мг, 500 мг, 1 г, 2 г, 5 г, 10 г, 20 г, 50 г, 100 г, 200 г, 500 г және т.б. Әр гирьдің массасы оған таңбаланған. Арнайы пинцетпен ұстау керек, өйткені қолдың майлары гирьдің массасын өзгертуі мүмкін.</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6863239" y="2396847"/>
            <a:ext cx="2723674" cy="340519"/>
          </a:xfrm>
          <a:prstGeom prst="rect">
            <a:avLst/>
          </a:prstGeom>
          <a:noFill/>
          <a:ln/>
        </p:spPr>
        <p:txBody>
          <a:bodyPr wrap="none" lIns="0" tIns="0" rIns="0" bIns="0" rtlCol="0" anchor="t"/>
          <a:lstStyle/>
          <a:p>
            <a:pPr marL="0" indent="0" algn="l">
              <a:lnSpc>
                <a:spcPts val="2650"/>
              </a:lnSpc>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Өлшеу алгоритмі</a:t>
            </a:r>
            <a:endParaRPr lang="en-US" sz="2400" dirty="0">
              <a:latin typeface="Times New Roman" panose="02020603050405020304" pitchFamily="18" charset="0"/>
              <a:cs typeface="Times New Roman" panose="02020603050405020304" pitchFamily="18" charset="0"/>
            </a:endParaRPr>
          </a:p>
        </p:txBody>
      </p:sp>
      <p:sp>
        <p:nvSpPr>
          <p:cNvPr id="13" name="Text 11"/>
          <p:cNvSpPr/>
          <p:nvPr/>
        </p:nvSpPr>
        <p:spPr>
          <a:xfrm>
            <a:off x="6863239" y="2918936"/>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Таразыны тегіс, тұрақты бетке қойыңыз</a:t>
            </a:r>
            <a:endParaRPr lang="en-US" sz="1600" dirty="0">
              <a:latin typeface="Times New Roman" panose="02020603050405020304" pitchFamily="18" charset="0"/>
              <a:cs typeface="Times New Roman" panose="02020603050405020304" pitchFamily="18" charset="0"/>
            </a:endParaRPr>
          </a:p>
        </p:txBody>
      </p:sp>
      <p:sp>
        <p:nvSpPr>
          <p:cNvPr id="14" name="Text 12"/>
          <p:cNvSpPr/>
          <p:nvPr/>
        </p:nvSpPr>
        <p:spPr>
          <a:xfrm>
            <a:off x="6863239" y="3272909"/>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2"/>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Бос табақшаларды теңгеріңіз (нөлдік көрсеткі)</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6863239" y="3626882"/>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3"/>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Өлшенетін денені сол табақшаға қойыңыз</a:t>
            </a: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6863239" y="3980855"/>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4"/>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Оң табақшаға гирьлерді үлкеннен бастап қойыңыз</a:t>
            </a:r>
            <a:endParaRPr lang="en-US" sz="1600" dirty="0">
              <a:latin typeface="Times New Roman" panose="02020603050405020304" pitchFamily="18" charset="0"/>
              <a:cs typeface="Times New Roman" panose="02020603050405020304" pitchFamily="18" charset="0"/>
            </a:endParaRPr>
          </a:p>
        </p:txBody>
      </p:sp>
      <p:sp>
        <p:nvSpPr>
          <p:cNvPr id="17" name="Text 15"/>
          <p:cNvSpPr/>
          <p:nvPr/>
        </p:nvSpPr>
        <p:spPr>
          <a:xfrm>
            <a:off x="6863239" y="4334828"/>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5"/>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Таразы теңескенше гирьлерді ауыстырып қойыңыз</a:t>
            </a:r>
            <a:endParaRPr lang="en-US" sz="1600" dirty="0">
              <a:latin typeface="Times New Roman" panose="02020603050405020304" pitchFamily="18" charset="0"/>
              <a:cs typeface="Times New Roman" panose="02020603050405020304" pitchFamily="18" charset="0"/>
            </a:endParaRPr>
          </a:p>
        </p:txBody>
      </p:sp>
      <p:sp>
        <p:nvSpPr>
          <p:cNvPr id="18" name="Text 16"/>
          <p:cNvSpPr/>
          <p:nvPr/>
        </p:nvSpPr>
        <p:spPr>
          <a:xfrm>
            <a:off x="6863239" y="4688800"/>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6"/>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Көрсеткі орталық сызықта болуы керек</a:t>
            </a:r>
            <a:endParaRPr lang="en-US" sz="1600" dirty="0">
              <a:latin typeface="Times New Roman" panose="02020603050405020304" pitchFamily="18" charset="0"/>
              <a:cs typeface="Times New Roman" panose="02020603050405020304" pitchFamily="18" charset="0"/>
            </a:endParaRPr>
          </a:p>
        </p:txBody>
      </p:sp>
      <p:sp>
        <p:nvSpPr>
          <p:cNvPr id="19" name="Text 17"/>
          <p:cNvSpPr/>
          <p:nvPr/>
        </p:nvSpPr>
        <p:spPr>
          <a:xfrm>
            <a:off x="6863239" y="5042773"/>
            <a:ext cx="7048500" cy="290513"/>
          </a:xfrm>
          <a:prstGeom prst="rect">
            <a:avLst/>
          </a:prstGeom>
          <a:noFill/>
          <a:ln/>
        </p:spPr>
        <p:txBody>
          <a:bodyPr wrap="none" lIns="0" tIns="0" rIns="0" bIns="0" rtlCol="0" anchor="t"/>
          <a:lstStyle/>
          <a:p>
            <a:pPr marL="342900" indent="-342900" algn="l">
              <a:lnSpc>
                <a:spcPts val="2250"/>
              </a:lnSpc>
              <a:buSzPct val="100000"/>
              <a:buFont typeface="+mj-lt"/>
              <a:buAutoNum type="arabicPeriod" startAt="7"/>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Оң табақшадағы барлық гирьлердің массасын қосыңыз</a:t>
            </a:r>
            <a:endParaRPr lang="en-US" sz="1600" dirty="0">
              <a:latin typeface="Times New Roman" panose="02020603050405020304" pitchFamily="18" charset="0"/>
              <a:cs typeface="Times New Roman" panose="02020603050405020304" pitchFamily="18" charset="0"/>
            </a:endParaRPr>
          </a:p>
        </p:txBody>
      </p:sp>
      <p:sp>
        <p:nvSpPr>
          <p:cNvPr id="20" name="Shape 18"/>
          <p:cNvSpPr/>
          <p:nvPr/>
        </p:nvSpPr>
        <p:spPr>
          <a:xfrm>
            <a:off x="6863239" y="5537478"/>
            <a:ext cx="7048500" cy="1062038"/>
          </a:xfrm>
          <a:prstGeom prst="roundRect">
            <a:avLst>
              <a:gd name="adj" fmla="val 15388"/>
            </a:avLst>
          </a:prstGeom>
          <a:solidFill>
            <a:srgbClr val="D0D2E2"/>
          </a:solidFill>
          <a:ln/>
        </p:spPr>
      </p:sp>
      <p:pic>
        <p:nvPicPr>
          <p:cNvPr id="21" name="Image 0" descr="preencoded.png"/>
          <p:cNvPicPr>
            <a:picLocks noChangeAspect="1"/>
          </p:cNvPicPr>
          <p:nvPr/>
        </p:nvPicPr>
        <p:blipFill>
          <a:blip r:embed="rId3"/>
          <a:stretch>
            <a:fillRect/>
          </a:stretch>
        </p:blipFill>
        <p:spPr>
          <a:xfrm>
            <a:off x="7044809" y="5811203"/>
            <a:ext cx="226933" cy="181570"/>
          </a:xfrm>
          <a:prstGeom prst="rect">
            <a:avLst/>
          </a:prstGeom>
        </p:spPr>
      </p:pic>
      <p:sp>
        <p:nvSpPr>
          <p:cNvPr id="22" name="Text 19"/>
          <p:cNvSpPr/>
          <p:nvPr/>
        </p:nvSpPr>
        <p:spPr>
          <a:xfrm>
            <a:off x="7453312" y="5764411"/>
            <a:ext cx="6276856" cy="581025"/>
          </a:xfrm>
          <a:prstGeom prst="rect">
            <a:avLst/>
          </a:prstGeom>
          <a:noFill/>
          <a:ln/>
        </p:spPr>
        <p:txBody>
          <a:bodyPr wrap="square" lIns="0" tIns="0" rIns="0" bIns="0" rtlCol="0" anchor="t"/>
          <a:lstStyle/>
          <a:p>
            <a:pPr marL="0" indent="0" algn="l">
              <a:lnSpc>
                <a:spcPts val="2250"/>
              </a:lnSpc>
              <a:buNone/>
            </a:pPr>
            <a:r>
              <a:rPr lang="en-US" sz="1600" b="1" dirty="0">
                <a:solidFill>
                  <a:srgbClr val="000000"/>
                </a:solidFill>
                <a:latin typeface="Times New Roman" panose="02020603050405020304" pitchFamily="18" charset="0"/>
                <a:ea typeface="Inter Light" pitchFamily="34" charset="-122"/>
                <a:cs typeface="Times New Roman" panose="02020603050405020304" pitchFamily="18" charset="0"/>
              </a:rPr>
              <a:t>Қауіпсіздік:</a:t>
            </a:r>
            <a:r>
              <a:rPr lang="en-US" sz="1600" dirty="0">
                <a:solidFill>
                  <a:srgbClr val="000000"/>
                </a:solidFill>
                <a:latin typeface="Times New Roman" panose="02020603050405020304" pitchFamily="18" charset="0"/>
                <a:ea typeface="Inter Light" pitchFamily="34" charset="-122"/>
                <a:cs typeface="Times New Roman" panose="02020603050405020304" pitchFamily="18" charset="0"/>
              </a:rPr>
              <a:t> гирьлерді құлатпаңыз – олар өте дәл өлшенген. Пинцетпен ұстаңыз. Өлшегеннен кейін қорапқа салып қойыңыз.</a:t>
            </a:r>
            <a:endParaRPr lang="en-US" sz="1600" dirty="0">
              <a:latin typeface="Times New Roman" panose="02020603050405020304" pitchFamily="18" charset="0"/>
              <a:cs typeface="Times New Roman" panose="02020603050405020304" pitchFamily="18" charset="0"/>
            </a:endParaRPr>
          </a:p>
        </p:txBody>
      </p:sp>
      <p:sp>
        <p:nvSpPr>
          <p:cNvPr id="23" name="Text 20"/>
          <p:cNvSpPr/>
          <p:nvPr/>
        </p:nvSpPr>
        <p:spPr>
          <a:xfrm>
            <a:off x="726281" y="7149108"/>
            <a:ext cx="13177837" cy="581025"/>
          </a:xfrm>
          <a:prstGeom prst="rect">
            <a:avLst/>
          </a:prstGeom>
          <a:noFill/>
          <a:ln/>
        </p:spPr>
        <p:txBody>
          <a:bodyPr wrap="square" lIns="0" tIns="0" rIns="0" bIns="0" rtlCol="0" anchor="t"/>
          <a:lstStyle/>
          <a:p>
            <a:pPr marL="0" indent="0" algn="l">
              <a:lnSpc>
                <a:spcPts val="225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Иінді таразының дәлдік класы бар: арнайы (±0,001 г), дәл (±0,01 г), орташа (±0,1 г). Зертханаларда, фармацияда, алтын-зергерлік өнеркәсіпте пайдаланылады.</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0564" y="482322"/>
            <a:ext cx="8615839" cy="547330"/>
          </a:xfrm>
          <a:prstGeom prst="rect">
            <a:avLst/>
          </a:prstGeom>
          <a:noFill/>
          <a:ln/>
        </p:spPr>
        <p:txBody>
          <a:bodyPr wrap="none" lIns="0" tIns="0" rIns="0" bIns="0" rtlCol="0" anchor="t"/>
          <a:lstStyle/>
          <a:p>
            <a:pPr marL="0" indent="0" algn="l">
              <a:lnSpc>
                <a:spcPts val="4300"/>
              </a:lnSpc>
              <a:buNone/>
            </a:pPr>
            <a:r>
              <a:rPr lang="en-US" sz="3400" dirty="0">
                <a:solidFill>
                  <a:srgbClr val="74767D"/>
                </a:solidFill>
                <a:latin typeface="Times New Roman" panose="02020603050405020304" pitchFamily="18" charset="0"/>
                <a:ea typeface="Montserrat Medium" pitchFamily="34" charset="-122"/>
                <a:cs typeface="Times New Roman" panose="02020603050405020304" pitchFamily="18" charset="0"/>
              </a:rPr>
              <a:t>Дұрыс өлшеу: алгоритм және қателік</a:t>
            </a:r>
            <a:endParaRPr lang="en-US" sz="3400" dirty="0">
              <a:latin typeface="Times New Roman" panose="02020603050405020304" pitchFamily="18" charset="0"/>
              <a:cs typeface="Times New Roman" panose="02020603050405020304" pitchFamily="18" charset="0"/>
            </a:endParaRPr>
          </a:p>
        </p:txBody>
      </p:sp>
      <p:sp>
        <p:nvSpPr>
          <p:cNvPr id="3" name="Text 1"/>
          <p:cNvSpPr/>
          <p:nvPr/>
        </p:nvSpPr>
        <p:spPr>
          <a:xfrm>
            <a:off x="700564" y="137993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01</a:t>
            </a:r>
            <a:endParaRPr lang="en-US" sz="16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700564" y="1654612"/>
            <a:ext cx="4292918" cy="22860"/>
          </a:xfrm>
          <a:prstGeom prst="rect">
            <a:avLst/>
          </a:prstGeom>
        </p:spPr>
      </p:pic>
      <p:sp>
        <p:nvSpPr>
          <p:cNvPr id="5" name="Text 2"/>
          <p:cNvSpPr/>
          <p:nvPr/>
        </p:nvSpPr>
        <p:spPr>
          <a:xfrm>
            <a:off x="700564" y="1787843"/>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Дайындық</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00564" y="2166461"/>
            <a:ext cx="4292918" cy="840462"/>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Жұмыс орнын тазалаңыз, құралдарды дайындаңыз, қауіпсіздік ережелерін еске түсіріңіз. Таразыны тегіс бетке қойыңыз.</a:t>
            </a:r>
            <a:endParaRPr lang="en-US" sz="1600" dirty="0">
              <a:latin typeface="Times New Roman" panose="02020603050405020304" pitchFamily="18" charset="0"/>
              <a:cs typeface="Times New Roman" panose="02020603050405020304" pitchFamily="18" charset="0"/>
            </a:endParaRPr>
          </a:p>
        </p:txBody>
      </p:sp>
      <p:sp>
        <p:nvSpPr>
          <p:cNvPr id="7" name="Text 4"/>
          <p:cNvSpPr/>
          <p:nvPr/>
        </p:nvSpPr>
        <p:spPr>
          <a:xfrm>
            <a:off x="5168622" y="137993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02</a:t>
            </a:r>
            <a:endParaRPr lang="en-US" sz="1600" dirty="0">
              <a:latin typeface="Times New Roman" panose="02020603050405020304" pitchFamily="18" charset="0"/>
              <a:cs typeface="Times New Roman" panose="02020603050405020304" pitchFamily="18" charset="0"/>
            </a:endParaRPr>
          </a:p>
        </p:txBody>
      </p:sp>
      <p:pic>
        <p:nvPicPr>
          <p:cNvPr id="8" name="Image 1" descr="preencoded.png"/>
          <p:cNvPicPr>
            <a:picLocks noChangeAspect="1"/>
          </p:cNvPicPr>
          <p:nvPr/>
        </p:nvPicPr>
        <p:blipFill>
          <a:blip r:embed="rId3"/>
          <a:stretch>
            <a:fillRect/>
          </a:stretch>
        </p:blipFill>
        <p:spPr>
          <a:xfrm>
            <a:off x="5168622" y="1654612"/>
            <a:ext cx="4293037" cy="22860"/>
          </a:xfrm>
          <a:prstGeom prst="rect">
            <a:avLst/>
          </a:prstGeom>
        </p:spPr>
      </p:pic>
      <p:sp>
        <p:nvSpPr>
          <p:cNvPr id="9" name="Text 5"/>
          <p:cNvSpPr/>
          <p:nvPr/>
        </p:nvSpPr>
        <p:spPr>
          <a:xfrm>
            <a:off x="5168622" y="1787843"/>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Нөлдеу/тара</a:t>
            </a:r>
            <a:endParaRPr lang="en-US" sz="2000" b="1" dirty="0">
              <a:latin typeface="Times New Roman" panose="02020603050405020304" pitchFamily="18" charset="0"/>
              <a:cs typeface="Times New Roman" panose="02020603050405020304" pitchFamily="18" charset="0"/>
            </a:endParaRPr>
          </a:p>
        </p:txBody>
      </p:sp>
      <p:sp>
        <p:nvSpPr>
          <p:cNvPr id="10" name="Text 6"/>
          <p:cNvSpPr/>
          <p:nvPr/>
        </p:nvSpPr>
        <p:spPr>
          <a:xfrm>
            <a:off x="5168622" y="2166461"/>
            <a:ext cx="4293037" cy="1120616"/>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Таразы қосулы болғанда көрсеткіш нөл болуы керек. Электронды таразыда TARE батырмасын басыңыз. Иінді таразыда тіреу бұрандасын бұраңыз.</a:t>
            </a:r>
            <a:endParaRPr lang="en-US" sz="1600" dirty="0">
              <a:latin typeface="Times New Roman" panose="02020603050405020304" pitchFamily="18" charset="0"/>
              <a:cs typeface="Times New Roman" panose="02020603050405020304" pitchFamily="18" charset="0"/>
            </a:endParaRPr>
          </a:p>
        </p:txBody>
      </p:sp>
      <p:sp>
        <p:nvSpPr>
          <p:cNvPr id="11" name="Text 7"/>
          <p:cNvSpPr/>
          <p:nvPr/>
        </p:nvSpPr>
        <p:spPr>
          <a:xfrm>
            <a:off x="9636800" y="137993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03</a:t>
            </a:r>
            <a:endParaRPr lang="en-US" sz="1600" dirty="0">
              <a:latin typeface="Times New Roman" panose="02020603050405020304" pitchFamily="18" charset="0"/>
              <a:cs typeface="Times New Roman" panose="02020603050405020304" pitchFamily="18" charset="0"/>
            </a:endParaRPr>
          </a:p>
        </p:txBody>
      </p:sp>
      <p:pic>
        <p:nvPicPr>
          <p:cNvPr id="12" name="Image 2" descr="preencoded.png"/>
          <p:cNvPicPr>
            <a:picLocks noChangeAspect="1"/>
          </p:cNvPicPr>
          <p:nvPr/>
        </p:nvPicPr>
        <p:blipFill>
          <a:blip r:embed="rId3"/>
          <a:stretch>
            <a:fillRect/>
          </a:stretch>
        </p:blipFill>
        <p:spPr>
          <a:xfrm>
            <a:off x="9636800" y="1672114"/>
            <a:ext cx="4293037" cy="22860"/>
          </a:xfrm>
          <a:prstGeom prst="rect">
            <a:avLst/>
          </a:prstGeom>
        </p:spPr>
      </p:pic>
      <p:sp>
        <p:nvSpPr>
          <p:cNvPr id="13" name="Text 8"/>
          <p:cNvSpPr/>
          <p:nvPr/>
        </p:nvSpPr>
        <p:spPr>
          <a:xfrm>
            <a:off x="9636800" y="1787843"/>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Бірлікті таңдау</a:t>
            </a:r>
            <a:endParaRPr lang="en-US" sz="2000" b="1" dirty="0">
              <a:latin typeface="Times New Roman" panose="02020603050405020304" pitchFamily="18" charset="0"/>
              <a:cs typeface="Times New Roman" panose="02020603050405020304" pitchFamily="18" charset="0"/>
            </a:endParaRPr>
          </a:p>
        </p:txBody>
      </p:sp>
      <p:sp>
        <p:nvSpPr>
          <p:cNvPr id="14" name="Text 9"/>
          <p:cNvSpPr/>
          <p:nvPr/>
        </p:nvSpPr>
        <p:spPr>
          <a:xfrm>
            <a:off x="9636800" y="2166461"/>
            <a:ext cx="4293037" cy="840462"/>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 таразыда қажетті бірлікті (г немесе кг) таңдаңыз. Серіппелі таразыда шкаланың бірлігін қараңыз.</a:t>
            </a:r>
            <a:endParaRPr lang="en-US" sz="1600" dirty="0">
              <a:latin typeface="Times New Roman" panose="02020603050405020304" pitchFamily="18" charset="0"/>
              <a:cs typeface="Times New Roman" panose="02020603050405020304" pitchFamily="18" charset="0"/>
            </a:endParaRPr>
          </a:p>
        </p:txBody>
      </p:sp>
      <p:sp>
        <p:nvSpPr>
          <p:cNvPr id="15" name="Text 10"/>
          <p:cNvSpPr/>
          <p:nvPr/>
        </p:nvSpPr>
        <p:spPr>
          <a:xfrm>
            <a:off x="700564" y="359354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04</a:t>
            </a:r>
            <a:endParaRPr lang="en-US" sz="1600" dirty="0">
              <a:latin typeface="Times New Roman" panose="02020603050405020304" pitchFamily="18" charset="0"/>
              <a:cs typeface="Times New Roman" panose="02020603050405020304" pitchFamily="18" charset="0"/>
            </a:endParaRPr>
          </a:p>
        </p:txBody>
      </p:sp>
      <p:pic>
        <p:nvPicPr>
          <p:cNvPr id="16" name="Image 3" descr="preencoded.png"/>
          <p:cNvPicPr>
            <a:picLocks noChangeAspect="1"/>
          </p:cNvPicPr>
          <p:nvPr/>
        </p:nvPicPr>
        <p:blipFill>
          <a:blip r:embed="rId3"/>
          <a:stretch>
            <a:fillRect/>
          </a:stretch>
        </p:blipFill>
        <p:spPr>
          <a:xfrm>
            <a:off x="700564" y="3850719"/>
            <a:ext cx="4292918" cy="22860"/>
          </a:xfrm>
          <a:prstGeom prst="rect">
            <a:avLst/>
          </a:prstGeom>
        </p:spPr>
      </p:pic>
      <p:sp>
        <p:nvSpPr>
          <p:cNvPr id="17" name="Text 11"/>
          <p:cNvSpPr/>
          <p:nvPr/>
        </p:nvSpPr>
        <p:spPr>
          <a:xfrm>
            <a:off x="700564" y="4001453"/>
            <a:ext cx="223897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Затты орналастыру</a:t>
            </a:r>
            <a:endParaRPr lang="en-US" sz="2000" b="1" dirty="0">
              <a:latin typeface="Times New Roman" panose="02020603050405020304" pitchFamily="18" charset="0"/>
              <a:cs typeface="Times New Roman" panose="02020603050405020304" pitchFamily="18" charset="0"/>
            </a:endParaRPr>
          </a:p>
        </p:txBody>
      </p:sp>
      <p:sp>
        <p:nvSpPr>
          <p:cNvPr id="18" name="Text 12"/>
          <p:cNvSpPr/>
          <p:nvPr/>
        </p:nvSpPr>
        <p:spPr>
          <a:xfrm>
            <a:off x="700564" y="4380071"/>
            <a:ext cx="4292918" cy="840462"/>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Денені таразы табақшасының немесе ілмектің ортасына мұқият қойыңыз немесе іліңіз. Серіппелі таразыда тербеліс тоқтағанша күтіңіз.</a:t>
            </a:r>
            <a:endParaRPr lang="en-US" sz="1600" dirty="0">
              <a:latin typeface="Times New Roman" panose="02020603050405020304" pitchFamily="18" charset="0"/>
              <a:cs typeface="Times New Roman" panose="02020603050405020304" pitchFamily="18" charset="0"/>
            </a:endParaRPr>
          </a:p>
        </p:txBody>
      </p:sp>
      <p:sp>
        <p:nvSpPr>
          <p:cNvPr id="19" name="Text 13"/>
          <p:cNvSpPr/>
          <p:nvPr/>
        </p:nvSpPr>
        <p:spPr>
          <a:xfrm>
            <a:off x="5168622" y="359354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05</a:t>
            </a:r>
            <a:endParaRPr lang="en-US" sz="1600" dirty="0">
              <a:latin typeface="Times New Roman" panose="02020603050405020304" pitchFamily="18" charset="0"/>
              <a:cs typeface="Times New Roman" panose="02020603050405020304" pitchFamily="18" charset="0"/>
            </a:endParaRPr>
          </a:p>
        </p:txBody>
      </p:sp>
      <p:pic>
        <p:nvPicPr>
          <p:cNvPr id="20" name="Image 4" descr="preencoded.png"/>
          <p:cNvPicPr>
            <a:picLocks noChangeAspect="1"/>
          </p:cNvPicPr>
          <p:nvPr/>
        </p:nvPicPr>
        <p:blipFill>
          <a:blip r:embed="rId3"/>
          <a:stretch>
            <a:fillRect/>
          </a:stretch>
        </p:blipFill>
        <p:spPr>
          <a:xfrm>
            <a:off x="5168622" y="3850719"/>
            <a:ext cx="4293037" cy="22860"/>
          </a:xfrm>
          <a:prstGeom prst="rect">
            <a:avLst/>
          </a:prstGeom>
        </p:spPr>
      </p:pic>
      <p:sp>
        <p:nvSpPr>
          <p:cNvPr id="21" name="Text 14"/>
          <p:cNvSpPr/>
          <p:nvPr/>
        </p:nvSpPr>
        <p:spPr>
          <a:xfrm>
            <a:off x="5168622" y="4001453"/>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Көрсеткішті оқу</a:t>
            </a:r>
            <a:endParaRPr lang="en-US" sz="2000" b="1" dirty="0">
              <a:latin typeface="Times New Roman" panose="02020603050405020304" pitchFamily="18" charset="0"/>
              <a:cs typeface="Times New Roman" panose="02020603050405020304" pitchFamily="18" charset="0"/>
            </a:endParaRPr>
          </a:p>
        </p:txBody>
      </p:sp>
      <p:sp>
        <p:nvSpPr>
          <p:cNvPr id="22" name="Text 15"/>
          <p:cNvSpPr/>
          <p:nvPr/>
        </p:nvSpPr>
        <p:spPr>
          <a:xfrm>
            <a:off x="5168622" y="4380071"/>
            <a:ext cx="4293037" cy="1120616"/>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 таразыда сан тұрақталғанша күтіңіз. Серіппелі таразыда параллакс қатесін болдырмаңыз. Иінді таразыда теңгеру сәтін анықтаңыз.</a:t>
            </a:r>
            <a:endParaRPr lang="en-US" sz="1600" dirty="0">
              <a:latin typeface="Times New Roman" panose="02020603050405020304" pitchFamily="18" charset="0"/>
              <a:cs typeface="Times New Roman" panose="02020603050405020304" pitchFamily="18" charset="0"/>
            </a:endParaRPr>
          </a:p>
        </p:txBody>
      </p:sp>
      <p:sp>
        <p:nvSpPr>
          <p:cNvPr id="23" name="Text 16"/>
          <p:cNvSpPr/>
          <p:nvPr/>
        </p:nvSpPr>
        <p:spPr>
          <a:xfrm>
            <a:off x="9636800" y="359354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06</a:t>
            </a:r>
            <a:endParaRPr lang="en-US" sz="1600" dirty="0">
              <a:latin typeface="Times New Roman" panose="02020603050405020304" pitchFamily="18" charset="0"/>
              <a:cs typeface="Times New Roman" panose="02020603050405020304" pitchFamily="18" charset="0"/>
            </a:endParaRPr>
          </a:p>
        </p:txBody>
      </p:sp>
      <p:pic>
        <p:nvPicPr>
          <p:cNvPr id="24" name="Image 5" descr="preencoded.png"/>
          <p:cNvPicPr>
            <a:picLocks noChangeAspect="1"/>
          </p:cNvPicPr>
          <p:nvPr/>
        </p:nvPicPr>
        <p:blipFill>
          <a:blip r:embed="rId3"/>
          <a:stretch>
            <a:fillRect/>
          </a:stretch>
        </p:blipFill>
        <p:spPr>
          <a:xfrm>
            <a:off x="9636800" y="3868222"/>
            <a:ext cx="4293037" cy="22860"/>
          </a:xfrm>
          <a:prstGeom prst="rect">
            <a:avLst/>
          </a:prstGeom>
        </p:spPr>
      </p:pic>
      <p:sp>
        <p:nvSpPr>
          <p:cNvPr id="25" name="Text 17"/>
          <p:cNvSpPr/>
          <p:nvPr/>
        </p:nvSpPr>
        <p:spPr>
          <a:xfrm>
            <a:off x="9636800" y="4001453"/>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Қайталау</a:t>
            </a:r>
            <a:endParaRPr lang="en-US" sz="2000" b="1" dirty="0">
              <a:latin typeface="Times New Roman" panose="02020603050405020304" pitchFamily="18" charset="0"/>
              <a:cs typeface="Times New Roman" panose="02020603050405020304" pitchFamily="18" charset="0"/>
            </a:endParaRPr>
          </a:p>
        </p:txBody>
      </p:sp>
      <p:sp>
        <p:nvSpPr>
          <p:cNvPr id="26" name="Text 18"/>
          <p:cNvSpPr/>
          <p:nvPr/>
        </p:nvSpPr>
        <p:spPr>
          <a:xfrm>
            <a:off x="9636800" y="4380071"/>
            <a:ext cx="4293037" cy="560308"/>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Дәлдікті арттыру үшін өлшеуді 3-5 рет қайталаңыз. Әр рет нәтижені жазып отырыңыз.</a:t>
            </a:r>
            <a:endParaRPr lang="en-US" sz="1600" dirty="0">
              <a:latin typeface="Times New Roman" panose="02020603050405020304" pitchFamily="18" charset="0"/>
              <a:cs typeface="Times New Roman" panose="02020603050405020304" pitchFamily="18" charset="0"/>
            </a:endParaRPr>
          </a:p>
        </p:txBody>
      </p:sp>
      <p:sp>
        <p:nvSpPr>
          <p:cNvPr id="27" name="Text 19"/>
          <p:cNvSpPr/>
          <p:nvPr/>
        </p:nvSpPr>
        <p:spPr>
          <a:xfrm>
            <a:off x="700564" y="580715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07</a:t>
            </a:r>
            <a:endParaRPr lang="en-US" sz="1600" dirty="0">
              <a:latin typeface="Times New Roman" panose="02020603050405020304" pitchFamily="18" charset="0"/>
              <a:cs typeface="Times New Roman" panose="02020603050405020304" pitchFamily="18" charset="0"/>
            </a:endParaRPr>
          </a:p>
        </p:txBody>
      </p:sp>
      <p:pic>
        <p:nvPicPr>
          <p:cNvPr id="28" name="Image 6" descr="preencoded.png"/>
          <p:cNvPicPr>
            <a:picLocks noChangeAspect="1"/>
          </p:cNvPicPr>
          <p:nvPr/>
        </p:nvPicPr>
        <p:blipFill>
          <a:blip r:embed="rId3"/>
          <a:stretch>
            <a:fillRect/>
          </a:stretch>
        </p:blipFill>
        <p:spPr>
          <a:xfrm>
            <a:off x="700564" y="6046827"/>
            <a:ext cx="4292918" cy="22860"/>
          </a:xfrm>
          <a:prstGeom prst="rect">
            <a:avLst/>
          </a:prstGeom>
        </p:spPr>
      </p:pic>
      <p:sp>
        <p:nvSpPr>
          <p:cNvPr id="29" name="Text 20"/>
          <p:cNvSpPr/>
          <p:nvPr/>
        </p:nvSpPr>
        <p:spPr>
          <a:xfrm>
            <a:off x="700564" y="6215062"/>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Орта мән</a:t>
            </a:r>
            <a:endParaRPr lang="en-US" sz="2000" b="1" dirty="0">
              <a:latin typeface="Times New Roman" panose="02020603050405020304" pitchFamily="18" charset="0"/>
              <a:cs typeface="Times New Roman" panose="02020603050405020304" pitchFamily="18" charset="0"/>
            </a:endParaRPr>
          </a:p>
        </p:txBody>
      </p:sp>
      <p:sp>
        <p:nvSpPr>
          <p:cNvPr id="30" name="Text 21"/>
          <p:cNvSpPr/>
          <p:nvPr/>
        </p:nvSpPr>
        <p:spPr>
          <a:xfrm>
            <a:off x="700564" y="6593681"/>
            <a:ext cx="4292918" cy="840462"/>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Барлық өлшеулердің орта мәнін есептеңіз: массасын барлық өлшеулерді қосып, саны бөліңіз.</a:t>
            </a:r>
            <a:endParaRPr lang="en-US" sz="1600" dirty="0">
              <a:latin typeface="Times New Roman" panose="02020603050405020304" pitchFamily="18" charset="0"/>
              <a:cs typeface="Times New Roman" panose="02020603050405020304" pitchFamily="18" charset="0"/>
            </a:endParaRPr>
          </a:p>
        </p:txBody>
      </p:sp>
      <p:sp>
        <p:nvSpPr>
          <p:cNvPr id="31" name="Text 22"/>
          <p:cNvSpPr/>
          <p:nvPr/>
        </p:nvSpPr>
        <p:spPr>
          <a:xfrm>
            <a:off x="5168622" y="580715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08</a:t>
            </a:r>
            <a:endParaRPr lang="en-US" sz="1600" dirty="0">
              <a:latin typeface="Times New Roman" panose="02020603050405020304" pitchFamily="18" charset="0"/>
              <a:cs typeface="Times New Roman" panose="02020603050405020304" pitchFamily="18" charset="0"/>
            </a:endParaRPr>
          </a:p>
        </p:txBody>
      </p:sp>
      <p:pic>
        <p:nvPicPr>
          <p:cNvPr id="32" name="Image 7" descr="preencoded.png"/>
          <p:cNvPicPr>
            <a:picLocks noChangeAspect="1"/>
          </p:cNvPicPr>
          <p:nvPr/>
        </p:nvPicPr>
        <p:blipFill>
          <a:blip r:embed="rId3"/>
          <a:stretch>
            <a:fillRect/>
          </a:stretch>
        </p:blipFill>
        <p:spPr>
          <a:xfrm>
            <a:off x="5168622" y="6046827"/>
            <a:ext cx="4293037" cy="22860"/>
          </a:xfrm>
          <a:prstGeom prst="rect">
            <a:avLst/>
          </a:prstGeom>
        </p:spPr>
      </p:pic>
      <p:sp>
        <p:nvSpPr>
          <p:cNvPr id="33" name="Text 23"/>
          <p:cNvSpPr/>
          <p:nvPr/>
        </p:nvSpPr>
        <p:spPr>
          <a:xfrm>
            <a:off x="5168622" y="6215062"/>
            <a:ext cx="2189440" cy="273606"/>
          </a:xfrm>
          <a:prstGeom prst="rect">
            <a:avLst/>
          </a:prstGeom>
          <a:noFill/>
          <a:ln/>
        </p:spPr>
        <p:txBody>
          <a:bodyPr wrap="none" lIns="0" tIns="0" rIns="0" bIns="0" rtlCol="0" anchor="t"/>
          <a:lstStyle/>
          <a:p>
            <a:pPr marL="0" indent="0" algn="l">
              <a:lnSpc>
                <a:spcPts val="2150"/>
              </a:lnSpc>
              <a:buNone/>
            </a:pPr>
            <a:r>
              <a:rPr lang="en-US" sz="2000" b="1" dirty="0">
                <a:solidFill>
                  <a:srgbClr val="3D3E44"/>
                </a:solidFill>
                <a:latin typeface="Times New Roman" panose="02020603050405020304" pitchFamily="18" charset="0"/>
                <a:ea typeface="Montserrat Medium" pitchFamily="34" charset="-122"/>
                <a:cs typeface="Times New Roman" panose="02020603050405020304" pitchFamily="18" charset="0"/>
              </a:rPr>
              <a:t>Қателікті бағалау</a:t>
            </a:r>
            <a:endParaRPr lang="en-US" sz="2000" b="1" dirty="0">
              <a:latin typeface="Times New Roman" panose="02020603050405020304" pitchFamily="18" charset="0"/>
              <a:cs typeface="Times New Roman" panose="02020603050405020304" pitchFamily="18" charset="0"/>
            </a:endParaRPr>
          </a:p>
        </p:txBody>
      </p:sp>
      <p:sp>
        <p:nvSpPr>
          <p:cNvPr id="34" name="Text 24"/>
          <p:cNvSpPr/>
          <p:nvPr/>
        </p:nvSpPr>
        <p:spPr>
          <a:xfrm>
            <a:off x="5168622" y="6593681"/>
            <a:ext cx="4293037" cy="560308"/>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Абсолюттік қателік: Δm = m_max - m_min. Салыстырмалы қателік: δ = (Δm / m_орта) × 100%</a:t>
            </a:r>
            <a:endParaRPr lang="en-US" sz="1600" dirty="0">
              <a:latin typeface="Times New Roman" panose="02020603050405020304" pitchFamily="18" charset="0"/>
              <a:cs typeface="Times New Roman" panose="02020603050405020304" pitchFamily="18" charset="0"/>
            </a:endParaRPr>
          </a:p>
        </p:txBody>
      </p:sp>
      <p:sp>
        <p:nvSpPr>
          <p:cNvPr id="35" name="Text 25"/>
          <p:cNvSpPr/>
          <p:nvPr/>
        </p:nvSpPr>
        <p:spPr>
          <a:xfrm>
            <a:off x="9636800" y="5807154"/>
            <a:ext cx="175141" cy="218837"/>
          </a:xfrm>
          <a:prstGeom prst="rect">
            <a:avLst/>
          </a:prstGeom>
          <a:noFill/>
          <a:ln/>
        </p:spPr>
        <p:txBody>
          <a:bodyPr wrap="non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Montserrat Light" pitchFamily="34" charset="-122"/>
                <a:cs typeface="Times New Roman" panose="02020603050405020304" pitchFamily="18" charset="0"/>
              </a:rPr>
              <a:t>09</a:t>
            </a:r>
            <a:endParaRPr lang="en-US" sz="1600" dirty="0">
              <a:latin typeface="Times New Roman" panose="02020603050405020304" pitchFamily="18" charset="0"/>
              <a:cs typeface="Times New Roman" panose="02020603050405020304" pitchFamily="18" charset="0"/>
            </a:endParaRPr>
          </a:p>
        </p:txBody>
      </p:sp>
      <p:pic>
        <p:nvPicPr>
          <p:cNvPr id="36" name="Image 8" descr="preencoded.png"/>
          <p:cNvPicPr>
            <a:picLocks noChangeAspect="1"/>
          </p:cNvPicPr>
          <p:nvPr/>
        </p:nvPicPr>
        <p:blipFill>
          <a:blip r:embed="rId3"/>
          <a:stretch>
            <a:fillRect/>
          </a:stretch>
        </p:blipFill>
        <p:spPr>
          <a:xfrm>
            <a:off x="9636800" y="6046827"/>
            <a:ext cx="4293037" cy="22860"/>
          </a:xfrm>
          <a:prstGeom prst="rect">
            <a:avLst/>
          </a:prstGeom>
        </p:spPr>
      </p:pic>
      <p:sp>
        <p:nvSpPr>
          <p:cNvPr id="37" name="Text 26"/>
          <p:cNvSpPr/>
          <p:nvPr/>
        </p:nvSpPr>
        <p:spPr>
          <a:xfrm>
            <a:off x="9636800" y="6215062"/>
            <a:ext cx="4293037" cy="1400770"/>
          </a:xfrm>
          <a:prstGeom prst="rect">
            <a:avLst/>
          </a:prstGeom>
          <a:noFill/>
          <a:ln/>
        </p:spPr>
        <p:txBody>
          <a:bodyPr wrap="square" lIns="0" tIns="0" rIns="0" bIns="0" rtlCol="0" anchor="t"/>
          <a:lstStyle/>
          <a:p>
            <a:pPr marL="0" indent="0" algn="l">
              <a:lnSpc>
                <a:spcPts val="2200"/>
              </a:lnSpc>
              <a:buNone/>
            </a:pP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Өлшеу қателігі әртүрлі себептерден пайда болады: құралдың дәлсіздігі, температура өзгерісі, адамның қатесі (параллакс, дұрыс оқымау). Қателікті азайту үшін өлшеуді бірнеше рет қайталау және орта мәнді есептеу керек.</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7113" y="691277"/>
            <a:ext cx="9476184" cy="560308"/>
          </a:xfrm>
          <a:prstGeom prst="rect">
            <a:avLst/>
          </a:prstGeom>
          <a:noFill/>
          <a:ln/>
        </p:spPr>
        <p:txBody>
          <a:bodyPr wrap="none" lIns="0" tIns="0" rIns="0" bIns="0" rtlCol="0" anchor="t"/>
          <a:lstStyle/>
          <a:p>
            <a:pPr marL="0" indent="0" algn="l">
              <a:lnSpc>
                <a:spcPts val="4400"/>
              </a:lnSpc>
              <a:buNone/>
            </a:pPr>
            <a:r>
              <a:rPr lang="en-US" sz="3500" dirty="0">
                <a:solidFill>
                  <a:srgbClr val="74767D"/>
                </a:solidFill>
                <a:latin typeface="Times New Roman" panose="02020603050405020304" pitchFamily="18" charset="0"/>
                <a:ea typeface="Montserrat Medium" pitchFamily="34" charset="-122"/>
                <a:cs typeface="Times New Roman" panose="02020603050405020304" pitchFamily="18" charset="0"/>
              </a:rPr>
              <a:t>1-Тапсырма: "Дүкендегі аспаздық бөлім"</a:t>
            </a:r>
            <a:endParaRPr lang="en-US" sz="3500" dirty="0">
              <a:latin typeface="Times New Roman" panose="02020603050405020304" pitchFamily="18" charset="0"/>
              <a:cs typeface="Times New Roman" panose="02020603050405020304" pitchFamily="18" charset="0"/>
            </a:endParaRPr>
          </a:p>
        </p:txBody>
      </p:sp>
      <p:sp>
        <p:nvSpPr>
          <p:cNvPr id="3" name="Text 1"/>
          <p:cNvSpPr/>
          <p:nvPr/>
        </p:nvSpPr>
        <p:spPr>
          <a:xfrm>
            <a:off x="717113" y="1699617"/>
            <a:ext cx="2689503" cy="336113"/>
          </a:xfrm>
          <a:prstGeom prst="rect">
            <a:avLst/>
          </a:prstGeom>
          <a:noFill/>
          <a:ln/>
        </p:spPr>
        <p:txBody>
          <a:bodyPr wrap="none" lIns="0" tIns="0" rIns="0" bIns="0" rtlCol="0" anchor="t"/>
          <a:lstStyle/>
          <a:p>
            <a:pPr marL="0" indent="0" algn="l">
              <a:lnSpc>
                <a:spcPts val="2600"/>
              </a:lnSpc>
              <a:buNone/>
            </a:pPr>
            <a:r>
              <a:rPr lang="en-US" sz="2800" dirty="0">
                <a:solidFill>
                  <a:srgbClr val="74767D"/>
                </a:solidFill>
                <a:latin typeface="Times New Roman" panose="02020603050405020304" pitchFamily="18" charset="0"/>
                <a:ea typeface="Montserrat Medium" pitchFamily="34" charset="-122"/>
                <a:cs typeface="Times New Roman" panose="02020603050405020304" pitchFamily="18" charset="0"/>
              </a:rPr>
              <a:t>Нақты өмір есебі</a:t>
            </a:r>
            <a:endParaRPr lang="en-US" sz="2800" dirty="0">
              <a:latin typeface="Times New Roman" panose="02020603050405020304" pitchFamily="18" charset="0"/>
              <a:cs typeface="Times New Roman" panose="02020603050405020304" pitchFamily="18" charset="0"/>
            </a:endParaRPr>
          </a:p>
        </p:txBody>
      </p:sp>
      <p:sp>
        <p:nvSpPr>
          <p:cNvPr id="4" name="Text 2"/>
          <p:cNvSpPr/>
          <p:nvPr/>
        </p:nvSpPr>
        <p:spPr>
          <a:xfrm>
            <a:off x="717113" y="2214920"/>
            <a:ext cx="7742634" cy="860465"/>
          </a:xfrm>
          <a:prstGeom prst="rect">
            <a:avLst/>
          </a:prstGeom>
          <a:noFill/>
          <a:ln/>
        </p:spPr>
        <p:txBody>
          <a:bodyPr wrap="squar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Наурыз көжеге арналған өнімдерді сатып алу керек. Электронды таразының көмегімен тары, күріш және құрманың массасын өлшеп, құнын есептеңіз. Бұл тапсырма сауда-саттықта әділ өлшеудің маңыздылығын көрсетеді.</a:t>
            </a:r>
            <a:endParaRPr lang="en-US" dirty="0">
              <a:latin typeface="Times New Roman" panose="02020603050405020304" pitchFamily="18" charset="0"/>
              <a:cs typeface="Times New Roman" panose="02020603050405020304" pitchFamily="18" charset="0"/>
            </a:endParaRPr>
          </a:p>
        </p:txBody>
      </p:sp>
      <p:sp>
        <p:nvSpPr>
          <p:cNvPr id="5" name="Text 3"/>
          <p:cNvSpPr/>
          <p:nvPr/>
        </p:nvSpPr>
        <p:spPr>
          <a:xfrm>
            <a:off x="717113" y="3254573"/>
            <a:ext cx="2241233" cy="280035"/>
          </a:xfrm>
          <a:prstGeom prst="rect">
            <a:avLst/>
          </a:prstGeom>
          <a:noFill/>
          <a:ln/>
        </p:spPr>
        <p:txBody>
          <a:bodyPr wrap="none" lIns="0" tIns="0" rIns="0" bIns="0" rtlCol="0" anchor="t"/>
          <a:lstStyle/>
          <a:p>
            <a:pPr marL="0" indent="0" algn="l">
              <a:lnSpc>
                <a:spcPts val="2200"/>
              </a:lnSpc>
              <a:buNone/>
            </a:pPr>
            <a:r>
              <a:rPr lang="en-US" sz="2000" dirty="0">
                <a:solidFill>
                  <a:srgbClr val="74767D"/>
                </a:solidFill>
                <a:latin typeface="Times New Roman" panose="02020603050405020304" pitchFamily="18" charset="0"/>
                <a:ea typeface="Montserrat Medium" pitchFamily="34" charset="-122"/>
                <a:cs typeface="Times New Roman" panose="02020603050405020304" pitchFamily="18" charset="0"/>
              </a:rPr>
              <a:t>Түбіртек кестесі</a:t>
            </a:r>
            <a:endParaRPr lang="en-US" sz="2000" dirty="0">
              <a:latin typeface="Times New Roman" panose="02020603050405020304" pitchFamily="18" charset="0"/>
              <a:cs typeface="Times New Roman" panose="02020603050405020304" pitchFamily="18" charset="0"/>
            </a:endParaRPr>
          </a:p>
        </p:txBody>
      </p:sp>
      <p:sp>
        <p:nvSpPr>
          <p:cNvPr id="6" name="Shape 4"/>
          <p:cNvSpPr/>
          <p:nvPr/>
        </p:nvSpPr>
        <p:spPr>
          <a:xfrm>
            <a:off x="717113" y="3736300"/>
            <a:ext cx="7742634" cy="2083594"/>
          </a:xfrm>
          <a:prstGeom prst="roundRect">
            <a:avLst>
              <a:gd name="adj" fmla="val 7745"/>
            </a:avLst>
          </a:prstGeom>
          <a:noFill/>
          <a:ln w="7620">
            <a:solidFill>
              <a:srgbClr val="000000">
                <a:alpha val="8000"/>
              </a:srgbClr>
            </a:solidFill>
            <a:prstDash val="solid"/>
          </a:ln>
        </p:spPr>
      </p:sp>
      <p:sp>
        <p:nvSpPr>
          <p:cNvPr id="7" name="Shape 5"/>
          <p:cNvSpPr/>
          <p:nvPr/>
        </p:nvSpPr>
        <p:spPr>
          <a:xfrm>
            <a:off x="724733" y="3743920"/>
            <a:ext cx="7727394" cy="517088"/>
          </a:xfrm>
          <a:prstGeom prst="rect">
            <a:avLst/>
          </a:prstGeom>
          <a:solidFill>
            <a:srgbClr val="FFFFFF">
              <a:alpha val="4000"/>
            </a:srgbClr>
          </a:solidFill>
          <a:ln/>
        </p:spPr>
      </p:sp>
      <p:sp>
        <p:nvSpPr>
          <p:cNvPr id="8" name="Text 6"/>
          <p:cNvSpPr/>
          <p:nvPr/>
        </p:nvSpPr>
        <p:spPr>
          <a:xfrm>
            <a:off x="904161" y="3859054"/>
            <a:ext cx="1569601" cy="286822"/>
          </a:xfrm>
          <a:prstGeom prst="rect">
            <a:avLst/>
          </a:prstGeom>
          <a:noFill/>
          <a:ln/>
        </p:spPr>
        <p:txBody>
          <a:bodyPr wrap="non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Өнім</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2839760" y="3859054"/>
            <a:ext cx="1565791" cy="286822"/>
          </a:xfrm>
          <a:prstGeom prst="rect">
            <a:avLst/>
          </a:prstGeom>
          <a:noFill/>
          <a:ln/>
        </p:spPr>
        <p:txBody>
          <a:bodyPr wrap="non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Массасы, г</a:t>
            </a:r>
            <a:endParaRPr lang="en-US" dirty="0">
              <a:latin typeface="Times New Roman" panose="02020603050405020304" pitchFamily="18" charset="0"/>
              <a:cs typeface="Times New Roman" panose="02020603050405020304" pitchFamily="18" charset="0"/>
            </a:endParaRPr>
          </a:p>
        </p:txBody>
      </p:sp>
      <p:sp>
        <p:nvSpPr>
          <p:cNvPr id="10" name="Text 8"/>
          <p:cNvSpPr/>
          <p:nvPr/>
        </p:nvSpPr>
        <p:spPr>
          <a:xfrm>
            <a:off x="4771549" y="3859054"/>
            <a:ext cx="1565791" cy="286822"/>
          </a:xfrm>
          <a:prstGeom prst="rect">
            <a:avLst/>
          </a:prstGeom>
          <a:noFill/>
          <a:ln/>
        </p:spPr>
        <p:txBody>
          <a:bodyPr wrap="non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Бағасы, ₸/кг</a:t>
            </a:r>
            <a:endParaRPr lang="en-US" dirty="0">
              <a:latin typeface="Times New Roman" panose="02020603050405020304" pitchFamily="18" charset="0"/>
              <a:cs typeface="Times New Roman" panose="02020603050405020304" pitchFamily="18" charset="0"/>
            </a:endParaRPr>
          </a:p>
        </p:txBody>
      </p:sp>
      <p:sp>
        <p:nvSpPr>
          <p:cNvPr id="11" name="Text 9"/>
          <p:cNvSpPr/>
          <p:nvPr/>
        </p:nvSpPr>
        <p:spPr>
          <a:xfrm>
            <a:off x="6703338" y="3859054"/>
            <a:ext cx="1569601" cy="286822"/>
          </a:xfrm>
          <a:prstGeom prst="rect">
            <a:avLst/>
          </a:prstGeom>
          <a:noFill/>
          <a:ln/>
        </p:spPr>
        <p:txBody>
          <a:bodyPr wrap="non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Құны, ₸</a:t>
            </a:r>
            <a:endParaRPr lang="en-US" dirty="0">
              <a:latin typeface="Times New Roman" panose="02020603050405020304" pitchFamily="18" charset="0"/>
              <a:cs typeface="Times New Roman" panose="02020603050405020304" pitchFamily="18" charset="0"/>
            </a:endParaRPr>
          </a:p>
        </p:txBody>
      </p:sp>
      <p:sp>
        <p:nvSpPr>
          <p:cNvPr id="12" name="Shape 10"/>
          <p:cNvSpPr/>
          <p:nvPr/>
        </p:nvSpPr>
        <p:spPr>
          <a:xfrm>
            <a:off x="724733" y="4261009"/>
            <a:ext cx="7727394" cy="517088"/>
          </a:xfrm>
          <a:prstGeom prst="rect">
            <a:avLst/>
          </a:prstGeom>
          <a:solidFill>
            <a:srgbClr val="000000">
              <a:alpha val="4000"/>
            </a:srgbClr>
          </a:solidFill>
          <a:ln/>
        </p:spPr>
      </p:sp>
      <p:sp>
        <p:nvSpPr>
          <p:cNvPr id="13" name="Text 11"/>
          <p:cNvSpPr/>
          <p:nvPr/>
        </p:nvSpPr>
        <p:spPr>
          <a:xfrm>
            <a:off x="904161" y="4376142"/>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Тары</a:t>
            </a:r>
            <a:endParaRPr lang="en-US" dirty="0">
              <a:latin typeface="Times New Roman" panose="02020603050405020304" pitchFamily="18" charset="0"/>
              <a:cs typeface="Times New Roman" panose="02020603050405020304" pitchFamily="18" charset="0"/>
            </a:endParaRPr>
          </a:p>
        </p:txBody>
      </p:sp>
      <p:sp>
        <p:nvSpPr>
          <p:cNvPr id="14" name="Text 12"/>
          <p:cNvSpPr/>
          <p:nvPr/>
        </p:nvSpPr>
        <p:spPr>
          <a:xfrm>
            <a:off x="2839760" y="4376142"/>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 13"/>
          <p:cNvSpPr/>
          <p:nvPr/>
        </p:nvSpPr>
        <p:spPr>
          <a:xfrm>
            <a:off x="4771549" y="4376142"/>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600</a:t>
            </a:r>
            <a:endParaRPr lang="en-US" dirty="0">
              <a:latin typeface="Times New Roman" panose="02020603050405020304" pitchFamily="18" charset="0"/>
              <a:cs typeface="Times New Roman" panose="02020603050405020304" pitchFamily="18" charset="0"/>
            </a:endParaRPr>
          </a:p>
        </p:txBody>
      </p:sp>
      <p:sp>
        <p:nvSpPr>
          <p:cNvPr id="16" name="Text 14"/>
          <p:cNvSpPr/>
          <p:nvPr/>
        </p:nvSpPr>
        <p:spPr>
          <a:xfrm>
            <a:off x="6703338" y="4376142"/>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7" name="Shape 15"/>
          <p:cNvSpPr/>
          <p:nvPr/>
        </p:nvSpPr>
        <p:spPr>
          <a:xfrm>
            <a:off x="724733" y="4778097"/>
            <a:ext cx="7727394" cy="517088"/>
          </a:xfrm>
          <a:prstGeom prst="rect">
            <a:avLst/>
          </a:prstGeom>
          <a:solidFill>
            <a:srgbClr val="FFFFFF">
              <a:alpha val="4000"/>
            </a:srgbClr>
          </a:solidFill>
          <a:ln/>
        </p:spPr>
      </p:sp>
      <p:sp>
        <p:nvSpPr>
          <p:cNvPr id="18" name="Text 16"/>
          <p:cNvSpPr/>
          <p:nvPr/>
        </p:nvSpPr>
        <p:spPr>
          <a:xfrm>
            <a:off x="904161" y="4893231"/>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Күріш</a:t>
            </a:r>
            <a:endParaRPr lang="en-US" dirty="0">
              <a:latin typeface="Times New Roman" panose="02020603050405020304" pitchFamily="18" charset="0"/>
              <a:cs typeface="Times New Roman" panose="02020603050405020304" pitchFamily="18" charset="0"/>
            </a:endParaRPr>
          </a:p>
        </p:txBody>
      </p:sp>
      <p:sp>
        <p:nvSpPr>
          <p:cNvPr id="19" name="Text 17"/>
          <p:cNvSpPr/>
          <p:nvPr/>
        </p:nvSpPr>
        <p:spPr>
          <a:xfrm>
            <a:off x="2839760" y="4893231"/>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0" name="Text 18"/>
          <p:cNvSpPr/>
          <p:nvPr/>
        </p:nvSpPr>
        <p:spPr>
          <a:xfrm>
            <a:off x="4771549" y="4893231"/>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550</a:t>
            </a:r>
            <a:endParaRPr lang="en-US" dirty="0">
              <a:latin typeface="Times New Roman" panose="02020603050405020304" pitchFamily="18" charset="0"/>
              <a:cs typeface="Times New Roman" panose="02020603050405020304" pitchFamily="18" charset="0"/>
            </a:endParaRPr>
          </a:p>
        </p:txBody>
      </p:sp>
      <p:sp>
        <p:nvSpPr>
          <p:cNvPr id="21" name="Text 19"/>
          <p:cNvSpPr/>
          <p:nvPr/>
        </p:nvSpPr>
        <p:spPr>
          <a:xfrm>
            <a:off x="6703338" y="4893231"/>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2" name="Shape 20"/>
          <p:cNvSpPr/>
          <p:nvPr/>
        </p:nvSpPr>
        <p:spPr>
          <a:xfrm>
            <a:off x="724733" y="5295186"/>
            <a:ext cx="7727394" cy="517088"/>
          </a:xfrm>
          <a:prstGeom prst="rect">
            <a:avLst/>
          </a:prstGeom>
          <a:solidFill>
            <a:srgbClr val="000000">
              <a:alpha val="4000"/>
            </a:srgbClr>
          </a:solidFill>
          <a:ln/>
        </p:spPr>
      </p:sp>
      <p:sp>
        <p:nvSpPr>
          <p:cNvPr id="23" name="Text 21"/>
          <p:cNvSpPr/>
          <p:nvPr/>
        </p:nvSpPr>
        <p:spPr>
          <a:xfrm>
            <a:off x="904161" y="5410319"/>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Құрма</a:t>
            </a:r>
            <a:endParaRPr lang="en-US" dirty="0">
              <a:latin typeface="Times New Roman" panose="02020603050405020304" pitchFamily="18" charset="0"/>
              <a:cs typeface="Times New Roman" panose="02020603050405020304" pitchFamily="18" charset="0"/>
            </a:endParaRPr>
          </a:p>
        </p:txBody>
      </p:sp>
      <p:sp>
        <p:nvSpPr>
          <p:cNvPr id="24" name="Text 22"/>
          <p:cNvSpPr/>
          <p:nvPr/>
        </p:nvSpPr>
        <p:spPr>
          <a:xfrm>
            <a:off x="2839760" y="5410319"/>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5" name="Text 23"/>
          <p:cNvSpPr/>
          <p:nvPr/>
        </p:nvSpPr>
        <p:spPr>
          <a:xfrm>
            <a:off x="4771549" y="5410319"/>
            <a:ext cx="156579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1200</a:t>
            </a:r>
            <a:endParaRPr lang="en-US" dirty="0">
              <a:latin typeface="Times New Roman" panose="02020603050405020304" pitchFamily="18" charset="0"/>
              <a:cs typeface="Times New Roman" panose="02020603050405020304" pitchFamily="18" charset="0"/>
            </a:endParaRPr>
          </a:p>
        </p:txBody>
      </p:sp>
      <p:sp>
        <p:nvSpPr>
          <p:cNvPr id="26" name="Text 24"/>
          <p:cNvSpPr/>
          <p:nvPr/>
        </p:nvSpPr>
        <p:spPr>
          <a:xfrm>
            <a:off x="6703338" y="5410319"/>
            <a:ext cx="156960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7" name="Text 25"/>
          <p:cNvSpPr/>
          <p:nvPr/>
        </p:nvSpPr>
        <p:spPr>
          <a:xfrm>
            <a:off x="717113" y="6021586"/>
            <a:ext cx="7742634" cy="286822"/>
          </a:xfrm>
          <a:prstGeom prst="rect">
            <a:avLst/>
          </a:prstGeom>
          <a:noFill/>
          <a:ln/>
        </p:spPr>
        <p:txBody>
          <a:bodyPr wrap="non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Есептеу формуласы:</a:t>
            </a: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 Құны = (массасы ÷ 1000) × бағасы</a:t>
            </a:r>
            <a:endParaRPr lang="en-US" dirty="0">
              <a:latin typeface="Times New Roman" panose="02020603050405020304" pitchFamily="18" charset="0"/>
              <a:cs typeface="Times New Roman" panose="02020603050405020304" pitchFamily="18" charset="0"/>
            </a:endParaRPr>
          </a:p>
        </p:txBody>
      </p:sp>
      <p:sp>
        <p:nvSpPr>
          <p:cNvPr id="28" name="Shape 26"/>
          <p:cNvSpPr/>
          <p:nvPr/>
        </p:nvSpPr>
        <p:spPr>
          <a:xfrm>
            <a:off x="8904803" y="1722120"/>
            <a:ext cx="403384" cy="403384"/>
          </a:xfrm>
          <a:prstGeom prst="roundRect">
            <a:avLst>
              <a:gd name="adj" fmla="val 40005"/>
            </a:avLst>
          </a:prstGeom>
          <a:solidFill>
            <a:srgbClr val="EFF0F6"/>
          </a:solidFill>
          <a:ln w="7620">
            <a:solidFill>
              <a:srgbClr val="C5C7D2"/>
            </a:solidFill>
            <a:prstDash val="solid"/>
          </a:ln>
        </p:spPr>
      </p:sp>
      <p:sp>
        <p:nvSpPr>
          <p:cNvPr id="29" name="Text 27"/>
          <p:cNvSpPr/>
          <p:nvPr/>
        </p:nvSpPr>
        <p:spPr>
          <a:xfrm>
            <a:off x="8972074" y="1755755"/>
            <a:ext cx="268843" cy="336113"/>
          </a:xfrm>
          <a:prstGeom prst="rect">
            <a:avLst/>
          </a:prstGeom>
          <a:noFill/>
          <a:ln/>
        </p:spPr>
        <p:txBody>
          <a:bodyPr wrap="none" lIns="0" tIns="0" rIns="0" bIns="0" rtlCol="0" anchor="t"/>
          <a:lstStyle/>
          <a:p>
            <a:pPr marL="0" indent="0" algn="ctr">
              <a:lnSpc>
                <a:spcPts val="21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30" name="Text 28"/>
          <p:cNvSpPr/>
          <p:nvPr/>
        </p:nvSpPr>
        <p:spPr>
          <a:xfrm>
            <a:off x="9487376" y="1783675"/>
            <a:ext cx="2313146" cy="280035"/>
          </a:xfrm>
          <a:prstGeom prst="rect">
            <a:avLst/>
          </a:prstGeom>
          <a:noFill/>
          <a:ln/>
        </p:spPr>
        <p:txBody>
          <a:bodyPr wrap="none" lIns="0" tIns="0" rIns="0" bIns="0" rtlCol="0" anchor="t"/>
          <a:lstStyle/>
          <a:p>
            <a:pPr marL="0" indent="0" algn="l">
              <a:lnSpc>
                <a:spcPts val="22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Таразыны нөлдеңіз</a:t>
            </a:r>
            <a:endParaRPr lang="en-US" sz="2000" dirty="0">
              <a:latin typeface="Times New Roman" panose="02020603050405020304" pitchFamily="18" charset="0"/>
              <a:cs typeface="Times New Roman" panose="02020603050405020304" pitchFamily="18" charset="0"/>
            </a:endParaRPr>
          </a:p>
        </p:txBody>
      </p:sp>
      <p:sp>
        <p:nvSpPr>
          <p:cNvPr id="31" name="Text 29"/>
          <p:cNvSpPr/>
          <p:nvPr/>
        </p:nvSpPr>
        <p:spPr>
          <a:xfrm>
            <a:off x="9487376" y="2242899"/>
            <a:ext cx="4433411" cy="573643"/>
          </a:xfrm>
          <a:prstGeom prst="rect">
            <a:avLst/>
          </a:prstGeom>
          <a:noFill/>
          <a:ln/>
        </p:spPr>
        <p:txBody>
          <a:bodyPr wrap="squar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TARE батырмасын басып, көрсеткіш нөлде тұрғанын тексеріңіз</a:t>
            </a:r>
            <a:endParaRPr lang="en-US" dirty="0">
              <a:latin typeface="Times New Roman" panose="02020603050405020304" pitchFamily="18" charset="0"/>
              <a:cs typeface="Times New Roman" panose="02020603050405020304" pitchFamily="18" charset="0"/>
            </a:endParaRPr>
          </a:p>
        </p:txBody>
      </p:sp>
      <p:sp>
        <p:nvSpPr>
          <p:cNvPr id="32" name="Shape 30"/>
          <p:cNvSpPr/>
          <p:nvPr/>
        </p:nvSpPr>
        <p:spPr>
          <a:xfrm>
            <a:off x="8904803" y="3175040"/>
            <a:ext cx="403384" cy="403384"/>
          </a:xfrm>
          <a:prstGeom prst="roundRect">
            <a:avLst>
              <a:gd name="adj" fmla="val 40005"/>
            </a:avLst>
          </a:prstGeom>
          <a:solidFill>
            <a:srgbClr val="EFF0F6"/>
          </a:solidFill>
          <a:ln w="7620">
            <a:solidFill>
              <a:srgbClr val="C5C7D2"/>
            </a:solidFill>
            <a:prstDash val="solid"/>
          </a:ln>
        </p:spPr>
      </p:sp>
      <p:sp>
        <p:nvSpPr>
          <p:cNvPr id="33" name="Text 31"/>
          <p:cNvSpPr/>
          <p:nvPr/>
        </p:nvSpPr>
        <p:spPr>
          <a:xfrm>
            <a:off x="8972074" y="3208675"/>
            <a:ext cx="268843" cy="336113"/>
          </a:xfrm>
          <a:prstGeom prst="rect">
            <a:avLst/>
          </a:prstGeom>
          <a:noFill/>
          <a:ln/>
        </p:spPr>
        <p:txBody>
          <a:bodyPr wrap="none" lIns="0" tIns="0" rIns="0" bIns="0" rtlCol="0" anchor="t"/>
          <a:lstStyle/>
          <a:p>
            <a:pPr marL="0" indent="0" algn="ctr">
              <a:lnSpc>
                <a:spcPts val="21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34" name="Text 32"/>
          <p:cNvSpPr/>
          <p:nvPr/>
        </p:nvSpPr>
        <p:spPr>
          <a:xfrm>
            <a:off x="9487376" y="3236595"/>
            <a:ext cx="2241233" cy="280035"/>
          </a:xfrm>
          <a:prstGeom prst="rect">
            <a:avLst/>
          </a:prstGeom>
          <a:noFill/>
          <a:ln/>
        </p:spPr>
        <p:txBody>
          <a:bodyPr wrap="none" lIns="0" tIns="0" rIns="0" bIns="0" rtlCol="0" anchor="t"/>
          <a:lstStyle/>
          <a:p>
            <a:pPr marL="0" indent="0" algn="l">
              <a:lnSpc>
                <a:spcPts val="22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Өнімді өлшеңіз</a:t>
            </a:r>
            <a:endParaRPr lang="en-US" sz="2000" dirty="0">
              <a:latin typeface="Times New Roman" panose="02020603050405020304" pitchFamily="18" charset="0"/>
              <a:cs typeface="Times New Roman" panose="02020603050405020304" pitchFamily="18" charset="0"/>
            </a:endParaRPr>
          </a:p>
        </p:txBody>
      </p:sp>
      <p:sp>
        <p:nvSpPr>
          <p:cNvPr id="35" name="Text 33"/>
          <p:cNvSpPr/>
          <p:nvPr/>
        </p:nvSpPr>
        <p:spPr>
          <a:xfrm>
            <a:off x="9487376" y="3695819"/>
            <a:ext cx="443341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Әр өнімді жеке өлшеп, нәтижені кестеге жазыңыз</a:t>
            </a:r>
            <a:endParaRPr lang="en-US" dirty="0">
              <a:latin typeface="Times New Roman" panose="02020603050405020304" pitchFamily="18" charset="0"/>
              <a:cs typeface="Times New Roman" panose="02020603050405020304" pitchFamily="18" charset="0"/>
            </a:endParaRPr>
          </a:p>
        </p:txBody>
      </p:sp>
      <p:sp>
        <p:nvSpPr>
          <p:cNvPr id="36" name="Shape 34"/>
          <p:cNvSpPr/>
          <p:nvPr/>
        </p:nvSpPr>
        <p:spPr>
          <a:xfrm>
            <a:off x="8904803" y="4341138"/>
            <a:ext cx="403384" cy="403384"/>
          </a:xfrm>
          <a:prstGeom prst="roundRect">
            <a:avLst>
              <a:gd name="adj" fmla="val 40005"/>
            </a:avLst>
          </a:prstGeom>
          <a:solidFill>
            <a:srgbClr val="EFF0F6"/>
          </a:solidFill>
          <a:ln w="7620">
            <a:solidFill>
              <a:srgbClr val="C5C7D2"/>
            </a:solidFill>
            <a:prstDash val="solid"/>
          </a:ln>
        </p:spPr>
      </p:sp>
      <p:sp>
        <p:nvSpPr>
          <p:cNvPr id="37" name="Text 35"/>
          <p:cNvSpPr/>
          <p:nvPr/>
        </p:nvSpPr>
        <p:spPr>
          <a:xfrm>
            <a:off x="8972074" y="4374773"/>
            <a:ext cx="268843" cy="336113"/>
          </a:xfrm>
          <a:prstGeom prst="rect">
            <a:avLst/>
          </a:prstGeom>
          <a:noFill/>
          <a:ln/>
        </p:spPr>
        <p:txBody>
          <a:bodyPr wrap="none" lIns="0" tIns="0" rIns="0" bIns="0" rtlCol="0" anchor="t"/>
          <a:lstStyle/>
          <a:p>
            <a:pPr marL="0" indent="0" algn="ctr">
              <a:lnSpc>
                <a:spcPts val="21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
        <p:nvSpPr>
          <p:cNvPr id="38" name="Text 36"/>
          <p:cNvSpPr/>
          <p:nvPr/>
        </p:nvSpPr>
        <p:spPr>
          <a:xfrm>
            <a:off x="9487376" y="4402693"/>
            <a:ext cx="2606993" cy="280035"/>
          </a:xfrm>
          <a:prstGeom prst="rect">
            <a:avLst/>
          </a:prstGeom>
          <a:noFill/>
          <a:ln/>
        </p:spPr>
        <p:txBody>
          <a:bodyPr wrap="none" lIns="0" tIns="0" rIns="0" bIns="0" rtlCol="0" anchor="t"/>
          <a:lstStyle/>
          <a:p>
            <a:pPr marL="0" indent="0" algn="l">
              <a:lnSpc>
                <a:spcPts val="22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Бірлікті ауыстырыңыз</a:t>
            </a:r>
            <a:endParaRPr lang="en-US" sz="2000" dirty="0">
              <a:latin typeface="Times New Roman" panose="02020603050405020304" pitchFamily="18" charset="0"/>
              <a:cs typeface="Times New Roman" panose="02020603050405020304" pitchFamily="18" charset="0"/>
            </a:endParaRPr>
          </a:p>
        </p:txBody>
      </p:sp>
      <p:sp>
        <p:nvSpPr>
          <p:cNvPr id="39" name="Text 37"/>
          <p:cNvSpPr/>
          <p:nvPr/>
        </p:nvSpPr>
        <p:spPr>
          <a:xfrm>
            <a:off x="9487376" y="4861917"/>
            <a:ext cx="443341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Граммды килограммға аударыңыз (1 кг = 1000 г)</a:t>
            </a:r>
            <a:endParaRPr lang="en-US" dirty="0">
              <a:latin typeface="Times New Roman" panose="02020603050405020304" pitchFamily="18" charset="0"/>
              <a:cs typeface="Times New Roman" panose="02020603050405020304" pitchFamily="18" charset="0"/>
            </a:endParaRPr>
          </a:p>
        </p:txBody>
      </p:sp>
      <p:sp>
        <p:nvSpPr>
          <p:cNvPr id="40" name="Shape 38"/>
          <p:cNvSpPr/>
          <p:nvPr/>
        </p:nvSpPr>
        <p:spPr>
          <a:xfrm>
            <a:off x="8904803" y="5507236"/>
            <a:ext cx="403384" cy="403384"/>
          </a:xfrm>
          <a:prstGeom prst="roundRect">
            <a:avLst>
              <a:gd name="adj" fmla="val 40005"/>
            </a:avLst>
          </a:prstGeom>
          <a:solidFill>
            <a:srgbClr val="EFF0F6"/>
          </a:solidFill>
          <a:ln w="7620">
            <a:solidFill>
              <a:srgbClr val="C5C7D2"/>
            </a:solidFill>
            <a:prstDash val="solid"/>
          </a:ln>
        </p:spPr>
      </p:sp>
      <p:sp>
        <p:nvSpPr>
          <p:cNvPr id="41" name="Text 39"/>
          <p:cNvSpPr/>
          <p:nvPr/>
        </p:nvSpPr>
        <p:spPr>
          <a:xfrm>
            <a:off x="8972074" y="5540871"/>
            <a:ext cx="268843" cy="336113"/>
          </a:xfrm>
          <a:prstGeom prst="rect">
            <a:avLst/>
          </a:prstGeom>
          <a:noFill/>
          <a:ln/>
        </p:spPr>
        <p:txBody>
          <a:bodyPr wrap="none" lIns="0" tIns="0" rIns="0" bIns="0" rtlCol="0" anchor="t"/>
          <a:lstStyle/>
          <a:p>
            <a:pPr marL="0" indent="0" algn="ctr">
              <a:lnSpc>
                <a:spcPts val="21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sp>
        <p:nvSpPr>
          <p:cNvPr id="42" name="Text 40"/>
          <p:cNvSpPr/>
          <p:nvPr/>
        </p:nvSpPr>
        <p:spPr>
          <a:xfrm>
            <a:off x="9487376" y="5568791"/>
            <a:ext cx="2241233" cy="280035"/>
          </a:xfrm>
          <a:prstGeom prst="rect">
            <a:avLst/>
          </a:prstGeom>
          <a:noFill/>
          <a:ln/>
        </p:spPr>
        <p:txBody>
          <a:bodyPr wrap="none" lIns="0" tIns="0" rIns="0" bIns="0" rtlCol="0" anchor="t"/>
          <a:lstStyle/>
          <a:p>
            <a:pPr marL="0" indent="0" algn="l">
              <a:lnSpc>
                <a:spcPts val="2200"/>
              </a:lnSpc>
              <a:buNone/>
            </a:pPr>
            <a:r>
              <a:rPr lang="en-US" sz="2000" dirty="0">
                <a:solidFill>
                  <a:srgbClr val="3D3E44"/>
                </a:solidFill>
                <a:latin typeface="Times New Roman" panose="02020603050405020304" pitchFamily="18" charset="0"/>
                <a:ea typeface="Montserrat Medium" pitchFamily="34" charset="-122"/>
                <a:cs typeface="Times New Roman" panose="02020603050405020304" pitchFamily="18" charset="0"/>
              </a:rPr>
              <a:t>Құнын есептеңіз</a:t>
            </a:r>
            <a:endParaRPr lang="en-US" sz="2000" dirty="0">
              <a:latin typeface="Times New Roman" panose="02020603050405020304" pitchFamily="18" charset="0"/>
              <a:cs typeface="Times New Roman" panose="02020603050405020304" pitchFamily="18" charset="0"/>
            </a:endParaRPr>
          </a:p>
        </p:txBody>
      </p:sp>
      <p:sp>
        <p:nvSpPr>
          <p:cNvPr id="43" name="Text 41"/>
          <p:cNvSpPr/>
          <p:nvPr/>
        </p:nvSpPr>
        <p:spPr>
          <a:xfrm>
            <a:off x="9487376" y="6028015"/>
            <a:ext cx="4433411" cy="286822"/>
          </a:xfrm>
          <a:prstGeom prst="rect">
            <a:avLst/>
          </a:prstGeom>
          <a:noFill/>
          <a:ln/>
        </p:spPr>
        <p:txBody>
          <a:bodyPr wrap="none" lIns="0" tIns="0" rIns="0" bIns="0" rtlCol="0" anchor="t"/>
          <a:lstStyle/>
          <a:p>
            <a:pPr marL="0" indent="0" algn="l">
              <a:lnSpc>
                <a:spcPts val="22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Формула бойынша әр өнімнің құнын табыңыз</a:t>
            </a:r>
            <a:endParaRPr lang="en-US" dirty="0">
              <a:latin typeface="Times New Roman" panose="02020603050405020304" pitchFamily="18" charset="0"/>
              <a:cs typeface="Times New Roman" panose="02020603050405020304" pitchFamily="18" charset="0"/>
            </a:endParaRPr>
          </a:p>
        </p:txBody>
      </p:sp>
      <p:sp>
        <p:nvSpPr>
          <p:cNvPr id="44" name="Text 42"/>
          <p:cNvSpPr/>
          <p:nvPr/>
        </p:nvSpPr>
        <p:spPr>
          <a:xfrm>
            <a:off x="8904803" y="6516529"/>
            <a:ext cx="5015984" cy="860465"/>
          </a:xfrm>
          <a:prstGeom prst="rect">
            <a:avLst/>
          </a:prstGeom>
          <a:noFill/>
          <a:ln/>
        </p:spPr>
        <p:txBody>
          <a:bodyPr wrap="square" lIns="0" tIns="0" rIns="0" bIns="0" rtlCol="0" anchor="t"/>
          <a:lstStyle/>
          <a:p>
            <a:pPr marL="0" indent="0" algn="l">
              <a:lnSpc>
                <a:spcPts val="2250"/>
              </a:lnSpc>
              <a:buNone/>
            </a:pPr>
            <a:r>
              <a:rPr lang="en-US" b="1" dirty="0">
                <a:solidFill>
                  <a:srgbClr val="3D3E44"/>
                </a:solidFill>
                <a:latin typeface="Times New Roman" panose="02020603050405020304" pitchFamily="18" charset="0"/>
                <a:ea typeface="Inter Light" pitchFamily="34" charset="-122"/>
                <a:cs typeface="Times New Roman" panose="02020603050405020304" pitchFamily="18" charset="0"/>
              </a:rPr>
              <a:t>Бағалау:</a:t>
            </a: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 Тараны дұрыс қолданады (1б), бірліктерді дұрыс пайдаланады (1б), құнын дұрыс есептейді (1б). Барлығы: 3 балл</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96835" y="272891"/>
            <a:ext cx="5396865" cy="310158"/>
          </a:xfrm>
          <a:prstGeom prst="rect">
            <a:avLst/>
          </a:prstGeom>
          <a:noFill/>
          <a:ln/>
        </p:spPr>
        <p:txBody>
          <a:bodyPr wrap="none" lIns="0" tIns="0" rIns="0" bIns="0" rtlCol="0" anchor="t"/>
          <a:lstStyle/>
          <a:p>
            <a:pPr marL="0" indent="0" algn="l">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2-Тапсырма: "Үш түрлі таразымен өлшеу"</a:t>
            </a:r>
            <a:endParaRPr lang="en-US" sz="240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rotWithShape="1">
          <a:blip r:embed="rId3"/>
          <a:srcRect t="17406" b="19689"/>
          <a:stretch/>
        </p:blipFill>
        <p:spPr>
          <a:xfrm>
            <a:off x="1081088" y="604243"/>
            <a:ext cx="3838754" cy="2414738"/>
          </a:xfrm>
          <a:prstGeom prst="rect">
            <a:avLst/>
          </a:prstGeom>
        </p:spPr>
      </p:pic>
      <p:pic>
        <p:nvPicPr>
          <p:cNvPr id="4" name="Image 1" descr="preencoded.png"/>
          <p:cNvPicPr>
            <a:picLocks noChangeAspect="1"/>
          </p:cNvPicPr>
          <p:nvPr/>
        </p:nvPicPr>
        <p:blipFill rotWithShape="1">
          <a:blip r:embed="rId4"/>
          <a:srcRect t="23495" b="11212"/>
          <a:stretch/>
        </p:blipFill>
        <p:spPr>
          <a:xfrm>
            <a:off x="5255181" y="604243"/>
            <a:ext cx="3554905" cy="2321130"/>
          </a:xfrm>
          <a:prstGeom prst="rect">
            <a:avLst/>
          </a:prstGeom>
        </p:spPr>
      </p:pic>
      <p:pic>
        <p:nvPicPr>
          <p:cNvPr id="5" name="Image 2" descr="preencoded.png"/>
          <p:cNvPicPr>
            <a:picLocks noChangeAspect="1"/>
          </p:cNvPicPr>
          <p:nvPr/>
        </p:nvPicPr>
        <p:blipFill rotWithShape="1">
          <a:blip r:embed="rId5"/>
          <a:srcRect t="17406" b="11211"/>
          <a:stretch/>
        </p:blipFill>
        <p:spPr>
          <a:xfrm>
            <a:off x="9307235" y="604243"/>
            <a:ext cx="3392924" cy="2421952"/>
          </a:xfrm>
          <a:prstGeom prst="rect">
            <a:avLst/>
          </a:prstGeom>
        </p:spPr>
      </p:pic>
      <p:sp>
        <p:nvSpPr>
          <p:cNvPr id="6" name="Text 1"/>
          <p:cNvSpPr/>
          <p:nvPr/>
        </p:nvSpPr>
        <p:spPr>
          <a:xfrm>
            <a:off x="496014" y="2776211"/>
            <a:ext cx="4098488" cy="185976"/>
          </a:xfrm>
          <a:prstGeom prst="rect">
            <a:avLst/>
          </a:prstGeom>
          <a:noFill/>
          <a:ln/>
        </p:spPr>
        <p:txBody>
          <a:bodyPr wrap="none" lIns="0" tIns="0" rIns="0" bIns="0" rtlCol="0" anchor="t"/>
          <a:lstStyle/>
          <a:p>
            <a:pPr marL="0" indent="0" algn="l">
              <a:buNone/>
            </a:pPr>
            <a:r>
              <a:rPr lang="en-US" sz="2400" dirty="0">
                <a:solidFill>
                  <a:srgbClr val="74767D"/>
                </a:solidFill>
                <a:latin typeface="Times New Roman" panose="02020603050405020304" pitchFamily="18" charset="0"/>
                <a:ea typeface="Montserrat Medium" pitchFamily="34" charset="-122"/>
                <a:cs typeface="Times New Roman" panose="02020603050405020304" pitchFamily="18" charset="0"/>
              </a:rPr>
              <a:t>Зерттеу сұрағы: Қай таразы дәлірек нәтиже береді?</a:t>
            </a:r>
            <a:endParaRPr lang="en-US" sz="2400" dirty="0">
              <a:latin typeface="Times New Roman" panose="02020603050405020304" pitchFamily="18" charset="0"/>
              <a:cs typeface="Times New Roman" panose="02020603050405020304" pitchFamily="18" charset="0"/>
            </a:endParaRPr>
          </a:p>
        </p:txBody>
      </p:sp>
      <p:sp>
        <p:nvSpPr>
          <p:cNvPr id="7" name="Text 2"/>
          <p:cNvSpPr/>
          <p:nvPr/>
        </p:nvSpPr>
        <p:spPr>
          <a:xfrm>
            <a:off x="503635" y="3271305"/>
            <a:ext cx="13836729" cy="158591"/>
          </a:xfrm>
          <a:prstGeom prst="rect">
            <a:avLst/>
          </a:prstGeom>
          <a:noFill/>
          <a:ln/>
        </p:spPr>
        <p:txBody>
          <a:bodyPr wrap="none" lIns="0" tIns="0" rIns="0" bIns="0" rtlCol="0" anchor="t"/>
          <a:lstStyle/>
          <a:p>
            <a:pPr marL="0" indent="0" algn="l">
              <a:buNone/>
            </a:pP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Бұл тапсырмада біз ғылыми тәсілді қолданамыз: бірдей денені әртүрлі құралдармен өлшеп, нәтижелерді салыстырамыз. Бұл өлшеу дәлдігін түсінуге және әртүрлі </a:t>
            </a:r>
            <a:r>
              <a:rPr lang="en-US" sz="1400" dirty="0" err="1">
                <a:solidFill>
                  <a:srgbClr val="3D3E44"/>
                </a:solidFill>
                <a:latin typeface="Times New Roman" panose="02020603050405020304" pitchFamily="18" charset="0"/>
                <a:ea typeface="Inter Light" pitchFamily="34" charset="-122"/>
                <a:cs typeface="Times New Roman" panose="02020603050405020304" pitchFamily="18" charset="0"/>
              </a:rPr>
              <a:t>таразылардың</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a:t>
            </a:r>
            <a:endParaRPr lang="ru-RU" sz="1400" dirty="0">
              <a:solidFill>
                <a:srgbClr val="3D3E44"/>
              </a:solidFill>
              <a:latin typeface="Times New Roman" panose="02020603050405020304" pitchFamily="18" charset="0"/>
              <a:ea typeface="Inter Light" pitchFamily="34" charset="-122"/>
              <a:cs typeface="Times New Roman" panose="02020603050405020304" pitchFamily="18" charset="0"/>
            </a:endParaRPr>
          </a:p>
          <a:p>
            <a:pPr marL="0" indent="0" algn="l">
              <a:buNone/>
            </a:pPr>
            <a:r>
              <a:rPr lang="en-US" sz="1400" dirty="0" err="1">
                <a:solidFill>
                  <a:srgbClr val="3D3E44"/>
                </a:solidFill>
                <a:latin typeface="Times New Roman" panose="02020603050405020304" pitchFamily="18" charset="0"/>
                <a:ea typeface="Inter Light" pitchFamily="34" charset="-122"/>
                <a:cs typeface="Times New Roman" panose="02020603050405020304" pitchFamily="18" charset="0"/>
              </a:rPr>
              <a:t>артықшылықтары</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a:t>
            </a:r>
            <a:r>
              <a:rPr lang="en-US" sz="1400" dirty="0" err="1">
                <a:solidFill>
                  <a:srgbClr val="3D3E44"/>
                </a:solidFill>
                <a:latin typeface="Times New Roman" panose="02020603050405020304" pitchFamily="18" charset="0"/>
                <a:ea typeface="Inter Light" pitchFamily="34" charset="-122"/>
                <a:cs typeface="Times New Roman" panose="02020603050405020304" pitchFamily="18" charset="0"/>
              </a:rPr>
              <a:t>мен</a:t>
            </a:r>
            <a:r>
              <a:rPr lang="en-US" sz="1400" dirty="0">
                <a:solidFill>
                  <a:srgbClr val="3D3E44"/>
                </a:solidFill>
                <a:latin typeface="Times New Roman" panose="02020603050405020304" pitchFamily="18" charset="0"/>
                <a:ea typeface="Inter Light" pitchFamily="34" charset="-122"/>
                <a:cs typeface="Times New Roman" panose="02020603050405020304" pitchFamily="18" charset="0"/>
              </a:rPr>
              <a:t> кемшіліктерін бағалауға көмектеседі.</a:t>
            </a:r>
            <a:endParaRPr lang="en-US" sz="1400" dirty="0">
              <a:latin typeface="Times New Roman" panose="02020603050405020304" pitchFamily="18" charset="0"/>
              <a:cs typeface="Times New Roman" panose="02020603050405020304" pitchFamily="18" charset="0"/>
            </a:endParaRPr>
          </a:p>
        </p:txBody>
      </p:sp>
      <p:sp>
        <p:nvSpPr>
          <p:cNvPr id="8" name="Text 3"/>
          <p:cNvSpPr/>
          <p:nvPr/>
        </p:nvSpPr>
        <p:spPr>
          <a:xfrm>
            <a:off x="496014" y="3891916"/>
            <a:ext cx="1240393" cy="155019"/>
          </a:xfrm>
          <a:prstGeom prst="rect">
            <a:avLst/>
          </a:prstGeom>
          <a:noFill/>
          <a:ln/>
        </p:spPr>
        <p:txBody>
          <a:bodyPr wrap="none" lIns="0" tIns="0" rIns="0" bIns="0" rtlCol="0" anchor="t"/>
          <a:lstStyle/>
          <a:p>
            <a:pPr marL="0" indent="0" algn="l">
              <a:buNone/>
            </a:pPr>
            <a:r>
              <a:rPr lang="en-US" sz="1600" dirty="0">
                <a:solidFill>
                  <a:srgbClr val="74767D"/>
                </a:solidFill>
                <a:latin typeface="Times New Roman" panose="02020603050405020304" pitchFamily="18" charset="0"/>
                <a:ea typeface="Montserrat Medium" pitchFamily="34" charset="-122"/>
                <a:cs typeface="Times New Roman" panose="02020603050405020304" pitchFamily="18" charset="0"/>
              </a:rPr>
              <a:t>Нәтижелер кестесі</a:t>
            </a:r>
            <a:endParaRPr lang="en-US" sz="1600" dirty="0">
              <a:latin typeface="Times New Roman" panose="02020603050405020304" pitchFamily="18" charset="0"/>
              <a:cs typeface="Times New Roman" panose="02020603050405020304" pitchFamily="18" charset="0"/>
            </a:endParaRPr>
          </a:p>
        </p:txBody>
      </p:sp>
      <p:sp>
        <p:nvSpPr>
          <p:cNvPr id="9" name="Shape 4"/>
          <p:cNvSpPr/>
          <p:nvPr/>
        </p:nvSpPr>
        <p:spPr>
          <a:xfrm>
            <a:off x="496014" y="4158497"/>
            <a:ext cx="6797397" cy="1186815"/>
          </a:xfrm>
          <a:prstGeom prst="roundRect">
            <a:avLst>
              <a:gd name="adj" fmla="val 7525"/>
            </a:avLst>
          </a:prstGeom>
          <a:noFill/>
          <a:ln w="7620">
            <a:solidFill>
              <a:srgbClr val="000000">
                <a:alpha val="8000"/>
              </a:srgbClr>
            </a:solidFill>
            <a:prstDash val="solid"/>
          </a:ln>
        </p:spPr>
      </p:sp>
      <p:sp>
        <p:nvSpPr>
          <p:cNvPr id="10" name="Shape 5"/>
          <p:cNvSpPr/>
          <p:nvPr/>
        </p:nvSpPr>
        <p:spPr>
          <a:xfrm>
            <a:off x="503634" y="4166117"/>
            <a:ext cx="6782157" cy="292894"/>
          </a:xfrm>
          <a:prstGeom prst="rect">
            <a:avLst/>
          </a:prstGeom>
          <a:solidFill>
            <a:srgbClr val="FFFFFF">
              <a:alpha val="4000"/>
            </a:srgbClr>
          </a:solidFill>
          <a:ln/>
        </p:spPr>
      </p:sp>
      <p:sp>
        <p:nvSpPr>
          <p:cNvPr id="11" name="Text 6"/>
          <p:cNvSpPr/>
          <p:nvPr/>
        </p:nvSpPr>
        <p:spPr>
          <a:xfrm>
            <a:off x="603171" y="4233268"/>
            <a:ext cx="1154192"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Құрал түрі</a:t>
            </a:r>
            <a:endParaRPr lang="en-US" sz="1200" dirty="0">
              <a:latin typeface="Times New Roman" panose="02020603050405020304" pitchFamily="18" charset="0"/>
              <a:cs typeface="Times New Roman" panose="02020603050405020304" pitchFamily="18" charset="0"/>
            </a:endParaRPr>
          </a:p>
        </p:txBody>
      </p:sp>
      <p:sp>
        <p:nvSpPr>
          <p:cNvPr id="12" name="Text 7"/>
          <p:cNvSpPr/>
          <p:nvPr/>
        </p:nvSpPr>
        <p:spPr>
          <a:xfrm>
            <a:off x="1963341" y="4233268"/>
            <a:ext cx="1150382"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1-өлшеу</a:t>
            </a:r>
            <a:endParaRPr lang="en-US" sz="1200" dirty="0">
              <a:latin typeface="Times New Roman" panose="02020603050405020304" pitchFamily="18" charset="0"/>
              <a:cs typeface="Times New Roman" panose="02020603050405020304" pitchFamily="18" charset="0"/>
            </a:endParaRPr>
          </a:p>
        </p:txBody>
      </p:sp>
      <p:sp>
        <p:nvSpPr>
          <p:cNvPr id="13" name="Text 8"/>
          <p:cNvSpPr/>
          <p:nvPr/>
        </p:nvSpPr>
        <p:spPr>
          <a:xfrm>
            <a:off x="3319701" y="4233268"/>
            <a:ext cx="1150382"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2-өлшеу</a:t>
            </a:r>
            <a:endParaRPr lang="en-US" sz="1200" dirty="0">
              <a:latin typeface="Times New Roman" panose="02020603050405020304" pitchFamily="18" charset="0"/>
              <a:cs typeface="Times New Roman" panose="02020603050405020304" pitchFamily="18" charset="0"/>
            </a:endParaRPr>
          </a:p>
        </p:txBody>
      </p:sp>
      <p:sp>
        <p:nvSpPr>
          <p:cNvPr id="14" name="Text 9"/>
          <p:cNvSpPr/>
          <p:nvPr/>
        </p:nvSpPr>
        <p:spPr>
          <a:xfrm>
            <a:off x="4676061" y="4233268"/>
            <a:ext cx="1150382"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3-өлшеу</a:t>
            </a:r>
            <a:endParaRPr lang="en-US" sz="1200" dirty="0">
              <a:latin typeface="Times New Roman" panose="02020603050405020304" pitchFamily="18" charset="0"/>
              <a:cs typeface="Times New Roman" panose="02020603050405020304" pitchFamily="18" charset="0"/>
            </a:endParaRPr>
          </a:p>
        </p:txBody>
      </p:sp>
      <p:sp>
        <p:nvSpPr>
          <p:cNvPr id="15" name="Text 10"/>
          <p:cNvSpPr/>
          <p:nvPr/>
        </p:nvSpPr>
        <p:spPr>
          <a:xfrm>
            <a:off x="6032421" y="4233268"/>
            <a:ext cx="1154192"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Орта мән</a:t>
            </a:r>
            <a:endParaRPr lang="en-US" sz="1200" dirty="0">
              <a:latin typeface="Times New Roman" panose="02020603050405020304" pitchFamily="18" charset="0"/>
              <a:cs typeface="Times New Roman" panose="02020603050405020304" pitchFamily="18" charset="0"/>
            </a:endParaRPr>
          </a:p>
        </p:txBody>
      </p:sp>
      <p:sp>
        <p:nvSpPr>
          <p:cNvPr id="16" name="Shape 11"/>
          <p:cNvSpPr/>
          <p:nvPr/>
        </p:nvSpPr>
        <p:spPr>
          <a:xfrm>
            <a:off x="503634" y="4459011"/>
            <a:ext cx="6782157" cy="292894"/>
          </a:xfrm>
          <a:prstGeom prst="rect">
            <a:avLst/>
          </a:prstGeom>
          <a:solidFill>
            <a:srgbClr val="000000">
              <a:alpha val="4000"/>
            </a:srgbClr>
          </a:solidFill>
          <a:ln/>
        </p:spPr>
      </p:sp>
      <p:sp>
        <p:nvSpPr>
          <p:cNvPr id="17" name="Text 12"/>
          <p:cNvSpPr/>
          <p:nvPr/>
        </p:nvSpPr>
        <p:spPr>
          <a:xfrm>
            <a:off x="603171" y="4526162"/>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Электронды</a:t>
            </a:r>
            <a:endParaRPr lang="en-US" sz="1200" dirty="0">
              <a:latin typeface="Times New Roman" panose="02020603050405020304" pitchFamily="18" charset="0"/>
              <a:cs typeface="Times New Roman" panose="02020603050405020304" pitchFamily="18" charset="0"/>
            </a:endParaRPr>
          </a:p>
        </p:txBody>
      </p:sp>
      <p:sp>
        <p:nvSpPr>
          <p:cNvPr id="18" name="Text 13"/>
          <p:cNvSpPr/>
          <p:nvPr/>
        </p:nvSpPr>
        <p:spPr>
          <a:xfrm>
            <a:off x="1963341" y="4526162"/>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19" name="Text 14"/>
          <p:cNvSpPr/>
          <p:nvPr/>
        </p:nvSpPr>
        <p:spPr>
          <a:xfrm>
            <a:off x="3319701" y="4526162"/>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0" name="Text 15"/>
          <p:cNvSpPr/>
          <p:nvPr/>
        </p:nvSpPr>
        <p:spPr>
          <a:xfrm>
            <a:off x="4676061" y="4526162"/>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1" name="Text 16"/>
          <p:cNvSpPr/>
          <p:nvPr/>
        </p:nvSpPr>
        <p:spPr>
          <a:xfrm>
            <a:off x="6032421" y="4526162"/>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2" name="Shape 17"/>
          <p:cNvSpPr/>
          <p:nvPr/>
        </p:nvSpPr>
        <p:spPr>
          <a:xfrm>
            <a:off x="503634" y="4751905"/>
            <a:ext cx="6782157" cy="292894"/>
          </a:xfrm>
          <a:prstGeom prst="rect">
            <a:avLst/>
          </a:prstGeom>
          <a:solidFill>
            <a:srgbClr val="FFFFFF">
              <a:alpha val="4000"/>
            </a:srgbClr>
          </a:solidFill>
          <a:ln/>
        </p:spPr>
      </p:sp>
      <p:sp>
        <p:nvSpPr>
          <p:cNvPr id="23" name="Text 18"/>
          <p:cNvSpPr/>
          <p:nvPr/>
        </p:nvSpPr>
        <p:spPr>
          <a:xfrm>
            <a:off x="603171" y="4819056"/>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Серіппелі</a:t>
            </a:r>
            <a:endParaRPr lang="en-US" sz="1200" dirty="0">
              <a:latin typeface="Times New Roman" panose="02020603050405020304" pitchFamily="18" charset="0"/>
              <a:cs typeface="Times New Roman" panose="02020603050405020304" pitchFamily="18" charset="0"/>
            </a:endParaRPr>
          </a:p>
        </p:txBody>
      </p:sp>
      <p:sp>
        <p:nvSpPr>
          <p:cNvPr id="24" name="Text 19"/>
          <p:cNvSpPr/>
          <p:nvPr/>
        </p:nvSpPr>
        <p:spPr>
          <a:xfrm>
            <a:off x="1963341" y="4819056"/>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5" name="Text 20"/>
          <p:cNvSpPr/>
          <p:nvPr/>
        </p:nvSpPr>
        <p:spPr>
          <a:xfrm>
            <a:off x="3319701" y="4819056"/>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6" name="Text 21"/>
          <p:cNvSpPr/>
          <p:nvPr/>
        </p:nvSpPr>
        <p:spPr>
          <a:xfrm>
            <a:off x="4676061" y="4819056"/>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7" name="Text 22"/>
          <p:cNvSpPr/>
          <p:nvPr/>
        </p:nvSpPr>
        <p:spPr>
          <a:xfrm>
            <a:off x="6032421" y="4819056"/>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28" name="Shape 23"/>
          <p:cNvSpPr/>
          <p:nvPr/>
        </p:nvSpPr>
        <p:spPr>
          <a:xfrm>
            <a:off x="503634" y="5044798"/>
            <a:ext cx="6782157" cy="292894"/>
          </a:xfrm>
          <a:prstGeom prst="rect">
            <a:avLst/>
          </a:prstGeom>
          <a:solidFill>
            <a:srgbClr val="000000">
              <a:alpha val="4000"/>
            </a:srgbClr>
          </a:solidFill>
          <a:ln/>
        </p:spPr>
      </p:sp>
      <p:sp>
        <p:nvSpPr>
          <p:cNvPr id="29" name="Text 24"/>
          <p:cNvSpPr/>
          <p:nvPr/>
        </p:nvSpPr>
        <p:spPr>
          <a:xfrm>
            <a:off x="603171" y="5111950"/>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Иінді</a:t>
            </a:r>
            <a:endParaRPr lang="en-US" sz="1200" dirty="0">
              <a:latin typeface="Times New Roman" panose="02020603050405020304" pitchFamily="18" charset="0"/>
              <a:cs typeface="Times New Roman" panose="02020603050405020304" pitchFamily="18" charset="0"/>
            </a:endParaRPr>
          </a:p>
        </p:txBody>
      </p:sp>
      <p:sp>
        <p:nvSpPr>
          <p:cNvPr id="30" name="Text 25"/>
          <p:cNvSpPr/>
          <p:nvPr/>
        </p:nvSpPr>
        <p:spPr>
          <a:xfrm>
            <a:off x="1963341" y="5111950"/>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31" name="Text 26"/>
          <p:cNvSpPr/>
          <p:nvPr/>
        </p:nvSpPr>
        <p:spPr>
          <a:xfrm>
            <a:off x="3319701" y="5111950"/>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32" name="Text 27"/>
          <p:cNvSpPr/>
          <p:nvPr/>
        </p:nvSpPr>
        <p:spPr>
          <a:xfrm>
            <a:off x="4676061" y="5111950"/>
            <a:ext cx="115038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33" name="Text 28"/>
          <p:cNvSpPr/>
          <p:nvPr/>
        </p:nvSpPr>
        <p:spPr>
          <a:xfrm>
            <a:off x="6032421" y="5111950"/>
            <a:ext cx="1154192"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г</a:t>
            </a:r>
            <a:endParaRPr lang="en-US" sz="1200" dirty="0">
              <a:latin typeface="Times New Roman" panose="02020603050405020304" pitchFamily="18" charset="0"/>
              <a:cs typeface="Times New Roman" panose="02020603050405020304" pitchFamily="18" charset="0"/>
            </a:endParaRPr>
          </a:p>
        </p:txBody>
      </p:sp>
      <p:sp>
        <p:nvSpPr>
          <p:cNvPr id="34" name="Text 29"/>
          <p:cNvSpPr/>
          <p:nvPr/>
        </p:nvSpPr>
        <p:spPr>
          <a:xfrm>
            <a:off x="496014" y="5456874"/>
            <a:ext cx="6797397"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Орта мән есептеу:</a:t>
            </a:r>
            <a:endParaRPr lang="en-US" sz="1200" dirty="0">
              <a:latin typeface="Times New Roman" panose="02020603050405020304" pitchFamily="18" charset="0"/>
              <a:cs typeface="Times New Roman" panose="02020603050405020304" pitchFamily="18" charset="0"/>
            </a:endParaRPr>
          </a:p>
        </p:txBody>
      </p:sp>
      <p:sp>
        <p:nvSpPr>
          <p:cNvPr id="35" name="Text 30"/>
          <p:cNvSpPr/>
          <p:nvPr/>
        </p:nvSpPr>
        <p:spPr>
          <a:xfrm>
            <a:off x="496014" y="5740957"/>
            <a:ext cx="6797397" cy="262890"/>
          </a:xfrm>
          <a:prstGeom prst="rect">
            <a:avLst/>
          </a:prstGeom>
          <a:noFill/>
          <a:ln/>
        </p:spPr>
        <p:txBody>
          <a:bodyPr wrap="none" lIns="0" tIns="0" rIns="0" bIns="0" rtlCol="0" anchor="t"/>
          <a:lstStyle/>
          <a:p>
            <a:pPr marL="0" indent="0" algn="l">
              <a:buNone/>
            </a:pPr>
            <a:endParaRPr lang="en-US" sz="1400" dirty="0">
              <a:latin typeface="Times New Roman" panose="02020603050405020304" pitchFamily="18" charset="0"/>
              <a:cs typeface="Times New Roman" panose="02020603050405020304" pitchFamily="18" charset="0"/>
            </a:endParaRPr>
          </a:p>
        </p:txBody>
      </p:sp>
      <p:pic>
        <p:nvPicPr>
          <p:cNvPr id="36" name="Image 3" descr="preencoded.png"/>
          <p:cNvPicPr>
            <a:picLocks noChangeAspect="1"/>
          </p:cNvPicPr>
          <p:nvPr/>
        </p:nvPicPr>
        <p:blipFill rotWithShape="1">
          <a:blip r:embed="rId6"/>
          <a:srcRect l="38554" t="-15581" r="33235" b="-5299"/>
          <a:stretch/>
        </p:blipFill>
        <p:spPr>
          <a:xfrm>
            <a:off x="3113723" y="5699999"/>
            <a:ext cx="2435080" cy="403980"/>
          </a:xfrm>
          <a:prstGeom prst="rect">
            <a:avLst/>
          </a:prstGeom>
        </p:spPr>
      </p:pic>
      <p:sp>
        <p:nvSpPr>
          <p:cNvPr id="37" name="Text 31"/>
          <p:cNvSpPr/>
          <p:nvPr/>
        </p:nvSpPr>
        <p:spPr>
          <a:xfrm>
            <a:off x="496014" y="6129339"/>
            <a:ext cx="6797397"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Салыстырмалы қателік:</a:t>
            </a:r>
            <a:endParaRPr lang="en-US" sz="1200" dirty="0">
              <a:latin typeface="Times New Roman" panose="02020603050405020304" pitchFamily="18" charset="0"/>
              <a:cs typeface="Times New Roman" panose="02020603050405020304" pitchFamily="18" charset="0"/>
            </a:endParaRPr>
          </a:p>
        </p:txBody>
      </p:sp>
      <p:sp>
        <p:nvSpPr>
          <p:cNvPr id="38" name="Text 32"/>
          <p:cNvSpPr/>
          <p:nvPr/>
        </p:nvSpPr>
        <p:spPr>
          <a:xfrm>
            <a:off x="496014" y="6413422"/>
            <a:ext cx="6797397" cy="301466"/>
          </a:xfrm>
          <a:prstGeom prst="rect">
            <a:avLst/>
          </a:prstGeom>
          <a:noFill/>
          <a:ln/>
        </p:spPr>
        <p:txBody>
          <a:bodyPr wrap="square" lIns="0" tIns="0" rIns="0" bIns="0" rtlCol="0" anchor="t"/>
          <a:lstStyle/>
          <a:p>
            <a:pPr marL="0" indent="0" algn="l">
              <a:buNone/>
            </a:pPr>
            <a:endParaRPr lang="en-US" sz="1400" dirty="0">
              <a:latin typeface="Times New Roman" panose="02020603050405020304" pitchFamily="18" charset="0"/>
              <a:cs typeface="Times New Roman" panose="02020603050405020304" pitchFamily="18" charset="0"/>
            </a:endParaRPr>
          </a:p>
        </p:txBody>
      </p:sp>
      <p:pic>
        <p:nvPicPr>
          <p:cNvPr id="39" name="Image 4" descr="preencoded.png"/>
          <p:cNvPicPr>
            <a:picLocks noChangeAspect="1"/>
          </p:cNvPicPr>
          <p:nvPr/>
        </p:nvPicPr>
        <p:blipFill>
          <a:blip r:embed="rId7"/>
          <a:stretch>
            <a:fillRect/>
          </a:stretch>
        </p:blipFill>
        <p:spPr>
          <a:xfrm>
            <a:off x="496014" y="6413422"/>
            <a:ext cx="6797397" cy="301466"/>
          </a:xfrm>
          <a:prstGeom prst="rect">
            <a:avLst/>
          </a:prstGeom>
        </p:spPr>
      </p:pic>
      <p:pic>
        <p:nvPicPr>
          <p:cNvPr id="40" name="Image 5"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0114" y="3907335"/>
            <a:ext cx="148828" cy="148828"/>
          </a:xfrm>
          <a:prstGeom prst="rect">
            <a:avLst/>
          </a:prstGeom>
        </p:spPr>
      </p:pic>
      <p:sp>
        <p:nvSpPr>
          <p:cNvPr id="41" name="Text 33"/>
          <p:cNvSpPr/>
          <p:nvPr/>
        </p:nvSpPr>
        <p:spPr>
          <a:xfrm>
            <a:off x="7865388" y="3904299"/>
            <a:ext cx="1767721" cy="155019"/>
          </a:xfrm>
          <a:prstGeom prst="rect">
            <a:avLst/>
          </a:prstGeom>
          <a:noFill/>
          <a:ln/>
        </p:spPr>
        <p:txBody>
          <a:bodyPr wrap="none" lIns="0" tIns="0" rIns="0" bIns="0" rtlCol="0" anchor="t"/>
          <a:lstStyle/>
          <a:p>
            <a:pPr marL="0" indent="0" algn="l">
              <a:buNone/>
            </a:pPr>
            <a:r>
              <a:rPr lang="en-US" sz="1600" dirty="0">
                <a:solidFill>
                  <a:srgbClr val="3D3E44"/>
                </a:solidFill>
                <a:latin typeface="Times New Roman" panose="02020603050405020304" pitchFamily="18" charset="0"/>
                <a:ea typeface="Montserrat Medium" pitchFamily="34" charset="-122"/>
                <a:cs typeface="Times New Roman" panose="02020603050405020304" pitchFamily="18" charset="0"/>
              </a:rPr>
              <a:t>Процедура мен қауіпсіздік</a:t>
            </a:r>
            <a:endParaRPr lang="en-US" sz="1600" dirty="0">
              <a:latin typeface="Times New Roman" panose="02020603050405020304" pitchFamily="18" charset="0"/>
              <a:cs typeface="Times New Roman" panose="02020603050405020304" pitchFamily="18" charset="0"/>
            </a:endParaRPr>
          </a:p>
        </p:txBody>
      </p:sp>
      <p:sp>
        <p:nvSpPr>
          <p:cNvPr id="42" name="Text 34"/>
          <p:cNvSpPr/>
          <p:nvPr/>
        </p:nvSpPr>
        <p:spPr>
          <a:xfrm>
            <a:off x="7865388" y="4158497"/>
            <a:ext cx="6474976"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Әр құралды дұрыс орнатыңыз, нөлдеңіз, қауіпсіздік ережелерін сақтаңыз</a:t>
            </a:r>
            <a:endParaRPr lang="en-US" sz="1200" dirty="0">
              <a:latin typeface="Times New Roman" panose="02020603050405020304" pitchFamily="18" charset="0"/>
              <a:cs typeface="Times New Roman" panose="02020603050405020304" pitchFamily="18" charset="0"/>
            </a:endParaRPr>
          </a:p>
        </p:txBody>
      </p:sp>
      <p:pic>
        <p:nvPicPr>
          <p:cNvPr id="43" name="Image 6"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0114" y="4518483"/>
            <a:ext cx="148828" cy="148828"/>
          </a:xfrm>
          <a:prstGeom prst="rect">
            <a:avLst/>
          </a:prstGeom>
        </p:spPr>
      </p:pic>
      <p:sp>
        <p:nvSpPr>
          <p:cNvPr id="44" name="Text 35"/>
          <p:cNvSpPr/>
          <p:nvPr/>
        </p:nvSpPr>
        <p:spPr>
          <a:xfrm>
            <a:off x="7865388" y="4515446"/>
            <a:ext cx="1240393" cy="155019"/>
          </a:xfrm>
          <a:prstGeom prst="rect">
            <a:avLst/>
          </a:prstGeom>
          <a:noFill/>
          <a:ln/>
        </p:spPr>
        <p:txBody>
          <a:bodyPr wrap="none" lIns="0" tIns="0" rIns="0" bIns="0" rtlCol="0" anchor="t"/>
          <a:lstStyle/>
          <a:p>
            <a:pPr marL="0" indent="0" algn="l">
              <a:buNone/>
            </a:pPr>
            <a:r>
              <a:rPr lang="en-US" sz="1600" dirty="0">
                <a:solidFill>
                  <a:srgbClr val="3D3E44"/>
                </a:solidFill>
                <a:latin typeface="Times New Roman" panose="02020603050405020304" pitchFamily="18" charset="0"/>
                <a:ea typeface="Montserrat Medium" pitchFamily="34" charset="-122"/>
                <a:cs typeface="Times New Roman" panose="02020603050405020304" pitchFamily="18" charset="0"/>
              </a:rPr>
              <a:t>Деректер кестесі</a:t>
            </a:r>
            <a:endParaRPr lang="en-US" sz="1600" dirty="0">
              <a:latin typeface="Times New Roman" panose="02020603050405020304" pitchFamily="18" charset="0"/>
              <a:cs typeface="Times New Roman" panose="02020603050405020304" pitchFamily="18" charset="0"/>
            </a:endParaRPr>
          </a:p>
        </p:txBody>
      </p:sp>
      <p:sp>
        <p:nvSpPr>
          <p:cNvPr id="45" name="Text 36"/>
          <p:cNvSpPr/>
          <p:nvPr/>
        </p:nvSpPr>
        <p:spPr>
          <a:xfrm>
            <a:off x="7865388" y="4769645"/>
            <a:ext cx="6474976"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Барлық өлшеулерді кестеге толық және анық енгізіңіз</a:t>
            </a:r>
            <a:endParaRPr lang="en-US" sz="1200" dirty="0">
              <a:latin typeface="Times New Roman" panose="02020603050405020304" pitchFamily="18" charset="0"/>
              <a:cs typeface="Times New Roman" panose="02020603050405020304" pitchFamily="18" charset="0"/>
            </a:endParaRPr>
          </a:p>
        </p:txBody>
      </p:sp>
      <p:pic>
        <p:nvPicPr>
          <p:cNvPr id="46" name="Image 7"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0114" y="5129630"/>
            <a:ext cx="148828" cy="148828"/>
          </a:xfrm>
          <a:prstGeom prst="rect">
            <a:avLst/>
          </a:prstGeom>
        </p:spPr>
      </p:pic>
      <p:sp>
        <p:nvSpPr>
          <p:cNvPr id="47" name="Text 37"/>
          <p:cNvSpPr/>
          <p:nvPr/>
        </p:nvSpPr>
        <p:spPr>
          <a:xfrm>
            <a:off x="7865388" y="5126594"/>
            <a:ext cx="1240393" cy="155019"/>
          </a:xfrm>
          <a:prstGeom prst="rect">
            <a:avLst/>
          </a:prstGeom>
          <a:noFill/>
          <a:ln/>
        </p:spPr>
        <p:txBody>
          <a:bodyPr wrap="none" lIns="0" tIns="0" rIns="0" bIns="0" rtlCol="0" anchor="t"/>
          <a:lstStyle/>
          <a:p>
            <a:pPr marL="0" indent="0" algn="l">
              <a:buNone/>
            </a:pPr>
            <a:r>
              <a:rPr lang="en-US" sz="1600" dirty="0">
                <a:solidFill>
                  <a:srgbClr val="3D3E44"/>
                </a:solidFill>
                <a:latin typeface="Times New Roman" panose="02020603050405020304" pitchFamily="18" charset="0"/>
                <a:ea typeface="Montserrat Medium" pitchFamily="34" charset="-122"/>
                <a:cs typeface="Times New Roman" panose="02020603050405020304" pitchFamily="18" charset="0"/>
              </a:rPr>
              <a:t>Есептеулер</a:t>
            </a:r>
            <a:endParaRPr lang="en-US" sz="1600" dirty="0">
              <a:latin typeface="Times New Roman" panose="02020603050405020304" pitchFamily="18" charset="0"/>
              <a:cs typeface="Times New Roman" panose="02020603050405020304" pitchFamily="18" charset="0"/>
            </a:endParaRPr>
          </a:p>
        </p:txBody>
      </p:sp>
      <p:sp>
        <p:nvSpPr>
          <p:cNvPr id="48" name="Text 38"/>
          <p:cNvSpPr/>
          <p:nvPr/>
        </p:nvSpPr>
        <p:spPr>
          <a:xfrm>
            <a:off x="7865388" y="5380793"/>
            <a:ext cx="6474976"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Орта мән мен салыстырмалы қателікті формулалармен есептеңіз</a:t>
            </a:r>
            <a:endParaRPr lang="en-US" sz="1200" dirty="0">
              <a:latin typeface="Times New Roman" panose="02020603050405020304" pitchFamily="18" charset="0"/>
              <a:cs typeface="Times New Roman" panose="02020603050405020304" pitchFamily="18" charset="0"/>
            </a:endParaRPr>
          </a:p>
        </p:txBody>
      </p:sp>
      <p:pic>
        <p:nvPicPr>
          <p:cNvPr id="49" name="Image 8"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0114" y="5740778"/>
            <a:ext cx="148828" cy="148828"/>
          </a:xfrm>
          <a:prstGeom prst="rect">
            <a:avLst/>
          </a:prstGeom>
        </p:spPr>
      </p:pic>
      <p:sp>
        <p:nvSpPr>
          <p:cNvPr id="50" name="Text 39"/>
          <p:cNvSpPr/>
          <p:nvPr/>
        </p:nvSpPr>
        <p:spPr>
          <a:xfrm>
            <a:off x="7865388" y="5737742"/>
            <a:ext cx="1240393" cy="155019"/>
          </a:xfrm>
          <a:prstGeom prst="rect">
            <a:avLst/>
          </a:prstGeom>
          <a:noFill/>
          <a:ln/>
        </p:spPr>
        <p:txBody>
          <a:bodyPr wrap="none" lIns="0" tIns="0" rIns="0" bIns="0" rtlCol="0" anchor="t"/>
          <a:lstStyle/>
          <a:p>
            <a:pPr marL="0" indent="0" algn="l">
              <a:buNone/>
            </a:pPr>
            <a:r>
              <a:rPr lang="en-US" sz="1600" dirty="0">
                <a:solidFill>
                  <a:srgbClr val="3D3E44"/>
                </a:solidFill>
                <a:latin typeface="Times New Roman" panose="02020603050405020304" pitchFamily="18" charset="0"/>
                <a:ea typeface="Montserrat Medium" pitchFamily="34" charset="-122"/>
                <a:cs typeface="Times New Roman" panose="02020603050405020304" pitchFamily="18" charset="0"/>
              </a:rPr>
              <a:t>Талдау</a:t>
            </a:r>
            <a:endParaRPr lang="en-US" sz="1600" dirty="0">
              <a:latin typeface="Times New Roman" panose="02020603050405020304" pitchFamily="18" charset="0"/>
              <a:cs typeface="Times New Roman" panose="02020603050405020304" pitchFamily="18" charset="0"/>
            </a:endParaRPr>
          </a:p>
        </p:txBody>
      </p:sp>
      <p:sp>
        <p:nvSpPr>
          <p:cNvPr id="51" name="Text 40"/>
          <p:cNvSpPr/>
          <p:nvPr/>
        </p:nvSpPr>
        <p:spPr>
          <a:xfrm>
            <a:off x="7865388" y="5991941"/>
            <a:ext cx="6474976" cy="158591"/>
          </a:xfrm>
          <a:prstGeom prst="rect">
            <a:avLst/>
          </a:prstGeom>
          <a:noFill/>
          <a:ln/>
        </p:spPr>
        <p:txBody>
          <a:bodyPr wrap="none" lIns="0" tIns="0" rIns="0" bIns="0" rtlCol="0" anchor="t"/>
          <a:lstStyle/>
          <a:p>
            <a:pPr marL="0" indent="0" algn="l">
              <a:buNone/>
            </a:pP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Қай құрал дәлірек екенін негіздеп, себебін түсіндіріңіз</a:t>
            </a:r>
            <a:endParaRPr lang="en-US" sz="1200" dirty="0">
              <a:latin typeface="Times New Roman" panose="02020603050405020304" pitchFamily="18" charset="0"/>
              <a:cs typeface="Times New Roman" panose="02020603050405020304" pitchFamily="18" charset="0"/>
            </a:endParaRPr>
          </a:p>
        </p:txBody>
      </p:sp>
      <p:sp>
        <p:nvSpPr>
          <p:cNvPr id="52" name="Shape 41"/>
          <p:cNvSpPr/>
          <p:nvPr/>
        </p:nvSpPr>
        <p:spPr>
          <a:xfrm>
            <a:off x="496014" y="6951941"/>
            <a:ext cx="13836729" cy="579953"/>
          </a:xfrm>
          <a:prstGeom prst="roundRect">
            <a:avLst>
              <a:gd name="adj" fmla="val 15400"/>
            </a:avLst>
          </a:prstGeom>
          <a:solidFill>
            <a:srgbClr val="D0D2E2"/>
          </a:solidFill>
          <a:ln/>
        </p:spPr>
      </p:sp>
      <p:pic>
        <p:nvPicPr>
          <p:cNvPr id="53" name="Image 9" descr="preencoded.png"/>
          <p:cNvPicPr>
            <a:picLocks noChangeAspect="1"/>
          </p:cNvPicPr>
          <p:nvPr/>
        </p:nvPicPr>
        <p:blipFill>
          <a:blip r:embed="rId10"/>
          <a:stretch>
            <a:fillRect/>
          </a:stretch>
        </p:blipFill>
        <p:spPr>
          <a:xfrm>
            <a:off x="595193" y="7103389"/>
            <a:ext cx="123944" cy="99179"/>
          </a:xfrm>
          <a:prstGeom prst="rect">
            <a:avLst/>
          </a:prstGeom>
        </p:spPr>
      </p:pic>
      <p:sp>
        <p:nvSpPr>
          <p:cNvPr id="54" name="Text 42"/>
          <p:cNvSpPr/>
          <p:nvPr/>
        </p:nvSpPr>
        <p:spPr>
          <a:xfrm>
            <a:off x="818316" y="7075886"/>
            <a:ext cx="13415248" cy="317183"/>
          </a:xfrm>
          <a:prstGeom prst="rect">
            <a:avLst/>
          </a:prstGeom>
          <a:noFill/>
          <a:ln/>
        </p:spPr>
        <p:txBody>
          <a:bodyPr wrap="square" lIns="0" tIns="0" rIns="0" bIns="0" rtlCol="0" anchor="t"/>
          <a:lstStyle/>
          <a:p>
            <a:pPr marL="0" indent="0" algn="l">
              <a:buNone/>
            </a:pPr>
            <a:r>
              <a:rPr lang="en-US" sz="1200" b="1" dirty="0">
                <a:solidFill>
                  <a:srgbClr val="000000"/>
                </a:solidFill>
                <a:latin typeface="Times New Roman" panose="02020603050405020304" pitchFamily="18" charset="0"/>
                <a:ea typeface="Inter Light" pitchFamily="34" charset="-122"/>
                <a:cs typeface="Times New Roman" panose="02020603050405020304" pitchFamily="18" charset="0"/>
              </a:rPr>
              <a:t>Өмірмен байланыс:</a:t>
            </a:r>
            <a:r>
              <a:rPr lang="en-US" sz="1200" dirty="0">
                <a:solidFill>
                  <a:srgbClr val="000000"/>
                </a:solidFill>
                <a:latin typeface="Times New Roman" panose="02020603050405020304" pitchFamily="18" charset="0"/>
                <a:ea typeface="Inter Light" pitchFamily="34" charset="-122"/>
                <a:cs typeface="Times New Roman" panose="02020603050405020304" pitchFamily="18" charset="0"/>
              </a:rPr>
              <a:t> Өндірістегі сапа бақылауда дәлдік өте маңызды. Фармацевт дәрінің мөлшерін өлшегенде 1 грамм қателік те адамның денсаулығына әсер етуі мүмкін. Сондықтан медицинада, ғылыми зертханаларда және зергерлік өнеркәсіпте жоғары дәлдіктегі таразылар қолданылады.</a:t>
            </a:r>
            <a:endParaRPr lang="en-US" sz="1200" dirty="0">
              <a:latin typeface="Times New Roman" panose="02020603050405020304" pitchFamily="18" charset="0"/>
              <a:cs typeface="Times New Roman" panose="02020603050405020304" pitchFamily="18" charset="0"/>
            </a:endParaRPr>
          </a:p>
        </p:txBody>
      </p:sp>
      <p:sp>
        <p:nvSpPr>
          <p:cNvPr id="55" name="Text 43"/>
          <p:cNvSpPr/>
          <p:nvPr/>
        </p:nvSpPr>
        <p:spPr>
          <a:xfrm>
            <a:off x="496014" y="7643456"/>
            <a:ext cx="13836729" cy="158591"/>
          </a:xfrm>
          <a:prstGeom prst="rect">
            <a:avLst/>
          </a:prstGeom>
          <a:noFill/>
          <a:ln/>
        </p:spPr>
        <p:txBody>
          <a:bodyPr wrap="none" lIns="0" tIns="0" rIns="0" bIns="0" rtlCol="0" anchor="t"/>
          <a:lstStyle/>
          <a:p>
            <a:pPr marL="0" indent="0" algn="l">
              <a:buNone/>
            </a:pPr>
            <a:r>
              <a:rPr lang="en-US" sz="1200" b="1" dirty="0">
                <a:solidFill>
                  <a:srgbClr val="3D3E44"/>
                </a:solidFill>
                <a:latin typeface="Times New Roman" panose="02020603050405020304" pitchFamily="18" charset="0"/>
                <a:ea typeface="Inter Light" pitchFamily="34" charset="-122"/>
                <a:cs typeface="Times New Roman" panose="02020603050405020304" pitchFamily="18" charset="0"/>
              </a:rPr>
              <a:t>Бағалау:</a:t>
            </a:r>
            <a:r>
              <a:rPr lang="en-US" sz="1200" dirty="0">
                <a:solidFill>
                  <a:srgbClr val="3D3E44"/>
                </a:solidFill>
                <a:latin typeface="Times New Roman" panose="02020603050405020304" pitchFamily="18" charset="0"/>
                <a:ea typeface="Inter Light" pitchFamily="34" charset="-122"/>
                <a:cs typeface="Times New Roman" panose="02020603050405020304" pitchFamily="18" charset="0"/>
              </a:rPr>
              <a:t> Процедура мен қауіпсіздік (1б), деректер кестесі (1б), есептеулер (2б), талдау (1б). Барлығы: 5 балл</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55798" y="462915"/>
            <a:ext cx="6310074" cy="362664"/>
          </a:xfrm>
          <a:prstGeom prst="rect">
            <a:avLst/>
          </a:prstGeom>
          <a:noFill/>
          <a:ln/>
        </p:spPr>
        <p:txBody>
          <a:bodyPr wrap="none" lIns="0" tIns="0" rIns="0" bIns="0" rtlCol="0" anchor="t"/>
          <a:lstStyle/>
          <a:p>
            <a:pPr marL="0" indent="0" algn="l">
              <a:lnSpc>
                <a:spcPts val="2850"/>
              </a:lnSpc>
              <a:buNone/>
            </a:pPr>
            <a:r>
              <a:rPr lang="en-US" sz="3600" dirty="0">
                <a:solidFill>
                  <a:srgbClr val="74767D"/>
                </a:solidFill>
                <a:latin typeface="Times New Roman" panose="02020603050405020304" pitchFamily="18" charset="0"/>
                <a:ea typeface="Montserrat Medium" pitchFamily="34" charset="-122"/>
                <a:cs typeface="Times New Roman" panose="02020603050405020304" pitchFamily="18" charset="0"/>
              </a:rPr>
              <a:t>3-Тапсырма: "Адал таразы" рөлдік ойыны</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9403558" y="534876"/>
            <a:ext cx="3116937" cy="217527"/>
          </a:xfrm>
          <a:prstGeom prst="rect">
            <a:avLst/>
          </a:prstGeom>
          <a:noFill/>
          <a:ln/>
        </p:spPr>
        <p:txBody>
          <a:bodyPr wrap="none" lIns="0" tIns="0" rIns="0" bIns="0" rtlCol="0" anchor="t"/>
          <a:lstStyle/>
          <a:p>
            <a:pPr marL="0" indent="0" algn="l">
              <a:lnSpc>
                <a:spcPts val="1700"/>
              </a:lnSpc>
              <a:buNone/>
            </a:pPr>
            <a:r>
              <a:rPr lang="en-US" sz="2000" dirty="0">
                <a:solidFill>
                  <a:srgbClr val="74767D"/>
                </a:solidFill>
                <a:latin typeface="Times New Roman" panose="02020603050405020304" pitchFamily="18" charset="0"/>
                <a:ea typeface="Montserrat Medium" pitchFamily="34" charset="-122"/>
                <a:cs typeface="Times New Roman" panose="02020603050405020304" pitchFamily="18" charset="0"/>
              </a:rPr>
              <a:t>Ұлттық дәстүр және құндылықтар</a:t>
            </a:r>
            <a:endParaRPr lang="en-US" sz="2000" dirty="0">
              <a:latin typeface="Times New Roman" panose="02020603050405020304" pitchFamily="18" charset="0"/>
              <a:cs typeface="Times New Roman" panose="02020603050405020304" pitchFamily="18" charset="0"/>
            </a:endParaRPr>
          </a:p>
        </p:txBody>
      </p:sp>
      <p:sp>
        <p:nvSpPr>
          <p:cNvPr id="4" name="Text 2"/>
          <p:cNvSpPr/>
          <p:nvPr/>
        </p:nvSpPr>
        <p:spPr>
          <a:xfrm>
            <a:off x="623889" y="998456"/>
            <a:ext cx="13720524" cy="557213"/>
          </a:xfrm>
          <a:prstGeom prst="rect">
            <a:avLst/>
          </a:prstGeom>
          <a:noFill/>
          <a:ln/>
        </p:spPr>
        <p:txBody>
          <a:bodyPr wrap="square" lIns="0" tIns="0" rIns="0" bIns="0" rtlCol="0" anchor="t"/>
          <a:lstStyle/>
          <a:p>
            <a:pPr marL="0" indent="0" algn="l">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Қазақ халқының тарихында "адал таразы" ұғымы ерекше орын алады. Базарда сауда жасау кезінде әділдік пен адалдық басты қағида болған. Сатушы өз атын өзі қастерлеу үшін әрқашан дәл өлшеп, ешкімді алдамаған. Наурыз мерекесінде дастарқанға қойылған тағамдар да әділ бөлісілген – әр адамға тең үлес.</a:t>
            </a:r>
            <a:endParaRPr lang="en-US" dirty="0">
              <a:latin typeface="Times New Roman" panose="02020603050405020304" pitchFamily="18" charset="0"/>
              <a:cs typeface="Times New Roman" panose="02020603050405020304" pitchFamily="18" charset="0"/>
            </a:endParaRPr>
          </a:p>
        </p:txBody>
      </p:sp>
      <p:sp>
        <p:nvSpPr>
          <p:cNvPr id="5" name="Text 3"/>
          <p:cNvSpPr/>
          <p:nvPr/>
        </p:nvSpPr>
        <p:spPr>
          <a:xfrm>
            <a:off x="608649" y="2049661"/>
            <a:ext cx="13720524" cy="371475"/>
          </a:xfrm>
          <a:prstGeom prst="rect">
            <a:avLst/>
          </a:prstGeom>
          <a:noFill/>
          <a:ln/>
        </p:spPr>
        <p:txBody>
          <a:bodyPr wrap="square" lIns="0" tIns="0" rIns="0" bIns="0" rtlCol="0" anchor="t"/>
          <a:lstStyle/>
          <a:p>
            <a:pPr marL="0" indent="0" algn="l">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Бұл тапсырмада сіздер базар көрінісін ойнап, иінді таразымен 500 г құртты әділ өлшеуді үйренесіздер. Бір жұп сатушы, бір жұп сатып алушы рөлін атқарады.</a:t>
            </a:r>
            <a:endParaRPr lang="en-US" dirty="0">
              <a:latin typeface="Times New Roman" panose="02020603050405020304" pitchFamily="18" charset="0"/>
              <a:cs typeface="Times New Roman" panose="02020603050405020304" pitchFamily="18" charset="0"/>
            </a:endParaRPr>
          </a:p>
        </p:txBody>
      </p:sp>
      <p:pic>
        <p:nvPicPr>
          <p:cNvPr id="6" name="Image 0" descr="preencoded.png"/>
          <p:cNvPicPr>
            <a:picLocks noChangeAspect="1"/>
          </p:cNvPicPr>
          <p:nvPr/>
        </p:nvPicPr>
        <p:blipFill>
          <a:blip r:embed="rId3"/>
          <a:stretch>
            <a:fillRect/>
          </a:stretch>
        </p:blipFill>
        <p:spPr>
          <a:xfrm>
            <a:off x="10196752" y="3537347"/>
            <a:ext cx="3614142" cy="2831552"/>
          </a:xfrm>
          <a:prstGeom prst="rect">
            <a:avLst/>
          </a:prstGeom>
        </p:spPr>
      </p:pic>
      <p:sp>
        <p:nvSpPr>
          <p:cNvPr id="7" name="Shape 4"/>
          <p:cNvSpPr/>
          <p:nvPr/>
        </p:nvSpPr>
        <p:spPr>
          <a:xfrm>
            <a:off x="445534" y="3008413"/>
            <a:ext cx="464106" cy="696278"/>
          </a:xfrm>
          <a:prstGeom prst="roundRect">
            <a:avLst>
              <a:gd name="adj" fmla="val 360077"/>
            </a:avLst>
          </a:prstGeom>
          <a:solidFill>
            <a:srgbClr val="EFF0F6"/>
          </a:solidFill>
          <a:ln w="7620">
            <a:solidFill>
              <a:srgbClr val="C5C7D2"/>
            </a:solidFill>
            <a:prstDash val="solid"/>
          </a:ln>
        </p:spPr>
      </p:sp>
      <p:sp>
        <p:nvSpPr>
          <p:cNvPr id="8" name="Text 5"/>
          <p:cNvSpPr/>
          <p:nvPr/>
        </p:nvSpPr>
        <p:spPr>
          <a:xfrm>
            <a:off x="639845" y="3328634"/>
            <a:ext cx="174069" cy="217527"/>
          </a:xfrm>
          <a:prstGeom prst="rect">
            <a:avLst/>
          </a:prstGeom>
          <a:noFill/>
          <a:ln/>
        </p:spPr>
        <p:txBody>
          <a:bodyPr wrap="none" lIns="0" tIns="0" rIns="0" bIns="0" rtlCol="0" anchor="t"/>
          <a:lstStyle/>
          <a:p>
            <a:pPr marL="0" indent="0" algn="l">
              <a:lnSpc>
                <a:spcPts val="1350"/>
              </a:lnSpc>
              <a:buNone/>
            </a:pPr>
            <a:r>
              <a:rPr lang="en-US" sz="2400" dirty="0">
                <a:solidFill>
                  <a:srgbClr val="3D3E44"/>
                </a:solidFill>
                <a:latin typeface="Times New Roman" panose="02020603050405020304" pitchFamily="18" charset="0"/>
                <a:ea typeface="Montserrat Medium" pitchFamily="34" charset="-122"/>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9" name="Text 6"/>
          <p:cNvSpPr/>
          <p:nvPr/>
        </p:nvSpPr>
        <p:spPr>
          <a:xfrm>
            <a:off x="1025606" y="3124380"/>
            <a:ext cx="1450538" cy="181213"/>
          </a:xfrm>
          <a:prstGeom prst="rect">
            <a:avLst/>
          </a:prstGeom>
          <a:noFill/>
          <a:ln/>
        </p:spPr>
        <p:txBody>
          <a:bodyPr wrap="none" lIns="0" tIns="0" rIns="0" bIns="0" rtlCol="0" anchor="t"/>
          <a:lstStyle/>
          <a:p>
            <a:pPr marL="0" indent="0" algn="l">
              <a:lnSpc>
                <a:spcPts val="14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Таразыны реттеу</a:t>
            </a:r>
            <a:endParaRPr lang="en-US" sz="2800" dirty="0">
              <a:latin typeface="Times New Roman" panose="02020603050405020304" pitchFamily="18" charset="0"/>
              <a:cs typeface="Times New Roman" panose="02020603050405020304" pitchFamily="18" charset="0"/>
            </a:endParaRPr>
          </a:p>
        </p:txBody>
      </p:sp>
      <p:sp>
        <p:nvSpPr>
          <p:cNvPr id="10" name="Text 7"/>
          <p:cNvSpPr/>
          <p:nvPr/>
        </p:nvSpPr>
        <p:spPr>
          <a:xfrm>
            <a:off x="1025606" y="3375125"/>
            <a:ext cx="13122116" cy="185738"/>
          </a:xfrm>
          <a:prstGeom prst="rect">
            <a:avLst/>
          </a:prstGeom>
          <a:noFill/>
          <a:ln/>
        </p:spPr>
        <p:txBody>
          <a:bodyPr wrap="none" lIns="0" tIns="0" rIns="0" bIns="0" rtlCol="0" anchor="t"/>
          <a:lstStyle/>
          <a:p>
            <a:pPr marL="0" indent="0" algn="l">
              <a:lnSpc>
                <a:spcPts val="14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Таразы табақшасын тегістеп, нөлдік көрсеткіш орталықта тұрғанын тексеріңіз</a:t>
            </a:r>
            <a:endParaRPr lang="en-US" dirty="0">
              <a:latin typeface="Times New Roman" panose="02020603050405020304" pitchFamily="18" charset="0"/>
              <a:cs typeface="Times New Roman" panose="02020603050405020304" pitchFamily="18" charset="0"/>
            </a:endParaRPr>
          </a:p>
        </p:txBody>
      </p:sp>
      <p:sp>
        <p:nvSpPr>
          <p:cNvPr id="11" name="Shape 8"/>
          <p:cNvSpPr/>
          <p:nvPr/>
        </p:nvSpPr>
        <p:spPr>
          <a:xfrm>
            <a:off x="445534" y="3820657"/>
            <a:ext cx="464106" cy="696278"/>
          </a:xfrm>
          <a:prstGeom prst="roundRect">
            <a:avLst>
              <a:gd name="adj" fmla="val 360077"/>
            </a:avLst>
          </a:prstGeom>
          <a:solidFill>
            <a:srgbClr val="EFF0F6"/>
          </a:solidFill>
          <a:ln w="7620">
            <a:solidFill>
              <a:srgbClr val="C5C7D2"/>
            </a:solidFill>
            <a:prstDash val="solid"/>
          </a:ln>
        </p:spPr>
      </p:sp>
      <p:sp>
        <p:nvSpPr>
          <p:cNvPr id="12" name="Text 9"/>
          <p:cNvSpPr/>
          <p:nvPr/>
        </p:nvSpPr>
        <p:spPr>
          <a:xfrm>
            <a:off x="600674" y="4163975"/>
            <a:ext cx="174069" cy="217527"/>
          </a:xfrm>
          <a:prstGeom prst="rect">
            <a:avLst/>
          </a:prstGeom>
          <a:noFill/>
          <a:ln/>
        </p:spPr>
        <p:txBody>
          <a:bodyPr wrap="none" lIns="0" tIns="0" rIns="0" bIns="0" rtlCol="0" anchor="t"/>
          <a:lstStyle/>
          <a:p>
            <a:pPr marL="0" indent="0" algn="l">
              <a:lnSpc>
                <a:spcPts val="1350"/>
              </a:lnSpc>
              <a:buNone/>
            </a:pPr>
            <a:r>
              <a:rPr lang="en-US" sz="2400" dirty="0">
                <a:solidFill>
                  <a:srgbClr val="3D3E44"/>
                </a:solidFill>
                <a:latin typeface="Times New Roman" panose="02020603050405020304" pitchFamily="18" charset="0"/>
                <a:ea typeface="Montserrat Medium" pitchFamily="34" charset="-122"/>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13" name="Text 10"/>
          <p:cNvSpPr/>
          <p:nvPr/>
        </p:nvSpPr>
        <p:spPr>
          <a:xfrm>
            <a:off x="1025606" y="3936624"/>
            <a:ext cx="1450538" cy="181213"/>
          </a:xfrm>
          <a:prstGeom prst="rect">
            <a:avLst/>
          </a:prstGeom>
          <a:noFill/>
          <a:ln/>
        </p:spPr>
        <p:txBody>
          <a:bodyPr wrap="none" lIns="0" tIns="0" rIns="0" bIns="0" rtlCol="0" anchor="t"/>
          <a:lstStyle/>
          <a:p>
            <a:pPr marL="0" indent="0" algn="l">
              <a:lnSpc>
                <a:spcPts val="14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Құртты қою</a:t>
            </a:r>
            <a:endParaRPr lang="en-US" sz="2800" dirty="0">
              <a:latin typeface="Times New Roman" panose="02020603050405020304" pitchFamily="18" charset="0"/>
              <a:cs typeface="Times New Roman" panose="02020603050405020304" pitchFamily="18" charset="0"/>
            </a:endParaRPr>
          </a:p>
        </p:txBody>
      </p:sp>
      <p:sp>
        <p:nvSpPr>
          <p:cNvPr id="14" name="Text 11"/>
          <p:cNvSpPr/>
          <p:nvPr/>
        </p:nvSpPr>
        <p:spPr>
          <a:xfrm>
            <a:off x="1025606" y="4187370"/>
            <a:ext cx="13122116" cy="185738"/>
          </a:xfrm>
          <a:prstGeom prst="rect">
            <a:avLst/>
          </a:prstGeom>
          <a:noFill/>
          <a:ln/>
        </p:spPr>
        <p:txBody>
          <a:bodyPr wrap="none" lIns="0" tIns="0" rIns="0" bIns="0" rtlCol="0" anchor="t"/>
          <a:lstStyle/>
          <a:p>
            <a:pPr marL="0" indent="0" algn="l">
              <a:lnSpc>
                <a:spcPts val="14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Сол табақшаға құрт (макет) қойыңыз және таразының қай жаққа ауытқығанын байқаңыз</a:t>
            </a:r>
            <a:endParaRPr lang="en-US" dirty="0">
              <a:latin typeface="Times New Roman" panose="02020603050405020304" pitchFamily="18" charset="0"/>
              <a:cs typeface="Times New Roman" panose="02020603050405020304" pitchFamily="18" charset="0"/>
            </a:endParaRPr>
          </a:p>
        </p:txBody>
      </p:sp>
      <p:sp>
        <p:nvSpPr>
          <p:cNvPr id="15" name="Shape 12"/>
          <p:cNvSpPr/>
          <p:nvPr/>
        </p:nvSpPr>
        <p:spPr>
          <a:xfrm>
            <a:off x="445534" y="4632902"/>
            <a:ext cx="464106" cy="696278"/>
          </a:xfrm>
          <a:prstGeom prst="roundRect">
            <a:avLst>
              <a:gd name="adj" fmla="val 360077"/>
            </a:avLst>
          </a:prstGeom>
          <a:solidFill>
            <a:srgbClr val="EFF0F6"/>
          </a:solidFill>
          <a:ln w="7620">
            <a:solidFill>
              <a:srgbClr val="C5C7D2"/>
            </a:solidFill>
            <a:prstDash val="solid"/>
          </a:ln>
        </p:spPr>
      </p:sp>
      <p:sp>
        <p:nvSpPr>
          <p:cNvPr id="16" name="Text 13"/>
          <p:cNvSpPr/>
          <p:nvPr/>
        </p:nvSpPr>
        <p:spPr>
          <a:xfrm>
            <a:off x="639845" y="4953123"/>
            <a:ext cx="174069" cy="217527"/>
          </a:xfrm>
          <a:prstGeom prst="rect">
            <a:avLst/>
          </a:prstGeom>
          <a:noFill/>
          <a:ln/>
        </p:spPr>
        <p:txBody>
          <a:bodyPr wrap="none" lIns="0" tIns="0" rIns="0" bIns="0" rtlCol="0" anchor="t"/>
          <a:lstStyle/>
          <a:p>
            <a:pPr marL="0" indent="0" algn="l">
              <a:lnSpc>
                <a:spcPts val="1350"/>
              </a:lnSpc>
              <a:buNone/>
            </a:pPr>
            <a:r>
              <a:rPr lang="en-US" sz="2400" dirty="0">
                <a:solidFill>
                  <a:srgbClr val="3D3E44"/>
                </a:solidFill>
                <a:latin typeface="Times New Roman" panose="02020603050405020304" pitchFamily="18" charset="0"/>
                <a:ea typeface="Montserrat Medium" pitchFamily="34" charset="-122"/>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17" name="Text 14"/>
          <p:cNvSpPr/>
          <p:nvPr/>
        </p:nvSpPr>
        <p:spPr>
          <a:xfrm>
            <a:off x="1025606" y="4748868"/>
            <a:ext cx="1450538" cy="181213"/>
          </a:xfrm>
          <a:prstGeom prst="rect">
            <a:avLst/>
          </a:prstGeom>
          <a:noFill/>
          <a:ln/>
        </p:spPr>
        <p:txBody>
          <a:bodyPr wrap="none" lIns="0" tIns="0" rIns="0" bIns="0" rtlCol="0" anchor="t"/>
          <a:lstStyle/>
          <a:p>
            <a:pPr marL="0" indent="0" algn="l">
              <a:lnSpc>
                <a:spcPts val="14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Гирьлерді таңдау</a:t>
            </a:r>
            <a:endParaRPr lang="en-US" sz="2800" dirty="0">
              <a:latin typeface="Times New Roman" panose="02020603050405020304" pitchFamily="18" charset="0"/>
              <a:cs typeface="Times New Roman" panose="02020603050405020304" pitchFamily="18" charset="0"/>
            </a:endParaRPr>
          </a:p>
        </p:txBody>
      </p:sp>
      <p:sp>
        <p:nvSpPr>
          <p:cNvPr id="18" name="Text 15"/>
          <p:cNvSpPr/>
          <p:nvPr/>
        </p:nvSpPr>
        <p:spPr>
          <a:xfrm>
            <a:off x="1025606" y="4999614"/>
            <a:ext cx="13122116" cy="185738"/>
          </a:xfrm>
          <a:prstGeom prst="rect">
            <a:avLst/>
          </a:prstGeom>
          <a:noFill/>
          <a:ln/>
        </p:spPr>
        <p:txBody>
          <a:bodyPr wrap="none" lIns="0" tIns="0" rIns="0" bIns="0" rtlCol="0" anchor="t"/>
          <a:lstStyle/>
          <a:p>
            <a:pPr marL="0" indent="0" algn="l">
              <a:lnSpc>
                <a:spcPts val="14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Оң табақшаға 500 г гирьді қойыңыз, керек болса қосымша гирьлермен реттеңіз</a:t>
            </a:r>
            <a:endParaRPr lang="en-US" dirty="0">
              <a:latin typeface="Times New Roman" panose="02020603050405020304" pitchFamily="18" charset="0"/>
              <a:cs typeface="Times New Roman" panose="02020603050405020304" pitchFamily="18" charset="0"/>
            </a:endParaRPr>
          </a:p>
        </p:txBody>
      </p:sp>
      <p:sp>
        <p:nvSpPr>
          <p:cNvPr id="19" name="Shape 16"/>
          <p:cNvSpPr/>
          <p:nvPr/>
        </p:nvSpPr>
        <p:spPr>
          <a:xfrm>
            <a:off x="445534" y="5445146"/>
            <a:ext cx="464106" cy="696278"/>
          </a:xfrm>
          <a:prstGeom prst="roundRect">
            <a:avLst>
              <a:gd name="adj" fmla="val 360077"/>
            </a:avLst>
          </a:prstGeom>
          <a:solidFill>
            <a:srgbClr val="EFF0F6"/>
          </a:solidFill>
          <a:ln w="7620">
            <a:solidFill>
              <a:srgbClr val="C5C7D2"/>
            </a:solidFill>
            <a:prstDash val="solid"/>
          </a:ln>
        </p:spPr>
      </p:sp>
      <p:sp>
        <p:nvSpPr>
          <p:cNvPr id="20" name="Text 17"/>
          <p:cNvSpPr/>
          <p:nvPr/>
        </p:nvSpPr>
        <p:spPr>
          <a:xfrm>
            <a:off x="600674" y="5788464"/>
            <a:ext cx="174069" cy="217527"/>
          </a:xfrm>
          <a:prstGeom prst="rect">
            <a:avLst/>
          </a:prstGeom>
          <a:noFill/>
          <a:ln/>
        </p:spPr>
        <p:txBody>
          <a:bodyPr wrap="none" lIns="0" tIns="0" rIns="0" bIns="0" rtlCol="0" anchor="t"/>
          <a:lstStyle/>
          <a:p>
            <a:pPr marL="0" indent="0" algn="l">
              <a:lnSpc>
                <a:spcPts val="1350"/>
              </a:lnSpc>
              <a:buNone/>
            </a:pPr>
            <a:r>
              <a:rPr lang="en-US" sz="2400" dirty="0">
                <a:solidFill>
                  <a:srgbClr val="3D3E44"/>
                </a:solidFill>
                <a:latin typeface="Times New Roman" panose="02020603050405020304" pitchFamily="18" charset="0"/>
                <a:ea typeface="Montserrat Medium" pitchFamily="34" charset="-122"/>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p:txBody>
      </p:sp>
      <p:sp>
        <p:nvSpPr>
          <p:cNvPr id="21" name="Text 18"/>
          <p:cNvSpPr/>
          <p:nvPr/>
        </p:nvSpPr>
        <p:spPr>
          <a:xfrm>
            <a:off x="1025606" y="5561113"/>
            <a:ext cx="1450538" cy="181213"/>
          </a:xfrm>
          <a:prstGeom prst="rect">
            <a:avLst/>
          </a:prstGeom>
          <a:noFill/>
          <a:ln/>
        </p:spPr>
        <p:txBody>
          <a:bodyPr wrap="none" lIns="0" tIns="0" rIns="0" bIns="0" rtlCol="0" anchor="t"/>
          <a:lstStyle/>
          <a:p>
            <a:pPr marL="0" indent="0" algn="l">
              <a:lnSpc>
                <a:spcPts val="14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Теңгеру</a:t>
            </a:r>
            <a:endParaRPr lang="en-US" sz="2800" dirty="0">
              <a:latin typeface="Times New Roman" panose="02020603050405020304" pitchFamily="18" charset="0"/>
              <a:cs typeface="Times New Roman" panose="02020603050405020304" pitchFamily="18" charset="0"/>
            </a:endParaRPr>
          </a:p>
        </p:txBody>
      </p:sp>
      <p:sp>
        <p:nvSpPr>
          <p:cNvPr id="22" name="Text 19"/>
          <p:cNvSpPr/>
          <p:nvPr/>
        </p:nvSpPr>
        <p:spPr>
          <a:xfrm>
            <a:off x="1025606" y="5811858"/>
            <a:ext cx="13122116" cy="185738"/>
          </a:xfrm>
          <a:prstGeom prst="rect">
            <a:avLst/>
          </a:prstGeom>
          <a:noFill/>
          <a:ln/>
        </p:spPr>
        <p:txBody>
          <a:bodyPr wrap="none" lIns="0" tIns="0" rIns="0" bIns="0" rtlCol="0" anchor="t"/>
          <a:lstStyle/>
          <a:p>
            <a:pPr marL="0" indent="0" algn="l">
              <a:lnSpc>
                <a:spcPts val="14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Таразы көрсеткіші орталық сызықта болғанша гирьлерді ауыстырып қойыңыз</a:t>
            </a:r>
            <a:endParaRPr lang="en-US" dirty="0">
              <a:latin typeface="Times New Roman" panose="02020603050405020304" pitchFamily="18" charset="0"/>
              <a:cs typeface="Times New Roman" panose="02020603050405020304" pitchFamily="18" charset="0"/>
            </a:endParaRPr>
          </a:p>
        </p:txBody>
      </p:sp>
      <p:sp>
        <p:nvSpPr>
          <p:cNvPr id="23" name="Shape 20"/>
          <p:cNvSpPr/>
          <p:nvPr/>
        </p:nvSpPr>
        <p:spPr>
          <a:xfrm>
            <a:off x="445534" y="6257390"/>
            <a:ext cx="464106" cy="696278"/>
          </a:xfrm>
          <a:prstGeom prst="roundRect">
            <a:avLst>
              <a:gd name="adj" fmla="val 360077"/>
            </a:avLst>
          </a:prstGeom>
          <a:solidFill>
            <a:srgbClr val="EFF0F6"/>
          </a:solidFill>
          <a:ln w="7620">
            <a:solidFill>
              <a:srgbClr val="C5C7D2"/>
            </a:solidFill>
            <a:prstDash val="solid"/>
          </a:ln>
        </p:spPr>
      </p:sp>
      <p:sp>
        <p:nvSpPr>
          <p:cNvPr id="24" name="Text 21"/>
          <p:cNvSpPr/>
          <p:nvPr/>
        </p:nvSpPr>
        <p:spPr>
          <a:xfrm>
            <a:off x="590552" y="6496706"/>
            <a:ext cx="174069" cy="217527"/>
          </a:xfrm>
          <a:prstGeom prst="rect">
            <a:avLst/>
          </a:prstGeom>
          <a:noFill/>
          <a:ln/>
        </p:spPr>
        <p:txBody>
          <a:bodyPr wrap="none" lIns="0" tIns="0" rIns="0" bIns="0" rtlCol="0" anchor="t"/>
          <a:lstStyle/>
          <a:p>
            <a:pPr marL="0" indent="0" algn="l">
              <a:lnSpc>
                <a:spcPts val="1350"/>
              </a:lnSpc>
              <a:buNone/>
            </a:pPr>
            <a:r>
              <a:rPr lang="en-US" sz="3200" dirty="0">
                <a:solidFill>
                  <a:srgbClr val="3D3E44"/>
                </a:solidFill>
                <a:latin typeface="Times New Roman" panose="02020603050405020304" pitchFamily="18" charset="0"/>
                <a:ea typeface="Montserrat Medium" pitchFamily="34" charset="-122"/>
                <a:cs typeface="Times New Roman" panose="02020603050405020304" pitchFamily="18" charset="0"/>
              </a:rPr>
              <a:t>5</a:t>
            </a:r>
            <a:endParaRPr lang="en-US" sz="3200" dirty="0">
              <a:latin typeface="Times New Roman" panose="02020603050405020304" pitchFamily="18" charset="0"/>
              <a:cs typeface="Times New Roman" panose="02020603050405020304" pitchFamily="18" charset="0"/>
            </a:endParaRPr>
          </a:p>
        </p:txBody>
      </p:sp>
      <p:sp>
        <p:nvSpPr>
          <p:cNvPr id="25" name="Text 22"/>
          <p:cNvSpPr/>
          <p:nvPr/>
        </p:nvSpPr>
        <p:spPr>
          <a:xfrm>
            <a:off x="1025606" y="6373357"/>
            <a:ext cx="1450538" cy="181213"/>
          </a:xfrm>
          <a:prstGeom prst="rect">
            <a:avLst/>
          </a:prstGeom>
          <a:noFill/>
          <a:ln/>
        </p:spPr>
        <p:txBody>
          <a:bodyPr wrap="none" lIns="0" tIns="0" rIns="0" bIns="0" rtlCol="0" anchor="t"/>
          <a:lstStyle/>
          <a:p>
            <a:pPr marL="0" indent="0" algn="l">
              <a:lnSpc>
                <a:spcPts val="1400"/>
              </a:lnSpc>
              <a:buNone/>
            </a:pPr>
            <a:r>
              <a:rPr lang="en-US" sz="2800" dirty="0">
                <a:solidFill>
                  <a:srgbClr val="3D3E44"/>
                </a:solidFill>
                <a:latin typeface="Times New Roman" panose="02020603050405020304" pitchFamily="18" charset="0"/>
                <a:ea typeface="Montserrat Medium" pitchFamily="34" charset="-122"/>
                <a:cs typeface="Times New Roman" panose="02020603050405020304" pitchFamily="18" charset="0"/>
              </a:rPr>
              <a:t>Әңгімелесу</a:t>
            </a:r>
            <a:endParaRPr lang="en-US" sz="2800" dirty="0">
              <a:latin typeface="Times New Roman" panose="02020603050405020304" pitchFamily="18" charset="0"/>
              <a:cs typeface="Times New Roman" panose="02020603050405020304" pitchFamily="18" charset="0"/>
            </a:endParaRPr>
          </a:p>
        </p:txBody>
      </p:sp>
      <p:sp>
        <p:nvSpPr>
          <p:cNvPr id="26" name="Text 23"/>
          <p:cNvSpPr/>
          <p:nvPr/>
        </p:nvSpPr>
        <p:spPr>
          <a:xfrm>
            <a:off x="1025606" y="6624103"/>
            <a:ext cx="13122116" cy="185738"/>
          </a:xfrm>
          <a:prstGeom prst="rect">
            <a:avLst/>
          </a:prstGeom>
          <a:noFill/>
          <a:ln/>
        </p:spPr>
        <p:txBody>
          <a:bodyPr wrap="none" lIns="0" tIns="0" rIns="0" bIns="0" rtlCol="0" anchor="t"/>
          <a:lstStyle/>
          <a:p>
            <a:pPr marL="0" indent="0" algn="l">
              <a:lnSpc>
                <a:spcPts val="1450"/>
              </a:lnSpc>
              <a:buNone/>
            </a:pPr>
            <a:r>
              <a:rPr lang="en-US" dirty="0">
                <a:solidFill>
                  <a:srgbClr val="3D3E44"/>
                </a:solidFill>
                <a:latin typeface="Times New Roman" panose="02020603050405020304" pitchFamily="18" charset="0"/>
                <a:ea typeface="Inter Light" pitchFamily="34" charset="-122"/>
                <a:cs typeface="Times New Roman" panose="02020603050405020304" pitchFamily="18" charset="0"/>
              </a:rPr>
              <a:t>Сатып алушыға түсініктеме беріңіз: неліктен әділ өлшеу маңызды?</a:t>
            </a:r>
            <a:endParaRPr lang="en-US" dirty="0">
              <a:latin typeface="Times New Roman" panose="02020603050405020304" pitchFamily="18" charset="0"/>
              <a:cs typeface="Times New Roman" panose="02020603050405020304" pitchFamily="18" charset="0"/>
            </a:endParaRPr>
          </a:p>
        </p:txBody>
      </p:sp>
      <p:sp>
        <p:nvSpPr>
          <p:cNvPr id="27" name="Text 24"/>
          <p:cNvSpPr/>
          <p:nvPr/>
        </p:nvSpPr>
        <p:spPr>
          <a:xfrm>
            <a:off x="4029551" y="7127795"/>
            <a:ext cx="4455795" cy="295990"/>
          </a:xfrm>
          <a:prstGeom prst="rect">
            <a:avLst/>
          </a:prstGeom>
          <a:noFill/>
          <a:ln/>
        </p:spPr>
        <p:txBody>
          <a:bodyPr wrap="none" lIns="0" tIns="0" rIns="0" bIns="0" rtlCol="0" anchor="t"/>
          <a:lstStyle/>
          <a:p>
            <a:pPr marL="0" indent="0" algn="l">
              <a:lnSpc>
                <a:spcPts val="1450"/>
              </a:lnSpc>
              <a:buNone/>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"Адал таразы – адал сауда, адал сауда – ата дәстүр"</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 қазақ мақалы</a:t>
            </a:r>
            <a:endParaRPr lang="en-US" sz="1600" dirty="0">
              <a:latin typeface="Times New Roman" panose="02020603050405020304" pitchFamily="18" charset="0"/>
              <a:cs typeface="Times New Roman" panose="02020603050405020304" pitchFamily="18" charset="0"/>
            </a:endParaRPr>
          </a:p>
        </p:txBody>
      </p:sp>
      <p:sp>
        <p:nvSpPr>
          <p:cNvPr id="28" name="Shape 25"/>
          <p:cNvSpPr/>
          <p:nvPr/>
        </p:nvSpPr>
        <p:spPr>
          <a:xfrm>
            <a:off x="4060984" y="7158394"/>
            <a:ext cx="15240" cy="446723"/>
          </a:xfrm>
          <a:prstGeom prst="rect">
            <a:avLst/>
          </a:prstGeom>
          <a:solidFill>
            <a:srgbClr val="C6C9DC"/>
          </a:solidFill>
          <a:ln/>
        </p:spPr>
      </p:sp>
      <p:sp>
        <p:nvSpPr>
          <p:cNvPr id="29" name="Text 26"/>
          <p:cNvSpPr/>
          <p:nvPr/>
        </p:nvSpPr>
        <p:spPr>
          <a:xfrm>
            <a:off x="369929" y="7475757"/>
            <a:ext cx="14054731" cy="217051"/>
          </a:xfrm>
          <a:prstGeom prst="rect">
            <a:avLst/>
          </a:prstGeom>
          <a:noFill/>
          <a:ln/>
        </p:spPr>
        <p:txBody>
          <a:bodyPr wrap="none" lIns="0" tIns="0" rIns="0" bIns="0" rtlCol="0" anchor="t"/>
          <a:lstStyle/>
          <a:p>
            <a:pPr marL="0" indent="0" algn="l">
              <a:lnSpc>
                <a:spcPts val="1450"/>
              </a:lnSpc>
              <a:buNone/>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Талқылау сұрақтары:</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Неліктен әділ өлшеу маңызды? Бұл біздің ұлттық дәстүрде қалай көрініс </a:t>
            </a:r>
            <a:r>
              <a:rPr lang="en-US" sz="1600" dirty="0" err="1">
                <a:solidFill>
                  <a:srgbClr val="3D3E44"/>
                </a:solidFill>
                <a:latin typeface="Times New Roman" panose="02020603050405020304" pitchFamily="18" charset="0"/>
                <a:ea typeface="Inter Light" pitchFamily="34" charset="-122"/>
                <a:cs typeface="Times New Roman" panose="02020603050405020304" pitchFamily="18" charset="0"/>
              </a:rPr>
              <a:t>тапқан</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a:t>
            </a:r>
            <a:r>
              <a:rPr lang="ru-RU" sz="1600" dirty="0">
                <a:solidFill>
                  <a:srgbClr val="3D3E44"/>
                </a:solidFill>
                <a:latin typeface="Times New Roman" panose="02020603050405020304" pitchFamily="18" charset="0"/>
                <a:ea typeface="Inter Light" pitchFamily="34" charset="-122"/>
                <a:cs typeface="Times New Roman" panose="02020603050405020304" pitchFamily="18" charset="0"/>
              </a:rPr>
              <a:t> </a:t>
            </a:r>
            <a:r>
              <a:rPr lang="en-US" sz="1600" dirty="0" err="1">
                <a:solidFill>
                  <a:srgbClr val="3D3E44"/>
                </a:solidFill>
                <a:latin typeface="Times New Roman" panose="02020603050405020304" pitchFamily="18" charset="0"/>
                <a:ea typeface="Inter Light" pitchFamily="34" charset="-122"/>
                <a:cs typeface="Times New Roman" panose="02020603050405020304" pitchFamily="18" charset="0"/>
              </a:rPr>
              <a:t>Заманауи</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өмірде әділдік қалай көрінеді?</a:t>
            </a:r>
            <a:endParaRPr lang="en-US" sz="1600" dirty="0">
              <a:latin typeface="Times New Roman" panose="02020603050405020304" pitchFamily="18" charset="0"/>
              <a:cs typeface="Times New Roman" panose="02020603050405020304" pitchFamily="18" charset="0"/>
            </a:endParaRPr>
          </a:p>
        </p:txBody>
      </p:sp>
      <p:sp>
        <p:nvSpPr>
          <p:cNvPr id="30" name="Text 27"/>
          <p:cNvSpPr/>
          <p:nvPr/>
        </p:nvSpPr>
        <p:spPr>
          <a:xfrm>
            <a:off x="2651760" y="7755732"/>
            <a:ext cx="6294834" cy="371474"/>
          </a:xfrm>
          <a:prstGeom prst="rect">
            <a:avLst/>
          </a:prstGeom>
          <a:noFill/>
          <a:ln/>
        </p:spPr>
        <p:txBody>
          <a:bodyPr wrap="none" lIns="0" tIns="0" rIns="0" bIns="0" rtlCol="0" anchor="t"/>
          <a:lstStyle/>
          <a:p>
            <a:pPr marL="0" indent="0" algn="l">
              <a:lnSpc>
                <a:spcPts val="1450"/>
              </a:lnSpc>
              <a:buNone/>
            </a:pPr>
            <a:r>
              <a:rPr lang="en-US" sz="1600" b="1" dirty="0">
                <a:solidFill>
                  <a:srgbClr val="3D3E44"/>
                </a:solidFill>
                <a:latin typeface="Times New Roman" panose="02020603050405020304" pitchFamily="18" charset="0"/>
                <a:ea typeface="Inter Light" pitchFamily="34" charset="-122"/>
                <a:cs typeface="Times New Roman" panose="02020603050405020304" pitchFamily="18" charset="0"/>
              </a:rPr>
              <a:t>Бағалау:</a:t>
            </a:r>
            <a:r>
              <a:rPr lang="en-US" sz="1600" dirty="0">
                <a:solidFill>
                  <a:srgbClr val="3D3E44"/>
                </a:solidFill>
                <a:latin typeface="Times New Roman" panose="02020603050405020304" pitchFamily="18" charset="0"/>
                <a:ea typeface="Inter Light" pitchFamily="34" charset="-122"/>
                <a:cs typeface="Times New Roman" panose="02020603050405020304" pitchFamily="18" charset="0"/>
              </a:rPr>
              <a:t> Өлшеу процесі әділ әрі дәл орындалды (1б), коммуникация және ұлттық мән (1б). Барлығы: 2 балл</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16</TotalTime>
  <Words>1778</Words>
  <Application>Microsoft Office PowerPoint</Application>
  <PresentationFormat>Произвольный</PresentationFormat>
  <Paragraphs>216</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Times New Roman</vt:lpstr>
      <vt:lpstr>Corbel</vt:lpstr>
      <vt:lpstr>Calibri</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3</cp:revision>
  <dcterms:created xsi:type="dcterms:W3CDTF">2025-11-01T06:21:25Z</dcterms:created>
  <dcterms:modified xsi:type="dcterms:W3CDTF">2025-11-01T08:39:16Z</dcterms:modified>
</cp:coreProperties>
</file>