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Alice" panose="020B0604020202020204" charset="0"/>
      <p:regular r:id="rId17"/>
    </p:embeddedFont>
    <p:embeddedFont>
      <p:font typeface="Manrope" panose="020B0604020202020204" charset="0"/>
      <p:regular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7" d="100"/>
          <a:sy n="97" d="100"/>
        </p:scale>
        <p:origin x="3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010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89" y="2208432"/>
            <a:ext cx="7556421" cy="1860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4800" b="1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Термодинамиканың бірінші заңы, газдың және будың жұмысы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80190" y="5034915"/>
            <a:ext cx="75564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8-сынып физика сабағы | Термодинамика негіздері бөлімі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User\Downloads\ChatGPT Image 29 июл. 2025 г., 18_33_5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52" y="1328020"/>
            <a:ext cx="4487761" cy="496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96835" y="272891"/>
            <a:ext cx="528280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4000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Сабақты қорытындылау және үйге тапсырма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396835" y="831056"/>
            <a:ext cx="1742956" cy="185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2400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«3 сөйлем» рефлексиясы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396835" y="1128593"/>
            <a:ext cx="99179" cy="123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50"/>
              </a:lnSpc>
              <a:buNone/>
            </a:pPr>
            <a:r>
              <a:rPr lang="en-US" sz="1200" dirty="0">
                <a:solidFill>
                  <a:srgbClr val="55575A"/>
                </a:solidFill>
                <a:latin typeface="Times New Roman" panose="02020603050405020304" pitchFamily="18" charset="0"/>
                <a:ea typeface="Alice Light" pitchFamily="34" charset="-122"/>
                <a:cs typeface="Times New Roman" panose="02020603050405020304" pitchFamily="18" charset="0"/>
              </a:rPr>
              <a:t>01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396835" y="1281827"/>
            <a:ext cx="6797397" cy="15240"/>
          </a:xfrm>
          <a:prstGeom prst="rect">
            <a:avLst/>
          </a:prstGeom>
          <a:solidFill>
            <a:srgbClr val="FF7047"/>
          </a:solidFill>
          <a:ln/>
        </p:spPr>
      </p:sp>
      <p:sp>
        <p:nvSpPr>
          <p:cNvPr id="6" name="Text 4"/>
          <p:cNvSpPr/>
          <p:nvPr/>
        </p:nvSpPr>
        <p:spPr>
          <a:xfrm>
            <a:off x="396835" y="1361837"/>
            <a:ext cx="1240393" cy="155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6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Не білдім?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396835" y="1616035"/>
            <a:ext cx="6797397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50"/>
              </a:lnSpc>
              <a:buNone/>
            </a:pPr>
            <a:r>
              <a:rPr lang="en-US" sz="12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Термодинамиканың бірінші заңын, газдың жұмысын және ішкі энергияның өзгерісін үйрендім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396835" y="1948220"/>
            <a:ext cx="99179" cy="123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50"/>
              </a:lnSpc>
              <a:buNone/>
            </a:pPr>
            <a:r>
              <a:rPr lang="en-US" sz="1200" dirty="0">
                <a:solidFill>
                  <a:srgbClr val="55575A"/>
                </a:solidFill>
                <a:latin typeface="Times New Roman" panose="02020603050405020304" pitchFamily="18" charset="0"/>
                <a:ea typeface="Alice Light" pitchFamily="34" charset="-122"/>
                <a:cs typeface="Times New Roman" panose="02020603050405020304" pitchFamily="18" charset="0"/>
              </a:rPr>
              <a:t>02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396835" y="2101453"/>
            <a:ext cx="6797397" cy="15240"/>
          </a:xfrm>
          <a:prstGeom prst="rect">
            <a:avLst/>
          </a:prstGeom>
          <a:solidFill>
            <a:srgbClr val="FF7047"/>
          </a:solidFill>
          <a:ln/>
        </p:spPr>
      </p:sp>
      <p:sp>
        <p:nvSpPr>
          <p:cNvPr id="10" name="Text 8"/>
          <p:cNvSpPr/>
          <p:nvPr/>
        </p:nvSpPr>
        <p:spPr>
          <a:xfrm>
            <a:off x="396835" y="2181463"/>
            <a:ext cx="1240393" cy="155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6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Не қызық болды?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396835" y="2435662"/>
            <a:ext cx="6797397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50"/>
              </a:lnSpc>
              <a:buNone/>
            </a:pPr>
            <a:r>
              <a:rPr lang="en-US" sz="12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Серіппелі поршеньмен эксперимент және есептер шығару қызықты болды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396835" y="2767846"/>
            <a:ext cx="99179" cy="123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50"/>
              </a:lnSpc>
              <a:buNone/>
            </a:pPr>
            <a:r>
              <a:rPr lang="en-US" sz="1200" dirty="0">
                <a:solidFill>
                  <a:srgbClr val="55575A"/>
                </a:solidFill>
                <a:latin typeface="Times New Roman" panose="02020603050405020304" pitchFamily="18" charset="0"/>
                <a:ea typeface="Alice Light" pitchFamily="34" charset="-122"/>
                <a:cs typeface="Times New Roman" panose="02020603050405020304" pitchFamily="18" charset="0"/>
              </a:rPr>
              <a:t>03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396835" y="2921079"/>
            <a:ext cx="6797397" cy="15240"/>
          </a:xfrm>
          <a:prstGeom prst="rect">
            <a:avLst/>
          </a:prstGeom>
          <a:solidFill>
            <a:srgbClr val="FF7047"/>
          </a:solidFill>
          <a:ln/>
        </p:spPr>
      </p:sp>
      <p:sp>
        <p:nvSpPr>
          <p:cNvPr id="14" name="Text 12"/>
          <p:cNvSpPr/>
          <p:nvPr/>
        </p:nvSpPr>
        <p:spPr>
          <a:xfrm>
            <a:off x="396835" y="3001089"/>
            <a:ext cx="1240393" cy="155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6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Нені білгім келеді?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396835" y="3255288"/>
            <a:ext cx="6797397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50"/>
              </a:lnSpc>
              <a:buNone/>
            </a:pPr>
            <a:r>
              <a:rPr lang="en-US" sz="12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Термодинамиканың екінші заңы мен нақты өмірдегі қолданысын білгім келеді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2826" y="760470"/>
            <a:ext cx="4306810" cy="4306810"/>
          </a:xfrm>
          <a:prstGeom prst="rect">
            <a:avLst/>
          </a:prstGeom>
        </p:spPr>
      </p:pic>
      <p:sp>
        <p:nvSpPr>
          <p:cNvPr id="17" name="Text 14"/>
          <p:cNvSpPr/>
          <p:nvPr/>
        </p:nvSpPr>
        <p:spPr>
          <a:xfrm>
            <a:off x="7194232" y="5291730"/>
            <a:ext cx="1488519" cy="185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2400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Үйге тапсырма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7443788" y="5980590"/>
            <a:ext cx="6797397" cy="1392912"/>
          </a:xfrm>
          <a:prstGeom prst="roundRect">
            <a:avLst>
              <a:gd name="adj" fmla="val 6412"/>
            </a:avLst>
          </a:prstGeom>
          <a:solidFill>
            <a:srgbClr val="FFC4B3"/>
          </a:solidFill>
          <a:ln/>
        </p:spPr>
      </p:sp>
      <p:pic>
        <p:nvPicPr>
          <p:cNvPr id="1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2146" y="6240232"/>
            <a:ext cx="123944" cy="99179"/>
          </a:xfrm>
          <a:prstGeom prst="rect">
            <a:avLst/>
          </a:prstGeom>
        </p:spPr>
      </p:pic>
      <p:sp>
        <p:nvSpPr>
          <p:cNvPr id="20" name="Text 16"/>
          <p:cNvSpPr/>
          <p:nvPr/>
        </p:nvSpPr>
        <p:spPr>
          <a:xfrm>
            <a:off x="8041393" y="6174180"/>
            <a:ext cx="6375916" cy="3171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Оқу материалы: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8-сынып физика оқулығынан «Термодинамиканың бірінші заңы» тақырыбын оқу және конспект толықтыру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8041393" y="6712239"/>
            <a:ext cx="6375916" cy="3171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Практикалық тапсырма: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Оқулықтан №5 есепті шығару және дәптерге жазып келу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18"/>
          <p:cNvSpPr/>
          <p:nvPr/>
        </p:nvSpPr>
        <p:spPr>
          <a:xfrm>
            <a:off x="8041393" y="7056318"/>
            <a:ext cx="6375916" cy="3171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Қосымша: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Күнделікті өмірде термодинамиканың бірінші заңының қолданылуына мысалдар жинақтау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hape 19"/>
          <p:cNvSpPr/>
          <p:nvPr/>
        </p:nvSpPr>
        <p:spPr>
          <a:xfrm>
            <a:off x="396834" y="7650287"/>
            <a:ext cx="13836729" cy="20003"/>
          </a:xfrm>
          <a:prstGeom prst="rect">
            <a:avLst/>
          </a:prstGeom>
          <a:solidFill>
            <a:srgbClr val="55575A">
              <a:alpha val="50000"/>
            </a:srgbClr>
          </a:solidFill>
          <a:ln/>
        </p:spPr>
      </p:sp>
      <p:sp>
        <p:nvSpPr>
          <p:cNvPr id="24" name="Text 20"/>
          <p:cNvSpPr/>
          <p:nvPr/>
        </p:nvSpPr>
        <p:spPr>
          <a:xfrm>
            <a:off x="723781" y="7864325"/>
            <a:ext cx="13836729" cy="1662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250"/>
              </a:lnSpc>
              <a:buNone/>
            </a:pPr>
            <a:r>
              <a:rPr lang="en-US" sz="1200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Сабақта белсенді қатысқан оқушыларға рахмет!</a:t>
            </a:r>
            <a:r>
              <a:rPr lang="en-US" sz="12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🎓</a:t>
            </a:r>
            <a:r>
              <a:rPr lang="en-US" sz="12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Келесі сабақта термодинамикалық процестерді одан әрі терең зерттейміз.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251854" y="1000482"/>
            <a:ext cx="8807410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4400" b="1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Сабақтың мақсаттары мен міндеттері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637473"/>
            <a:ext cx="4215289" cy="2587466"/>
          </a:xfrm>
          <a:prstGeom prst="roundRect">
            <a:avLst>
              <a:gd name="adj" fmla="val 6904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999768" y="2843451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FF7047"/>
          </a:solidFill>
          <a:ln/>
        </p:spPr>
      </p:sp>
      <p:sp>
        <p:nvSpPr>
          <p:cNvPr id="6" name="Text 3"/>
          <p:cNvSpPr/>
          <p:nvPr/>
        </p:nvSpPr>
        <p:spPr>
          <a:xfrm>
            <a:off x="999768" y="363712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Түсіну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999768" y="4066342"/>
            <a:ext cx="3803333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Термодинамиканың бірінші заңының физикалық мәнін түсіндіру және оның маңыздылығын қарастыру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207437" y="2637473"/>
            <a:ext cx="4215408" cy="2587466"/>
          </a:xfrm>
          <a:prstGeom prst="roundRect">
            <a:avLst>
              <a:gd name="adj" fmla="val 6904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413415" y="2843451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FF7047"/>
          </a:solidFill>
          <a:ln/>
        </p:spPr>
      </p:sp>
      <p:sp>
        <p:nvSpPr>
          <p:cNvPr id="11" name="Text 7"/>
          <p:cNvSpPr/>
          <p:nvPr/>
        </p:nvSpPr>
        <p:spPr>
          <a:xfrm>
            <a:off x="5413415" y="363712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Есептеу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5413415" y="4066342"/>
            <a:ext cx="3803452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Газдың жұмысы мен ішкі энергияның өзгерісін формулалар арқылы анықтау және есептер шығару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9621203" y="2637473"/>
            <a:ext cx="4215289" cy="2587466"/>
          </a:xfrm>
          <a:prstGeom prst="roundRect">
            <a:avLst>
              <a:gd name="adj" fmla="val 6904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9827181" y="2843451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FF7047"/>
          </a:solidFill>
          <a:ln/>
        </p:spPr>
      </p:sp>
      <p:sp>
        <p:nvSpPr>
          <p:cNvPr id="16" name="Text 11"/>
          <p:cNvSpPr/>
          <p:nvPr/>
        </p:nvSpPr>
        <p:spPr>
          <a:xfrm>
            <a:off x="9827181" y="363712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Байланыстыру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2"/>
          <p:cNvSpPr/>
          <p:nvPr/>
        </p:nvSpPr>
        <p:spPr>
          <a:xfrm>
            <a:off x="9827181" y="4066342"/>
            <a:ext cx="3803333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Энергияның сақталу заңымен термодинамиканың бірінші заңын байланыстыру және салыстыру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hape 13"/>
          <p:cNvSpPr/>
          <p:nvPr/>
        </p:nvSpPr>
        <p:spPr>
          <a:xfrm>
            <a:off x="793790" y="5448181"/>
            <a:ext cx="13042821" cy="1160740"/>
          </a:xfrm>
          <a:prstGeom prst="roundRect">
            <a:avLst>
              <a:gd name="adj" fmla="val 15389"/>
            </a:avLst>
          </a:prstGeom>
          <a:solidFill>
            <a:srgbClr val="FFC4B3"/>
          </a:solidFill>
          <a:ln/>
        </p:spPr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48" y="5751076"/>
            <a:ext cx="248007" cy="198358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1438513" y="5696069"/>
            <a:ext cx="12199739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Айдың құндылықтары: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Әділдік пен жауапкершілік – біртұтас ұғым! Біз физика заңдарын үйренген кезде де жауапкершілікпен қарауымыз керек.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5569" y="512564"/>
            <a:ext cx="7479030" cy="5824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50"/>
              </a:lnSpc>
              <a:buNone/>
            </a:pPr>
            <a:r>
              <a:rPr lang="en-US" sz="3650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Сабақтың басы: Білімді жаңғырту</a:t>
            </a:r>
            <a:endParaRPr lang="en-US" sz="3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577964" y="5075819"/>
            <a:ext cx="3293269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«Сұрақты қағып ал» әдісі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190655" y="5975394"/>
            <a:ext cx="4982885" cy="596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Доп арқылы оқушылар алдыңғы сабақтардағы негізгі ұғымдарды еске түсіреді</a:t>
            </a:r>
            <a:endParaRPr lang="en-US" sz="1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190655" y="1560909"/>
            <a:ext cx="2329815" cy="2912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Негізгі сұрақтар: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190655" y="2038469"/>
            <a:ext cx="7701677" cy="596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450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Ішкі энергия деген не?</a:t>
            </a:r>
            <a:r>
              <a:rPr lang="en-US" sz="145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– Молекулалардың қозғалысы мен өзара әсерлесуінің энергиясы</a:t>
            </a:r>
            <a:endParaRPr lang="en-US" sz="1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6190655" y="2700099"/>
            <a:ext cx="7701677" cy="596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450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Газдың жұмысы қалай анықталады?</a:t>
            </a:r>
            <a:r>
              <a:rPr lang="en-US" sz="145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– Газ ұлғайған немесе қысылған кезде атқаратын жұмыс</a:t>
            </a:r>
            <a:endParaRPr lang="en-US" sz="1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6190655" y="3361730"/>
            <a:ext cx="7701677" cy="596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450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Жылу мөлшері қалай беріледі?</a:t>
            </a:r>
            <a:r>
              <a:rPr lang="en-US" sz="145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– Денелер арасындағы температура айырмасы арқылы</a:t>
            </a:r>
            <a:endParaRPr lang="en-US" sz="1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190655" y="4125873"/>
            <a:ext cx="7701677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Дескриптор: Негізгі ұғымдарды еске түсіреді – 1 балл</a:t>
            </a:r>
            <a:endParaRPr lang="en-US" sz="1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C:\Users\User\Downloads\ChatGPT Image 29 июл. 2025 г., 18_33_5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69" y="1852136"/>
            <a:ext cx="4225092" cy="3998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0932" y="545306"/>
            <a:ext cx="7562136" cy="12358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3850" b="1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Термодинамиканың негізгі ұғымдары</a:t>
            </a:r>
            <a:endParaRPr lang="en-US" sz="38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90932" y="2374344"/>
            <a:ext cx="3682246" cy="3040499"/>
          </a:xfrm>
          <a:prstGeom prst="roundRect">
            <a:avLst>
              <a:gd name="adj" fmla="val 3609"/>
            </a:avLst>
          </a:prstGeom>
          <a:solidFill>
            <a:srgbClr val="FFFFFF"/>
          </a:solidFill>
          <a:ln/>
        </p:spPr>
      </p:sp>
      <p:sp>
        <p:nvSpPr>
          <p:cNvPr id="5" name="Shape 2"/>
          <p:cNvSpPr/>
          <p:nvPr/>
        </p:nvSpPr>
        <p:spPr>
          <a:xfrm>
            <a:off x="790932" y="2351484"/>
            <a:ext cx="3682246" cy="91440"/>
          </a:xfrm>
          <a:prstGeom prst="roundRect">
            <a:avLst>
              <a:gd name="adj" fmla="val 194628"/>
            </a:avLst>
          </a:prstGeom>
          <a:solidFill>
            <a:srgbClr val="FF7047"/>
          </a:solidFill>
          <a:ln/>
        </p:spPr>
      </p:sp>
      <p:sp>
        <p:nvSpPr>
          <p:cNvPr id="6" name="Shape 3"/>
          <p:cNvSpPr/>
          <p:nvPr/>
        </p:nvSpPr>
        <p:spPr>
          <a:xfrm>
            <a:off x="2335411" y="2077760"/>
            <a:ext cx="593169" cy="593169"/>
          </a:xfrm>
          <a:prstGeom prst="roundRect">
            <a:avLst>
              <a:gd name="adj" fmla="val 154155"/>
            </a:avLst>
          </a:prstGeom>
          <a:solidFill>
            <a:srgbClr val="FF7047"/>
          </a:solidFill>
          <a:ln/>
        </p:spPr>
      </p:sp>
      <p:sp>
        <p:nvSpPr>
          <p:cNvPr id="7" name="Text 4"/>
          <p:cNvSpPr/>
          <p:nvPr/>
        </p:nvSpPr>
        <p:spPr>
          <a:xfrm>
            <a:off x="2513409" y="2225993"/>
            <a:ext cx="237173" cy="2965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000000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1</a:t>
            </a:r>
            <a:endParaRPr lang="en-US" sz="1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011436" y="2868692"/>
            <a:ext cx="2471738" cy="308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Ішкі энергия (U)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011436" y="3296245"/>
            <a:ext cx="3241238" cy="18980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Газдың барлық молекулаларының кинетикалық және потенциалдық энергияларының қосындысы. Ішкі энергия температураға, заттың мөлшеріне және оның күйіне тәуелді болады.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4670822" y="2374344"/>
            <a:ext cx="3682246" cy="3040499"/>
          </a:xfrm>
          <a:prstGeom prst="roundRect">
            <a:avLst>
              <a:gd name="adj" fmla="val 3609"/>
            </a:avLst>
          </a:prstGeom>
          <a:solidFill>
            <a:srgbClr val="FFFFFF"/>
          </a:solidFill>
          <a:ln/>
        </p:spPr>
      </p:sp>
      <p:sp>
        <p:nvSpPr>
          <p:cNvPr id="11" name="Shape 8"/>
          <p:cNvSpPr/>
          <p:nvPr/>
        </p:nvSpPr>
        <p:spPr>
          <a:xfrm>
            <a:off x="4670822" y="2351484"/>
            <a:ext cx="3682246" cy="91440"/>
          </a:xfrm>
          <a:prstGeom prst="roundRect">
            <a:avLst>
              <a:gd name="adj" fmla="val 194628"/>
            </a:avLst>
          </a:prstGeom>
          <a:solidFill>
            <a:srgbClr val="FF7047"/>
          </a:solidFill>
          <a:ln/>
        </p:spPr>
      </p:sp>
      <p:sp>
        <p:nvSpPr>
          <p:cNvPr id="12" name="Shape 9"/>
          <p:cNvSpPr/>
          <p:nvPr/>
        </p:nvSpPr>
        <p:spPr>
          <a:xfrm>
            <a:off x="6215301" y="2077760"/>
            <a:ext cx="593169" cy="593169"/>
          </a:xfrm>
          <a:prstGeom prst="roundRect">
            <a:avLst>
              <a:gd name="adj" fmla="val 154155"/>
            </a:avLst>
          </a:prstGeom>
          <a:solidFill>
            <a:srgbClr val="FF7047"/>
          </a:solidFill>
          <a:ln/>
        </p:spPr>
      </p:sp>
      <p:sp>
        <p:nvSpPr>
          <p:cNvPr id="13" name="Text 10"/>
          <p:cNvSpPr/>
          <p:nvPr/>
        </p:nvSpPr>
        <p:spPr>
          <a:xfrm>
            <a:off x="6393299" y="2225993"/>
            <a:ext cx="237173" cy="2965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000000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2</a:t>
            </a:r>
            <a:endParaRPr lang="en-US" sz="1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4891326" y="2868692"/>
            <a:ext cx="2471738" cy="308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Жылу мөлшері (Q)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4891326" y="3296245"/>
            <a:ext cx="3241238" cy="1581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Жылу алмасу процесінде бір денеден екінші денеге берілетін энергия. Жылу мөлшері оң (+Q) немесе теріс (-Q) мәнді қабылдай алады.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790932" y="5909072"/>
            <a:ext cx="7562136" cy="1775103"/>
          </a:xfrm>
          <a:prstGeom prst="roundRect">
            <a:avLst>
              <a:gd name="adj" fmla="val 6182"/>
            </a:avLst>
          </a:prstGeom>
          <a:solidFill>
            <a:srgbClr val="FFFFFF"/>
          </a:solidFill>
          <a:ln/>
        </p:spPr>
      </p:sp>
      <p:sp>
        <p:nvSpPr>
          <p:cNvPr id="17" name="Shape 14"/>
          <p:cNvSpPr/>
          <p:nvPr/>
        </p:nvSpPr>
        <p:spPr>
          <a:xfrm>
            <a:off x="790932" y="5886212"/>
            <a:ext cx="7562136" cy="91440"/>
          </a:xfrm>
          <a:prstGeom prst="roundRect">
            <a:avLst>
              <a:gd name="adj" fmla="val 194628"/>
            </a:avLst>
          </a:prstGeom>
          <a:solidFill>
            <a:srgbClr val="FF7047"/>
          </a:solidFill>
          <a:ln/>
        </p:spPr>
      </p:sp>
      <p:sp>
        <p:nvSpPr>
          <p:cNvPr id="18" name="Shape 15"/>
          <p:cNvSpPr/>
          <p:nvPr/>
        </p:nvSpPr>
        <p:spPr>
          <a:xfrm>
            <a:off x="4275415" y="5612487"/>
            <a:ext cx="593169" cy="593169"/>
          </a:xfrm>
          <a:prstGeom prst="roundRect">
            <a:avLst>
              <a:gd name="adj" fmla="val 154155"/>
            </a:avLst>
          </a:prstGeom>
          <a:solidFill>
            <a:srgbClr val="FF7047"/>
          </a:solidFill>
          <a:ln/>
        </p:spPr>
      </p:sp>
      <p:sp>
        <p:nvSpPr>
          <p:cNvPr id="19" name="Text 16"/>
          <p:cNvSpPr/>
          <p:nvPr/>
        </p:nvSpPr>
        <p:spPr>
          <a:xfrm>
            <a:off x="4453414" y="5760720"/>
            <a:ext cx="237173" cy="2965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000000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3</a:t>
            </a:r>
            <a:endParaRPr lang="en-US" sz="1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1011436" y="6403419"/>
            <a:ext cx="2471738" cy="308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Газдың жұмысы (A)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1011436" y="6830973"/>
            <a:ext cx="7121128" cy="632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Газ ұлғайған немесе қысылған кезде атқаратын механикалық жұмыс. A = p·ΔV формуласымен анықталады, мұндағы p – қысым, ΔV – көлем өзгерісі.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 descr="C:\Users\User\Downloads\ChatGPT Image 29 июл. 2025 г., 18_33_5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233" y="1838948"/>
            <a:ext cx="4458264" cy="4266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05314" y="417195"/>
            <a:ext cx="7933373" cy="18914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7400"/>
              </a:lnSpc>
              <a:buNone/>
            </a:pPr>
            <a:r>
              <a:rPr lang="en-US" sz="4800" b="1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Термодинамиканың бірінші заңы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832247" y="2762488"/>
            <a:ext cx="3026688" cy="3782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3200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ΔU = Q – 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2247" y="3367683"/>
            <a:ext cx="7706439" cy="4841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6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Жүйенің ішкі энергиясының өзгерісі оған берілген жылу мөлшері мен жүйе атқарған жұмыстың айырмасына тең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605314" y="2535555"/>
            <a:ext cx="15240" cy="1486376"/>
          </a:xfrm>
          <a:prstGeom prst="rect">
            <a:avLst/>
          </a:prstGeom>
          <a:solidFill>
            <a:srgbClr val="FF7047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14" y="4192072"/>
            <a:ext cx="756642" cy="90797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513284" y="4343400"/>
            <a:ext cx="1891665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Жылу берілді (Q)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1513284" y="4670584"/>
            <a:ext cx="7025402" cy="2420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6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Газға сыртқы ортадан жылу қосылады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14" y="5100042"/>
            <a:ext cx="756642" cy="907971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513284" y="5251371"/>
            <a:ext cx="2244209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Ішкі энергия өзгерді (ΔU)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1513284" y="5578554"/>
            <a:ext cx="7025402" cy="2420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6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Молекулалардың қозғалысы күшейеді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314" y="6008013"/>
            <a:ext cx="756642" cy="90797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13284" y="6159341"/>
            <a:ext cx="1983581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Жұмыс атқарылды (A)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9"/>
          <p:cNvSpPr/>
          <p:nvPr/>
        </p:nvSpPr>
        <p:spPr>
          <a:xfrm>
            <a:off x="1513284" y="6486525"/>
            <a:ext cx="7025402" cy="2420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6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Газ ұлғайып, сыртқы денелерге әсер етеді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605314" y="7086124"/>
            <a:ext cx="7933373" cy="7261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600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Физикалық мағынасы:</a:t>
            </a:r>
            <a:r>
              <a:rPr lang="en-US" sz="16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Термодинамиканың бірінші заңы – энергияның сақталу заңының жылу құбылыстарына қолданылуы. Бұл заң бойынша энергия жоқ болмайды және жоқтан пайда болмайды, тек бір түрден екінші түрге ауысады.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7" t="26967" r="5064" b="3643"/>
          <a:stretch/>
        </p:blipFill>
        <p:spPr bwMode="auto">
          <a:xfrm>
            <a:off x="10097730" y="1742772"/>
            <a:ext cx="3067664" cy="421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2456" y="414099"/>
            <a:ext cx="7188518" cy="470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4400" b="1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Жұптық жұмыс: «Талда – болжа – түсін»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576059" y="5304918"/>
            <a:ext cx="2839879" cy="282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800" b="1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Газдың изобарлық ұлғаюы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124634" y="5916662"/>
            <a:ext cx="6529030" cy="240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Бейнеролик арқылы газдың тұрақты қысымда ұлғаю процесін бақылаймыз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506533" y="1261229"/>
            <a:ext cx="1882616" cy="2352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2400" b="1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Зерттеу сұрақтары: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506533" y="1647111"/>
            <a:ext cx="6529030" cy="240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50"/>
              </a:lnSpc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Газ ұлғайғанда поршень қалай қозғалады?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506533" y="1940719"/>
            <a:ext cx="6529030" cy="240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50"/>
              </a:lnSpc>
              <a:buSzPct val="100000"/>
              <a:buFont typeface="+mj-lt"/>
              <a:buAutoNum type="arabicPeriod" startAt="2"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Ішкі энергия қалай өзгереді?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506533" y="2234327"/>
            <a:ext cx="6529030" cy="240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50"/>
              </a:lnSpc>
              <a:buSzPct val="100000"/>
              <a:buFont typeface="+mj-lt"/>
              <a:buAutoNum type="arabicPeriod" startAt="3"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Жылу мөлшері қайдан келеді?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506533" y="2527935"/>
            <a:ext cx="6529030" cy="240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50"/>
              </a:lnSpc>
              <a:buSzPct val="100000"/>
              <a:buFont typeface="+mj-lt"/>
              <a:buAutoNum type="arabicPeriod" startAt="4"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Газ қандай жұмыс атқарады?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7506533" y="2938343"/>
            <a:ext cx="6529030" cy="880943"/>
          </a:xfrm>
          <a:prstGeom prst="roundRect">
            <a:avLst>
              <a:gd name="adj" fmla="val 15387"/>
            </a:avLst>
          </a:prstGeom>
          <a:solidFill>
            <a:srgbClr val="FFC4B3"/>
          </a:solidFill>
          <a:ln/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148" y="3170039"/>
            <a:ext cx="188238" cy="150614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7995999" y="3126581"/>
            <a:ext cx="5888950" cy="4819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Болжам жасаңыз: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Газға жылу берілсе, ол ұлғайып, оң жұмыс атқарады. Ішкі энергия да өседі, себебі температура жоғарылайды.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7355919" y="4229696"/>
            <a:ext cx="6529030" cy="240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Дескриптор: Газ жұмысының бағытын түсіндіреді – 1 балл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C:\Users\User\Downloads\ChatGPT Image 29 июл. 2025 г., 18_25_55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6" t="15181" r="15006" b="28485"/>
          <a:stretch/>
        </p:blipFill>
        <p:spPr bwMode="auto">
          <a:xfrm>
            <a:off x="1434896" y="1888094"/>
            <a:ext cx="3795866" cy="40864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018406" y="1302782"/>
            <a:ext cx="7528203" cy="4823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4000" b="1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Практикалық зертхана: «Зертте – қорыт»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17458" y="2929176"/>
            <a:ext cx="5005983" cy="2894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800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Серіппелі поршеньді ыдыстағы газды зерттеу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17458" y="4648319"/>
            <a:ext cx="13395484" cy="22860"/>
          </a:xfrm>
          <a:prstGeom prst="roundRect">
            <a:avLst>
              <a:gd name="adj" fmla="val 607752"/>
            </a:avLst>
          </a:prstGeom>
          <a:solidFill>
            <a:srgbClr val="000000">
              <a:alpha val="8000"/>
            </a:srgbClr>
          </a:solidFill>
          <a:ln/>
        </p:spPr>
      </p:sp>
      <p:sp>
        <p:nvSpPr>
          <p:cNvPr id="6" name="Shape 3"/>
          <p:cNvSpPr/>
          <p:nvPr/>
        </p:nvSpPr>
        <p:spPr>
          <a:xfrm>
            <a:off x="3227070" y="4185345"/>
            <a:ext cx="22860" cy="463034"/>
          </a:xfrm>
          <a:prstGeom prst="roundRect">
            <a:avLst>
              <a:gd name="adj" fmla="val 607752"/>
            </a:avLst>
          </a:prstGeom>
          <a:solidFill>
            <a:srgbClr val="FF7047"/>
          </a:solidFill>
          <a:ln/>
        </p:spPr>
      </p:sp>
      <p:sp>
        <p:nvSpPr>
          <p:cNvPr id="7" name="Shape 4"/>
          <p:cNvSpPr/>
          <p:nvPr/>
        </p:nvSpPr>
        <p:spPr>
          <a:xfrm>
            <a:off x="3064907" y="4474666"/>
            <a:ext cx="347305" cy="347305"/>
          </a:xfrm>
          <a:prstGeom prst="roundRect">
            <a:avLst>
              <a:gd name="adj" fmla="val 40003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3122771" y="4503539"/>
            <a:ext cx="231458" cy="2894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8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273856" y="3450074"/>
            <a:ext cx="1929527" cy="2412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Бастапқы күй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71763" y="3783806"/>
            <a:ext cx="4933831" cy="247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Газ тұрақты қысымда, көлем V₁, серіппе қысылған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5944672" y="4648260"/>
            <a:ext cx="22860" cy="463034"/>
          </a:xfrm>
          <a:prstGeom prst="roundRect">
            <a:avLst>
              <a:gd name="adj" fmla="val 607752"/>
            </a:avLst>
          </a:prstGeom>
          <a:solidFill>
            <a:srgbClr val="FF7047"/>
          </a:solidFill>
          <a:ln/>
        </p:spPr>
      </p:sp>
      <p:sp>
        <p:nvSpPr>
          <p:cNvPr id="12" name="Shape 9"/>
          <p:cNvSpPr/>
          <p:nvPr/>
        </p:nvSpPr>
        <p:spPr>
          <a:xfrm>
            <a:off x="5782508" y="4474666"/>
            <a:ext cx="347305" cy="347305"/>
          </a:xfrm>
          <a:prstGeom prst="roundRect">
            <a:avLst>
              <a:gd name="adj" fmla="val 40003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5840373" y="4503539"/>
            <a:ext cx="231458" cy="2894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8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4991457" y="5265777"/>
            <a:ext cx="1929527" cy="2412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Қыздыру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3489365" y="5599509"/>
            <a:ext cx="4933831" cy="247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Газға жылу беріледі, молекулалар қарқынды қозғалады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8662392" y="4185345"/>
            <a:ext cx="22860" cy="463034"/>
          </a:xfrm>
          <a:prstGeom prst="roundRect">
            <a:avLst>
              <a:gd name="adj" fmla="val 607752"/>
            </a:avLst>
          </a:prstGeom>
          <a:solidFill>
            <a:srgbClr val="FF7047"/>
          </a:solidFill>
          <a:ln/>
        </p:spPr>
      </p:sp>
      <p:sp>
        <p:nvSpPr>
          <p:cNvPr id="17" name="Shape 14"/>
          <p:cNvSpPr/>
          <p:nvPr/>
        </p:nvSpPr>
        <p:spPr>
          <a:xfrm>
            <a:off x="8500229" y="4474666"/>
            <a:ext cx="347305" cy="347305"/>
          </a:xfrm>
          <a:prstGeom prst="roundRect">
            <a:avLst>
              <a:gd name="adj" fmla="val 40003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8558093" y="4503539"/>
            <a:ext cx="231458" cy="2894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8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7709178" y="3450074"/>
            <a:ext cx="1929527" cy="2412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Ұлғаю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6207085" y="3783806"/>
            <a:ext cx="4933831" cy="247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Поршень жылжып, көлем V₂-ге дейін артады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hape 18"/>
          <p:cNvSpPr/>
          <p:nvPr/>
        </p:nvSpPr>
        <p:spPr>
          <a:xfrm>
            <a:off x="11379994" y="4648260"/>
            <a:ext cx="22860" cy="463034"/>
          </a:xfrm>
          <a:prstGeom prst="roundRect">
            <a:avLst>
              <a:gd name="adj" fmla="val 607752"/>
            </a:avLst>
          </a:prstGeom>
          <a:solidFill>
            <a:srgbClr val="FF7047"/>
          </a:solidFill>
          <a:ln/>
        </p:spPr>
      </p:sp>
      <p:sp>
        <p:nvSpPr>
          <p:cNvPr id="22" name="Shape 19"/>
          <p:cNvSpPr/>
          <p:nvPr/>
        </p:nvSpPr>
        <p:spPr>
          <a:xfrm>
            <a:off x="11217831" y="4474666"/>
            <a:ext cx="347305" cy="347305"/>
          </a:xfrm>
          <a:prstGeom prst="roundRect">
            <a:avLst>
              <a:gd name="adj" fmla="val 40003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11275695" y="4503539"/>
            <a:ext cx="231458" cy="2894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8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10426779" y="5265777"/>
            <a:ext cx="1929527" cy="2412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Жұмыс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22"/>
          <p:cNvSpPr/>
          <p:nvPr/>
        </p:nvSpPr>
        <p:spPr>
          <a:xfrm>
            <a:off x="8924687" y="5599509"/>
            <a:ext cx="4933831" cy="247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Газ серіппені созып, оң жұмыс атқарады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23"/>
          <p:cNvSpPr/>
          <p:nvPr/>
        </p:nvSpPr>
        <p:spPr>
          <a:xfrm>
            <a:off x="617458" y="6174462"/>
            <a:ext cx="1929527" cy="2412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2000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Бақылаулар: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24"/>
          <p:cNvSpPr/>
          <p:nvPr/>
        </p:nvSpPr>
        <p:spPr>
          <a:xfrm>
            <a:off x="617458" y="6569988"/>
            <a:ext cx="6509504" cy="247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00"/>
              </a:lnSpc>
              <a:buSzPct val="100000"/>
              <a:buChar char="•"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Қысым өзгерісі (p₁ → p₂)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25"/>
          <p:cNvSpPr/>
          <p:nvPr/>
        </p:nvSpPr>
        <p:spPr>
          <a:xfrm>
            <a:off x="617458" y="6870978"/>
            <a:ext cx="6509504" cy="247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00"/>
              </a:lnSpc>
              <a:buSzPct val="100000"/>
              <a:buChar char="•"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Көлем өзгерісі (V₁ → V₂)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26"/>
          <p:cNvSpPr/>
          <p:nvPr/>
        </p:nvSpPr>
        <p:spPr>
          <a:xfrm>
            <a:off x="617458" y="7171968"/>
            <a:ext cx="6509504" cy="247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00"/>
              </a:lnSpc>
              <a:buSzPct val="100000"/>
              <a:buChar char="•"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Температура өзгерісі (T₁ → T₂)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27"/>
          <p:cNvSpPr/>
          <p:nvPr/>
        </p:nvSpPr>
        <p:spPr>
          <a:xfrm>
            <a:off x="617458" y="7472958"/>
            <a:ext cx="6509504" cy="247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00"/>
              </a:lnSpc>
              <a:buSzPct val="100000"/>
              <a:buChar char="•"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Серіппенің созылуы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28"/>
          <p:cNvSpPr/>
          <p:nvPr/>
        </p:nvSpPr>
        <p:spPr>
          <a:xfrm>
            <a:off x="7511058" y="6174462"/>
            <a:ext cx="1929527" cy="2412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2000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Қорытынды: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29"/>
          <p:cNvSpPr/>
          <p:nvPr/>
        </p:nvSpPr>
        <p:spPr>
          <a:xfrm>
            <a:off x="7511058" y="6569988"/>
            <a:ext cx="6509504" cy="4941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Газға жылу берілгенде, оның бір бөлігі ішкі энергияны арттыруға, екінші бөлігі жұмыс атқаруға жұмсалады. Бұл термодинамиканың бірінші заңының тікелей көрінісі.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30"/>
          <p:cNvSpPr/>
          <p:nvPr/>
        </p:nvSpPr>
        <p:spPr>
          <a:xfrm>
            <a:off x="7503438" y="7449172"/>
            <a:ext cx="6509504" cy="247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Дескриптор: Қорытынды жасайды – 2 балл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 descr="C:\Users\User\Downloads\ChatGPT Image 29 июл. 2025 г., 18_44_48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173" y="576976"/>
            <a:ext cx="3046389" cy="3174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5098" y="540425"/>
            <a:ext cx="8227338" cy="6134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4400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Жеке жұмыс: «Формуланы қолдан»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85098" y="1232297"/>
            <a:ext cx="2944297" cy="3680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00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Есептерді шығару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85098" y="1894642"/>
            <a:ext cx="4222552" cy="5259586"/>
          </a:xfrm>
          <a:prstGeom prst="roundRect">
            <a:avLst>
              <a:gd name="adj" fmla="val 4184"/>
            </a:avLst>
          </a:prstGeom>
          <a:solidFill>
            <a:srgbClr val="FFFFFF"/>
          </a:solidFill>
          <a:ln w="22860">
            <a:solidFill>
              <a:srgbClr val="FF7047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807958" y="1917502"/>
            <a:ext cx="4176832" cy="588764"/>
          </a:xfrm>
          <a:prstGeom prst="roundRect">
            <a:avLst>
              <a:gd name="adj" fmla="val 25347"/>
            </a:avLst>
          </a:prstGeom>
          <a:solidFill>
            <a:srgbClr val="FFFFFF"/>
          </a:solidFill>
          <a:ln/>
        </p:spPr>
      </p:sp>
      <p:sp>
        <p:nvSpPr>
          <p:cNvPr id="6" name="Text 4"/>
          <p:cNvSpPr/>
          <p:nvPr/>
        </p:nvSpPr>
        <p:spPr>
          <a:xfrm>
            <a:off x="2749153" y="2024063"/>
            <a:ext cx="294323" cy="3680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8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004173" y="2702481"/>
            <a:ext cx="2707124" cy="3067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1-есеп: Газдың жұмысы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004173" y="3126938"/>
            <a:ext cx="3784402" cy="1256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Берілгені:</a:t>
            </a: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V₁ = 2 л = 2·10⁻³ </a:t>
            </a:r>
            <a:r>
              <a:rPr lang="en-US" dirty="0" smtClean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м³</a:t>
            </a:r>
            <a:endParaRPr lang="kk-KZ" dirty="0" smtClean="0">
              <a:solidFill>
                <a:srgbClr val="55575A"/>
              </a:solidFill>
              <a:latin typeface="Times New Roman" panose="02020603050405020304" pitchFamily="18" charset="0"/>
              <a:ea typeface="Manrope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2450"/>
              </a:lnSpc>
              <a:buNone/>
            </a:pPr>
            <a:r>
              <a:rPr lang="kk-KZ" dirty="0" smtClean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                 </a:t>
            </a:r>
            <a:r>
              <a:rPr lang="en-US" dirty="0" smtClean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V</a:t>
            </a: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₂ = 5 л = 5·10⁻³ </a:t>
            </a:r>
            <a:r>
              <a:rPr lang="en-US" dirty="0" smtClean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м³</a:t>
            </a:r>
            <a:endParaRPr lang="kk-KZ" dirty="0" smtClean="0">
              <a:solidFill>
                <a:srgbClr val="55575A"/>
              </a:solidFill>
              <a:latin typeface="Times New Roman" panose="02020603050405020304" pitchFamily="18" charset="0"/>
              <a:ea typeface="Manrope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2450"/>
              </a:lnSpc>
              <a:buNone/>
            </a:pPr>
            <a:r>
              <a:rPr lang="kk-KZ" dirty="0" smtClean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                 </a:t>
            </a:r>
            <a:r>
              <a:rPr lang="en-US" dirty="0" smtClean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p </a:t>
            </a: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= 2·10⁵ Па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1004173" y="4501039"/>
            <a:ext cx="3784402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Табу керек:</a:t>
            </a: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A = 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004172" y="4932878"/>
            <a:ext cx="3980617" cy="1256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Шешімі:</a:t>
            </a: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A = </a:t>
            </a:r>
            <a:r>
              <a:rPr lang="en-US" dirty="0" err="1" smtClean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p·ΔV</a:t>
            </a:r>
            <a:r>
              <a:rPr lang="kk-KZ" dirty="0" smtClean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</a:t>
            </a:r>
          </a:p>
          <a:p>
            <a:pPr marL="0" indent="0" algn="l">
              <a:lnSpc>
                <a:spcPts val="2450"/>
              </a:lnSpc>
              <a:buNone/>
            </a:pPr>
            <a:r>
              <a:rPr lang="en-US" dirty="0" smtClean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ΔV </a:t>
            </a: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= V₂ - V₁ = 5·10⁻³ - 2·10⁻³ = 3·10⁻³ </a:t>
            </a:r>
            <a:r>
              <a:rPr lang="en-US" dirty="0" smtClean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м³</a:t>
            </a:r>
            <a:endParaRPr lang="kk-KZ" dirty="0" smtClean="0">
              <a:solidFill>
                <a:srgbClr val="55575A"/>
              </a:solidFill>
              <a:latin typeface="Times New Roman" panose="02020603050405020304" pitchFamily="18" charset="0"/>
              <a:ea typeface="Manrope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2450"/>
              </a:lnSpc>
              <a:buNone/>
            </a:pPr>
            <a:r>
              <a:rPr lang="en-US" dirty="0" smtClean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A </a:t>
            </a: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= 2·10⁵ · 3·10⁻³ = 600 Дж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004173" y="6306979"/>
            <a:ext cx="3784402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Жауабы:</a:t>
            </a: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A = 600 Дж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5203865" y="1894642"/>
            <a:ext cx="4222552" cy="5259586"/>
          </a:xfrm>
          <a:prstGeom prst="roundRect">
            <a:avLst>
              <a:gd name="adj" fmla="val 4184"/>
            </a:avLst>
          </a:prstGeom>
          <a:solidFill>
            <a:srgbClr val="FFFFFF"/>
          </a:solidFill>
          <a:ln w="22860">
            <a:solidFill>
              <a:srgbClr val="FF7047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5226725" y="1917502"/>
            <a:ext cx="4176832" cy="588764"/>
          </a:xfrm>
          <a:prstGeom prst="roundRect">
            <a:avLst>
              <a:gd name="adj" fmla="val 25347"/>
            </a:avLst>
          </a:prstGeom>
          <a:solidFill>
            <a:srgbClr val="FFFFFF"/>
          </a:solidFill>
          <a:ln/>
        </p:spPr>
      </p:sp>
      <p:sp>
        <p:nvSpPr>
          <p:cNvPr id="14" name="Text 12"/>
          <p:cNvSpPr/>
          <p:nvPr/>
        </p:nvSpPr>
        <p:spPr>
          <a:xfrm>
            <a:off x="7167920" y="2024063"/>
            <a:ext cx="294323" cy="3680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8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5422940" y="2702481"/>
            <a:ext cx="3289340" cy="3067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2-есеп: Ішкі энергия өзгерісі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5422940" y="3126938"/>
            <a:ext cx="3784402" cy="9422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Берілгені:</a:t>
            </a: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Q = 200 </a:t>
            </a:r>
            <a:r>
              <a:rPr lang="en-US" dirty="0" err="1" smtClean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Дж</a:t>
            </a:r>
            <a:endParaRPr lang="kk-KZ" dirty="0" smtClean="0">
              <a:solidFill>
                <a:srgbClr val="55575A"/>
              </a:solidFill>
              <a:latin typeface="Times New Roman" panose="02020603050405020304" pitchFamily="18" charset="0"/>
              <a:ea typeface="Manrope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2450"/>
              </a:lnSpc>
              <a:buNone/>
            </a:pPr>
            <a:r>
              <a:rPr lang="kk-KZ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</a:t>
            </a:r>
            <a:r>
              <a:rPr lang="kk-KZ" dirty="0" smtClean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                 </a:t>
            </a:r>
            <a:r>
              <a:rPr lang="en-US" dirty="0" smtClean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A </a:t>
            </a: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= 150 Дж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5422940" y="4186952"/>
            <a:ext cx="3784402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Табу керек:</a:t>
            </a: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ΔU = 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5422940" y="4618792"/>
            <a:ext cx="3784402" cy="9422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Шешімі:</a:t>
            </a: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ΔU = Q </a:t>
            </a:r>
            <a:r>
              <a:rPr lang="en-US" dirty="0" smtClean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– A</a:t>
            </a:r>
            <a:endParaRPr lang="kk-KZ" dirty="0" smtClean="0">
              <a:solidFill>
                <a:srgbClr val="55575A"/>
              </a:solidFill>
              <a:latin typeface="Times New Roman" panose="02020603050405020304" pitchFamily="18" charset="0"/>
              <a:ea typeface="Manrope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2450"/>
              </a:lnSpc>
              <a:buNone/>
            </a:pPr>
            <a:r>
              <a:rPr lang="kk-KZ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</a:t>
            </a:r>
            <a:r>
              <a:rPr lang="kk-KZ" dirty="0" smtClean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     </a:t>
            </a:r>
            <a:r>
              <a:rPr lang="en-US" dirty="0" smtClean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ΔU </a:t>
            </a: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= 200 - 150 = 50 Дж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5422940" y="5678805"/>
            <a:ext cx="3784402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Жауабы:</a:t>
            </a: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ΔU = 50 Дж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5422940" y="6110645"/>
            <a:ext cx="3784402" cy="6281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i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Ішкі энергия 50 Дж-ге артты, яғни газдың температурасы жоғарылады.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9622631" y="1894642"/>
            <a:ext cx="4222671" cy="5259586"/>
          </a:xfrm>
          <a:prstGeom prst="roundRect">
            <a:avLst>
              <a:gd name="adj" fmla="val 4184"/>
            </a:avLst>
          </a:prstGeom>
          <a:solidFill>
            <a:srgbClr val="FFFFFF"/>
          </a:solidFill>
          <a:ln w="22860">
            <a:solidFill>
              <a:srgbClr val="FF7047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9645491" y="1917502"/>
            <a:ext cx="4176951" cy="588764"/>
          </a:xfrm>
          <a:prstGeom prst="roundRect">
            <a:avLst>
              <a:gd name="adj" fmla="val 25347"/>
            </a:avLst>
          </a:prstGeom>
          <a:solidFill>
            <a:srgbClr val="FFFFFF"/>
          </a:solidFill>
          <a:ln/>
        </p:spPr>
      </p:sp>
      <p:sp>
        <p:nvSpPr>
          <p:cNvPr id="23" name="Text 21"/>
          <p:cNvSpPr/>
          <p:nvPr/>
        </p:nvSpPr>
        <p:spPr>
          <a:xfrm>
            <a:off x="11586805" y="2024063"/>
            <a:ext cx="294323" cy="3680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8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9841706" y="2702481"/>
            <a:ext cx="2848332" cy="3067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3-есеп: Қысылу жұмысы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9841706" y="3126938"/>
            <a:ext cx="3784521" cy="1256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Берілгені:</a:t>
            </a: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V₁ = 5 л = 5·10⁻³ </a:t>
            </a:r>
            <a:r>
              <a:rPr lang="en-US" dirty="0" smtClean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м³</a:t>
            </a:r>
            <a:endParaRPr lang="kk-KZ" dirty="0" smtClean="0">
              <a:solidFill>
                <a:srgbClr val="55575A"/>
              </a:solidFill>
              <a:latin typeface="Times New Roman" panose="02020603050405020304" pitchFamily="18" charset="0"/>
              <a:ea typeface="Manrope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2450"/>
              </a:lnSpc>
              <a:buNone/>
            </a:pPr>
            <a:r>
              <a:rPr lang="kk-KZ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</a:t>
            </a:r>
            <a:r>
              <a:rPr lang="kk-KZ" dirty="0" smtClean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                 </a:t>
            </a:r>
            <a:r>
              <a:rPr lang="en-US" dirty="0" smtClean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V</a:t>
            </a: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₂ = 3 л = 3·10⁻³ </a:t>
            </a:r>
            <a:r>
              <a:rPr lang="en-US" dirty="0" smtClean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м³</a:t>
            </a:r>
            <a:endParaRPr lang="kk-KZ" dirty="0" smtClean="0">
              <a:solidFill>
                <a:srgbClr val="55575A"/>
              </a:solidFill>
              <a:latin typeface="Times New Roman" panose="02020603050405020304" pitchFamily="18" charset="0"/>
              <a:ea typeface="Manrope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2450"/>
              </a:lnSpc>
              <a:buNone/>
            </a:pPr>
            <a:r>
              <a:rPr lang="kk-KZ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</a:t>
            </a:r>
            <a:r>
              <a:rPr lang="kk-KZ" dirty="0" smtClean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                 </a:t>
            </a:r>
            <a:r>
              <a:rPr lang="en-US" dirty="0" smtClean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p </a:t>
            </a: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= 1,5·10⁵ Па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9841706" y="4501039"/>
            <a:ext cx="3784521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Табу керек:</a:t>
            </a: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A = 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9733935" y="4932878"/>
            <a:ext cx="4088507" cy="1256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Шешімі:</a:t>
            </a: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A = </a:t>
            </a:r>
            <a:r>
              <a:rPr lang="en-US" dirty="0" err="1" smtClean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p·ΔV</a:t>
            </a:r>
            <a:endParaRPr lang="kk-KZ" dirty="0" smtClean="0">
              <a:solidFill>
                <a:srgbClr val="55575A"/>
              </a:solidFill>
              <a:latin typeface="Times New Roman" panose="02020603050405020304" pitchFamily="18" charset="0"/>
              <a:ea typeface="Manrope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2450"/>
              </a:lnSpc>
              <a:buNone/>
            </a:pPr>
            <a:r>
              <a:rPr lang="en-US" dirty="0" smtClean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ΔV </a:t>
            </a: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= V₂ - V₁ = 3·10⁻³ - 5·10⁻³ = -2·10⁻³ </a:t>
            </a:r>
            <a:r>
              <a:rPr lang="en-US" dirty="0" smtClean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м³</a:t>
            </a:r>
            <a:endParaRPr lang="kk-KZ" dirty="0" smtClean="0">
              <a:solidFill>
                <a:srgbClr val="55575A"/>
              </a:solidFill>
              <a:latin typeface="Times New Roman" panose="02020603050405020304" pitchFamily="18" charset="0"/>
              <a:ea typeface="Manrope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2450"/>
              </a:lnSpc>
              <a:buNone/>
            </a:pPr>
            <a:r>
              <a:rPr lang="kk-KZ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</a:t>
            </a:r>
            <a:r>
              <a:rPr lang="kk-KZ" dirty="0" smtClean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A </a:t>
            </a: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= 1,5·10⁵ · (-2·10⁻³) = -300 Дж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9841706" y="6306979"/>
            <a:ext cx="3784521" cy="6281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Жауабы:</a:t>
            </a: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A = -300 Дж (теріс, себебі газ қысылды)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785098" y="7374969"/>
            <a:ext cx="13060204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Дескриптор: Формуланы дұрыс қолданады – 2 балл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08685"/>
            <a:ext cx="8131254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4800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Негізгі формулалар мен түсініктер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1925598"/>
            <a:ext cx="13042821" cy="2869763"/>
          </a:xfrm>
          <a:prstGeom prst="roundRect">
            <a:avLst>
              <a:gd name="adj" fmla="val 6224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01410" y="1933218"/>
            <a:ext cx="13027581" cy="5709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999887" y="2059900"/>
            <a:ext cx="481048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Формула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6214705" y="2059900"/>
            <a:ext cx="741592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Түсініктеме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801410" y="2504123"/>
            <a:ext cx="13027581" cy="57090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999887" y="2630805"/>
            <a:ext cx="481048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ΔU = Q - 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6214705" y="2630805"/>
            <a:ext cx="741592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Термодинамиканың бірінші заңы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801410" y="3075027"/>
            <a:ext cx="13027581" cy="5709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999887" y="3201710"/>
            <a:ext cx="481048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A = p·ΔV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6214705" y="3201710"/>
            <a:ext cx="741592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Газдың жұмысы (изобарлық процесс)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801410" y="3645932"/>
            <a:ext cx="13027581" cy="57090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999887" y="3772614"/>
            <a:ext cx="481048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Q = cm·ΔT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6214705" y="3772614"/>
            <a:ext cx="741592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Жылу мөлшері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801410" y="4216837"/>
            <a:ext cx="13027581" cy="5709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999887" y="4343519"/>
            <a:ext cx="481048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ΔU = (3/2)·ν·R·ΔT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6214705" y="4343519"/>
            <a:ext cx="741592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Идеал газдың ішкі энергиясының өзгерісі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793790" y="5018603"/>
            <a:ext cx="13042821" cy="2302193"/>
          </a:xfrm>
          <a:prstGeom prst="roundRect">
            <a:avLst>
              <a:gd name="adj" fmla="val 7759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801410" y="5026223"/>
            <a:ext cx="6513790" cy="1143476"/>
          </a:xfrm>
          <a:prstGeom prst="roundRect">
            <a:avLst>
              <a:gd name="adj" fmla="val 15621"/>
            </a:avLst>
          </a:prstGeom>
          <a:solidFill>
            <a:srgbClr val="FFFFFF"/>
          </a:solidFill>
          <a:ln/>
        </p:spPr>
      </p:sp>
      <p:sp>
        <p:nvSpPr>
          <p:cNvPr id="21" name="Text 19"/>
          <p:cNvSpPr/>
          <p:nvPr/>
        </p:nvSpPr>
        <p:spPr>
          <a:xfrm>
            <a:off x="999768" y="5224582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Q &gt; 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999768" y="5653802"/>
            <a:ext cx="611707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Жүйеге жылу беріледі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hape 21"/>
          <p:cNvSpPr/>
          <p:nvPr/>
        </p:nvSpPr>
        <p:spPr>
          <a:xfrm>
            <a:off x="7315200" y="5026223"/>
            <a:ext cx="6513790" cy="1143476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4" name="Shape 22"/>
          <p:cNvSpPr/>
          <p:nvPr/>
        </p:nvSpPr>
        <p:spPr>
          <a:xfrm>
            <a:off x="7315200" y="5026223"/>
            <a:ext cx="22860" cy="1143476"/>
          </a:xfrm>
          <a:prstGeom prst="roundRect">
            <a:avLst>
              <a:gd name="adj" fmla="val 781396"/>
            </a:avLst>
          </a:prstGeom>
          <a:solidFill>
            <a:srgbClr val="E5562D"/>
          </a:solidFill>
          <a:ln/>
        </p:spPr>
      </p:sp>
      <p:sp>
        <p:nvSpPr>
          <p:cNvPr id="25" name="Text 23"/>
          <p:cNvSpPr/>
          <p:nvPr/>
        </p:nvSpPr>
        <p:spPr>
          <a:xfrm>
            <a:off x="7513558" y="5224582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Q &lt; 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7513558" y="5653802"/>
            <a:ext cx="611707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Жүйе жылу шығарады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hape 25"/>
          <p:cNvSpPr/>
          <p:nvPr/>
        </p:nvSpPr>
        <p:spPr>
          <a:xfrm>
            <a:off x="801410" y="6169700"/>
            <a:ext cx="6513790" cy="1143476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8" name="Shape 26"/>
          <p:cNvSpPr/>
          <p:nvPr/>
        </p:nvSpPr>
        <p:spPr>
          <a:xfrm>
            <a:off x="801410" y="6169700"/>
            <a:ext cx="6513790" cy="22860"/>
          </a:xfrm>
          <a:prstGeom prst="roundRect">
            <a:avLst>
              <a:gd name="adj" fmla="val 781396"/>
            </a:avLst>
          </a:prstGeom>
          <a:solidFill>
            <a:srgbClr val="E5562D"/>
          </a:solidFill>
          <a:ln/>
        </p:spPr>
      </p:sp>
      <p:sp>
        <p:nvSpPr>
          <p:cNvPr id="29" name="Text 27"/>
          <p:cNvSpPr/>
          <p:nvPr/>
        </p:nvSpPr>
        <p:spPr>
          <a:xfrm>
            <a:off x="999768" y="636805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A &gt; 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999768" y="6797278"/>
            <a:ext cx="611707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Газ ұлғайып жұмыс атқарады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Shape 29"/>
          <p:cNvSpPr/>
          <p:nvPr/>
        </p:nvSpPr>
        <p:spPr>
          <a:xfrm>
            <a:off x="7315200" y="6169700"/>
            <a:ext cx="6513790" cy="1143476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2" name="Shape 30"/>
          <p:cNvSpPr/>
          <p:nvPr/>
        </p:nvSpPr>
        <p:spPr>
          <a:xfrm>
            <a:off x="7315200" y="6169700"/>
            <a:ext cx="22860" cy="1143476"/>
          </a:xfrm>
          <a:prstGeom prst="roundRect">
            <a:avLst>
              <a:gd name="adj" fmla="val 781396"/>
            </a:avLst>
          </a:prstGeom>
          <a:solidFill>
            <a:srgbClr val="E5562D"/>
          </a:solidFill>
          <a:ln/>
        </p:spPr>
      </p:sp>
      <p:sp>
        <p:nvSpPr>
          <p:cNvPr id="33" name="Shape 31"/>
          <p:cNvSpPr/>
          <p:nvPr/>
        </p:nvSpPr>
        <p:spPr>
          <a:xfrm>
            <a:off x="7315200" y="6169700"/>
            <a:ext cx="6513790" cy="22860"/>
          </a:xfrm>
          <a:prstGeom prst="roundRect">
            <a:avLst>
              <a:gd name="adj" fmla="val 781396"/>
            </a:avLst>
          </a:prstGeom>
          <a:solidFill>
            <a:srgbClr val="E5562D"/>
          </a:solidFill>
          <a:ln/>
        </p:spPr>
      </p:sp>
      <p:sp>
        <p:nvSpPr>
          <p:cNvPr id="34" name="Text 32"/>
          <p:cNvSpPr/>
          <p:nvPr/>
        </p:nvSpPr>
        <p:spPr>
          <a:xfrm>
            <a:off x="7513558" y="636805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A &lt; 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33"/>
          <p:cNvSpPr/>
          <p:nvPr/>
        </p:nvSpPr>
        <p:spPr>
          <a:xfrm>
            <a:off x="7513558" y="6797278"/>
            <a:ext cx="611707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Газ қысылып, үстінен жұмыс атқарылады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932</Words>
  <Application>Microsoft Office PowerPoint</Application>
  <PresentationFormat>Произвольный</PresentationFormat>
  <Paragraphs>147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Times New Roman</vt:lpstr>
      <vt:lpstr>Calibri</vt:lpstr>
      <vt:lpstr>Alice Light</vt:lpstr>
      <vt:lpstr>Alice</vt:lpstr>
      <vt:lpstr>Manrope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lastModifiedBy>Пользователь</cp:lastModifiedBy>
  <cp:revision>3</cp:revision>
  <dcterms:created xsi:type="dcterms:W3CDTF">2025-11-01T16:42:10Z</dcterms:created>
  <dcterms:modified xsi:type="dcterms:W3CDTF">2025-11-01T17:38:58Z</dcterms:modified>
</cp:coreProperties>
</file>