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Alice" panose="020B0604020202020204" charset="0"/>
      <p:regular r:id="rId17"/>
    </p:embeddedFont>
    <p:embeddedFont>
      <p:font typeface="Manrope" panose="020B0604020202020204" charset="0"/>
      <p:regular r:id="rId1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7" d="100"/>
          <a:sy n="97" d="100"/>
        </p:scale>
        <p:origin x="33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475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u/resource/37813435/9-&#1089;&#1099;&#1085;&#1099;&#1087;-&#1085;&#1100;&#1102;&#1090;&#1086;&#1085;&#1085;&#1099;&#1187;-1-&#1096;&#1110;-&#1079;&#1072;&#1187;&#1099;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497104"/>
            <a:ext cx="595264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8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Ньютонның бірінші заңы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4414838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Динамика негіздері бөлімі | 9-сынып физика сабағы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6835" y="272891"/>
            <a:ext cx="4282202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3600" b="1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Сабақты қорытындылау және үй тапсырмасы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31821" y="1365085"/>
            <a:ext cx="1488519" cy="185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3600" b="1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Бүгін не үйрендік?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425172" y="1959226"/>
            <a:ext cx="223242" cy="223242"/>
          </a:xfrm>
          <a:prstGeom prst="roundRect">
            <a:avLst>
              <a:gd name="adj" fmla="val 40007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809625" y="2054123"/>
            <a:ext cx="1487091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2400" b="1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Ньютонның бірінші заңы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343517" y="2460489"/>
            <a:ext cx="6474976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Дене күш әсері болмаса, тыныштық немесе </a:t>
            </a:r>
            <a:r>
              <a:rPr lang="en-US" dirty="0" err="1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тұрақты</a:t>
            </a: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</a:t>
            </a:r>
            <a:endParaRPr lang="kk-KZ" dirty="0" smtClean="0">
              <a:solidFill>
                <a:srgbClr val="55575A"/>
              </a:solidFill>
              <a:latin typeface="Times New Roman" panose="02020603050405020304" pitchFamily="18" charset="0"/>
              <a:ea typeface="Manrope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dirty="0" err="1" smtClean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қозғалысын</a:t>
            </a:r>
            <a:r>
              <a:rPr lang="en-US" dirty="0" smtClean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сақтайды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420200" y="3105737"/>
            <a:ext cx="223242" cy="223242"/>
          </a:xfrm>
          <a:prstGeom prst="roundRect">
            <a:avLst>
              <a:gd name="adj" fmla="val 40007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809625" y="3217358"/>
            <a:ext cx="1240393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2400" b="1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Инерция қолданысы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343517" y="3661780"/>
            <a:ext cx="6474976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Техникалық мамандықтарда инерцияны есептеу қауіпсіздіктің кепілі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420200" y="4118107"/>
            <a:ext cx="223242" cy="223242"/>
          </a:xfrm>
          <a:prstGeom prst="roundRect">
            <a:avLst>
              <a:gd name="adj" fmla="val 40007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813674" y="4229728"/>
            <a:ext cx="1392674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2400" b="1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Практикалық дағдылар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343517" y="4700622"/>
            <a:ext cx="6474976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Нақты жағдайларды талдау және есептер шығару әдістері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10426302" y="730903"/>
            <a:ext cx="1488519" cy="185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36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Үй тапсырмасы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7459026" y="1389452"/>
            <a:ext cx="6797397" cy="641628"/>
          </a:xfrm>
          <a:prstGeom prst="roundRect">
            <a:avLst>
              <a:gd name="adj" fmla="val 13920"/>
            </a:avLst>
          </a:prstGeom>
          <a:solidFill>
            <a:srgbClr val="FFFFFF"/>
          </a:solidFill>
          <a:ln w="15240">
            <a:solidFill>
              <a:srgbClr val="FF7047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978619" y="1128270"/>
            <a:ext cx="148828" cy="185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36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1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8312110" y="1043195"/>
            <a:ext cx="1240393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24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Негізгі тапсырма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7955042" y="1435060"/>
            <a:ext cx="6171724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Күнделікті өмірден инерцияның 3 мысалын тауып, </a:t>
            </a:r>
            <a:endParaRPr lang="kk-KZ" dirty="0" smtClean="0">
              <a:solidFill>
                <a:srgbClr val="55575A"/>
              </a:solidFill>
              <a:latin typeface="Times New Roman" panose="02020603050405020304" pitchFamily="18" charset="0"/>
              <a:ea typeface="Manrope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dirty="0" err="1" smtClean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әрқайсысын</a:t>
            </a:r>
            <a:r>
              <a:rPr lang="en-US" dirty="0" smtClean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физикалық тұрғыдан түсіндіріп жазу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7443787" y="2662476"/>
            <a:ext cx="6797397" cy="641628"/>
          </a:xfrm>
          <a:prstGeom prst="roundRect">
            <a:avLst>
              <a:gd name="adj" fmla="val 13920"/>
            </a:avLst>
          </a:prstGeom>
          <a:solidFill>
            <a:srgbClr val="FFFFFF"/>
          </a:solidFill>
          <a:ln w="15240">
            <a:solidFill>
              <a:srgbClr val="FF7047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7964708" y="2349373"/>
            <a:ext cx="148828" cy="185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36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2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8312110" y="2322230"/>
            <a:ext cx="1240393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24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Талдау жұмысы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7871102" y="2783653"/>
            <a:ext cx="6171724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Ғимараттағы лифт қозғалысын байқап, </a:t>
            </a:r>
            <a:r>
              <a:rPr lang="en-US" dirty="0" err="1" smtClean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оның</a:t>
            </a:r>
            <a:r>
              <a:rPr lang="en-US" dirty="0" smtClean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инерциясын</a:t>
            </a:r>
            <a:endParaRPr lang="kk-KZ" dirty="0" smtClean="0">
              <a:solidFill>
                <a:srgbClr val="55575A"/>
              </a:solidFill>
              <a:latin typeface="Times New Roman" panose="02020603050405020304" pitchFamily="18" charset="0"/>
              <a:ea typeface="Manrope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dirty="0" smtClean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толық талдау (жүрісі, тоқтауы, жылдамдығы)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Shape 22"/>
          <p:cNvSpPr/>
          <p:nvPr/>
        </p:nvSpPr>
        <p:spPr>
          <a:xfrm>
            <a:off x="7459027" y="4333404"/>
            <a:ext cx="6797397" cy="641628"/>
          </a:xfrm>
          <a:prstGeom prst="roundRect">
            <a:avLst>
              <a:gd name="adj" fmla="val 13920"/>
            </a:avLst>
          </a:prstGeom>
          <a:solidFill>
            <a:srgbClr val="FFFFFF"/>
          </a:solidFill>
          <a:ln w="15240">
            <a:solidFill>
              <a:srgbClr val="FF7047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7964708" y="3986688"/>
            <a:ext cx="148828" cy="185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36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3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8312110" y="3941539"/>
            <a:ext cx="1240393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24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Қосымша тапсырма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26"/>
          <p:cNvSpPr/>
          <p:nvPr/>
        </p:nvSpPr>
        <p:spPr>
          <a:xfrm>
            <a:off x="8084700" y="4364448"/>
            <a:ext cx="6171724" cy="3660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Қабілеті жоғары оқушыларға: </a:t>
            </a:r>
            <a:r>
              <a:rPr lang="en-US" dirty="0" err="1" smtClean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жылдамдық-уақыт</a:t>
            </a:r>
            <a:r>
              <a:rPr lang="en-US" dirty="0" smtClean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графигін</a:t>
            </a: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</a:t>
            </a:r>
            <a:endParaRPr lang="kk-KZ" dirty="0" smtClean="0">
              <a:solidFill>
                <a:srgbClr val="55575A"/>
              </a:solidFill>
              <a:latin typeface="Times New Roman" panose="02020603050405020304" pitchFamily="18" charset="0"/>
              <a:ea typeface="Manrope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dirty="0" err="1" smtClean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сызу</a:t>
            </a:r>
            <a:r>
              <a:rPr lang="en-US" dirty="0" smtClean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және инерция туралы қысқаша эссе жазу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Shape 27"/>
          <p:cNvSpPr/>
          <p:nvPr/>
        </p:nvSpPr>
        <p:spPr>
          <a:xfrm>
            <a:off x="404456" y="6896759"/>
            <a:ext cx="13836729" cy="20003"/>
          </a:xfrm>
          <a:prstGeom prst="rect">
            <a:avLst/>
          </a:prstGeom>
          <a:solidFill>
            <a:srgbClr val="55575A">
              <a:alpha val="50000"/>
            </a:srgbClr>
          </a:solidFill>
          <a:ln/>
        </p:spPr>
      </p:sp>
      <p:sp>
        <p:nvSpPr>
          <p:cNvPr id="31" name="Text 28"/>
          <p:cNvSpPr/>
          <p:nvPr/>
        </p:nvSpPr>
        <p:spPr>
          <a:xfrm>
            <a:off x="809625" y="6516831"/>
            <a:ext cx="13836729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b="1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Рефлексия:</a:t>
            </a: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Бағдаршам әдісі арқылы сабақ туралы пікіріңізді білдіріңіз – жасыл (түсінікті), сары (сұрақтарым бар), қызыл (қиын болды)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0407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Апта дәйексөзі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711887"/>
            <a:ext cx="13042821" cy="24807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9750"/>
              </a:lnSpc>
              <a:buNone/>
            </a:pPr>
            <a:r>
              <a:rPr lang="en-US" sz="4000" b="1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Әділдік пен жауапкершілік – біртұтас ұғым!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5490329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Бүгінгі сабақта біз физика заңдарын үйрену арқылы ғылыми әділдік пен жауапкершілікті қалыптастырамыз. Ньютонның заңдары әлемдегі барлық денелер үшін әділ түрде әрекет етеді – олар біздің жауапкершілігімізді талап етеді.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80190" y="1348740"/>
            <a:ext cx="7044690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6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Сабақтың мақсаттары мен міндеттері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80190" y="2142530"/>
            <a:ext cx="3679031" cy="2587466"/>
          </a:xfrm>
          <a:prstGeom prst="roundRect">
            <a:avLst>
              <a:gd name="adj" fmla="val 6904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486168" y="2348508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FF7047"/>
          </a:solidFill>
          <a:ln/>
        </p:spPr>
      </p:sp>
      <p:sp>
        <p:nvSpPr>
          <p:cNvPr id="7" name="Text 3"/>
          <p:cNvSpPr/>
          <p:nvPr/>
        </p:nvSpPr>
        <p:spPr>
          <a:xfrm>
            <a:off x="6486168" y="314217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Негізгі мақсат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6486168" y="3571399"/>
            <a:ext cx="32670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Ньютонның бірінші заңын түсініп, оған сәйкес есептер шығару дағдысын қалыптастыру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5"/>
          <p:cNvSpPr/>
          <p:nvPr/>
        </p:nvSpPr>
        <p:spPr>
          <a:xfrm>
            <a:off x="10157579" y="2142530"/>
            <a:ext cx="3679031" cy="2587466"/>
          </a:xfrm>
          <a:prstGeom prst="roundRect">
            <a:avLst>
              <a:gd name="adj" fmla="val 6904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10363557" y="2348508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FF7047"/>
          </a:solidFill>
          <a:ln/>
        </p:spPr>
      </p:sp>
      <p:sp>
        <p:nvSpPr>
          <p:cNvPr id="12" name="Text 7"/>
          <p:cNvSpPr/>
          <p:nvPr/>
        </p:nvSpPr>
        <p:spPr>
          <a:xfrm>
            <a:off x="10363557" y="3142178"/>
            <a:ext cx="264949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Практикалық қолдану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10363557" y="3571399"/>
            <a:ext cx="32670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Жұмысшы мамандықтарындағы инерция ұғымының маңыздылығын ашып көрсету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9"/>
          <p:cNvSpPr/>
          <p:nvPr/>
        </p:nvSpPr>
        <p:spPr>
          <a:xfrm>
            <a:off x="6280190" y="4928354"/>
            <a:ext cx="7556421" cy="1952387"/>
          </a:xfrm>
          <a:prstGeom prst="roundRect">
            <a:avLst>
              <a:gd name="adj" fmla="val 9149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6486168" y="5134332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FF7047"/>
          </a:solidFill>
          <a:ln/>
        </p:spPr>
      </p:sp>
      <p:sp>
        <p:nvSpPr>
          <p:cNvPr id="17" name="Text 11"/>
          <p:cNvSpPr/>
          <p:nvPr/>
        </p:nvSpPr>
        <p:spPr>
          <a:xfrm>
            <a:off x="6486168" y="592800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Құндылықтар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2"/>
          <p:cNvSpPr/>
          <p:nvPr/>
        </p:nvSpPr>
        <p:spPr>
          <a:xfrm>
            <a:off x="6486168" y="6357223"/>
            <a:ext cx="71444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Әділдік пен жауапкершілік тұрғысынан физикалық процестерді түсіну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895945"/>
            <a:ext cx="560070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5"/>
          <a:stretch/>
        </p:blipFill>
        <p:spPr bwMode="auto">
          <a:xfrm>
            <a:off x="322772" y="4398105"/>
            <a:ext cx="5266306" cy="281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908689" y="370642"/>
            <a:ext cx="3634740" cy="3369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3600" b="1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Инерция туралы не білеміз?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060224" y="1379057"/>
            <a:ext cx="1684734" cy="2105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000" b="1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Білімді жаңарту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539115" y="2023758"/>
            <a:ext cx="5917525" cy="4312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Жаңа тақырыпқа өтпес бұрын, алдымен өткен материалды еске түсірейік. Бұл сұрақтарға жауап беріңіз: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539112" y="2990266"/>
            <a:ext cx="5917525" cy="2156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50"/>
              </a:lnSpc>
              <a:buSzPct val="100000"/>
              <a:buChar char="•"/>
            </a:pPr>
            <a:r>
              <a:rPr lang="en-US" sz="1600" b="1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Инерция деген не?</a:t>
            </a: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Дененің өз күйін сақтауға тырысуы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539113" y="3874167"/>
            <a:ext cx="5917525" cy="4312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650"/>
              </a:lnSpc>
              <a:buSzPct val="100000"/>
              <a:buChar char="•"/>
            </a:pPr>
            <a:r>
              <a:rPr lang="en-US" sz="1600" b="1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Күш әсері болмаса, дене қалай қозғалады?</a:t>
            </a: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Тұрақты жылдамдықпен немесе тыныштықта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539114" y="4711846"/>
            <a:ext cx="5917525" cy="533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50"/>
              </a:lnSpc>
              <a:buSzPct val="100000"/>
              <a:buChar char="•"/>
            </a:pPr>
            <a:r>
              <a:rPr lang="en-US" sz="1600" b="1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Күнделікті өмірдегі инерция </a:t>
            </a:r>
            <a:r>
              <a:rPr lang="en-US" sz="1600" b="1" dirty="0" err="1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мысалдары</a:t>
            </a:r>
            <a:r>
              <a:rPr lang="en-US" sz="1600" b="1" dirty="0" smtClean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?</a:t>
            </a:r>
            <a:endParaRPr lang="kk-KZ" sz="1600" b="1" dirty="0" smtClean="0">
              <a:solidFill>
                <a:srgbClr val="55575A"/>
              </a:solidFill>
              <a:latin typeface="Times New Roman" panose="02020603050405020304" pitchFamily="18" charset="0"/>
              <a:ea typeface="Manrope" pitchFamily="34" charset="-122"/>
              <a:cs typeface="Times New Roman" panose="02020603050405020304" pitchFamily="18" charset="0"/>
            </a:endParaRPr>
          </a:p>
          <a:p>
            <a:pPr algn="l">
              <a:lnSpc>
                <a:spcPts val="1650"/>
              </a:lnSpc>
              <a:buSzPct val="100000"/>
            </a:pPr>
            <a:r>
              <a:rPr lang="kk-KZ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</a:t>
            </a:r>
            <a:r>
              <a:rPr lang="kk-KZ" sz="1600" dirty="0" smtClean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       </a:t>
            </a:r>
            <a:r>
              <a:rPr lang="en-US" sz="1600" dirty="0" err="1" smtClean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Автобус</a:t>
            </a:r>
            <a:r>
              <a:rPr lang="en-US" sz="1600" dirty="0" smtClean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тоқтағанда алға еңкею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3696930" y="6858814"/>
            <a:ext cx="10267078" cy="572691"/>
          </a:xfrm>
          <a:prstGeom prst="roundRect">
            <a:avLst>
              <a:gd name="adj" fmla="val 21182"/>
            </a:avLst>
          </a:prstGeom>
          <a:solidFill>
            <a:srgbClr val="FFC4B3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890" y="8729067"/>
            <a:ext cx="168473" cy="134779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4365742" y="7037348"/>
            <a:ext cx="6732865" cy="2156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Маңызды: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Инерция – бұл дененің табиғи қасиеті, оған күш әсер етпей тұрғанда өз қозғалыс күйін сақтау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2"/>
          <a:stretch/>
        </p:blipFill>
        <p:spPr bwMode="auto">
          <a:xfrm>
            <a:off x="6793111" y="1389817"/>
            <a:ext cx="7480607" cy="474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8636" y="889040"/>
            <a:ext cx="7599045" cy="4638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650"/>
              </a:lnSpc>
              <a:buNone/>
            </a:pPr>
            <a:r>
              <a:rPr lang="en-US" sz="3200" b="1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Ньютонның бірінші заңы: негізгі тұжырым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507004" y="1909643"/>
            <a:ext cx="7381161" cy="10437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Әр дене сыртқы күш әсері болмаған жағдайда тыныштық күйін немесе тұрақты жылдамдықпен түзу сызықты қозғалысын сақтайды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228636" y="1631275"/>
            <a:ext cx="22860" cy="1600438"/>
          </a:xfrm>
          <a:prstGeom prst="rect">
            <a:avLst/>
          </a:prstGeom>
          <a:solidFill>
            <a:srgbClr val="FF7047"/>
          </a:solidFill>
          <a:ln/>
        </p:spPr>
      </p:sp>
      <p:sp>
        <p:nvSpPr>
          <p:cNvPr id="6" name="Shape 3"/>
          <p:cNvSpPr/>
          <p:nvPr/>
        </p:nvSpPr>
        <p:spPr>
          <a:xfrm>
            <a:off x="6228636" y="3440430"/>
            <a:ext cx="3737015" cy="1708785"/>
          </a:xfrm>
          <a:prstGeom prst="roundRect">
            <a:avLst>
              <a:gd name="adj" fmla="val 6421"/>
            </a:avLst>
          </a:prstGeom>
          <a:solidFill>
            <a:srgbClr val="FFFFFF"/>
          </a:solidFill>
          <a:ln w="22860">
            <a:solidFill>
              <a:srgbClr val="FF7047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6205776" y="3440430"/>
            <a:ext cx="91440" cy="1708785"/>
          </a:xfrm>
          <a:prstGeom prst="roundRect">
            <a:avLst>
              <a:gd name="adj" fmla="val 182664"/>
            </a:avLst>
          </a:prstGeom>
          <a:solidFill>
            <a:srgbClr val="FF7047"/>
          </a:solidFill>
          <a:ln/>
        </p:spPr>
      </p:sp>
      <p:sp>
        <p:nvSpPr>
          <p:cNvPr id="8" name="Text 5"/>
          <p:cNvSpPr/>
          <p:nvPr/>
        </p:nvSpPr>
        <p:spPr>
          <a:xfrm>
            <a:off x="6505575" y="3648789"/>
            <a:ext cx="2319814" cy="289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Тыныштық күйі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6505575" y="4050030"/>
            <a:ext cx="3251716" cy="8908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Егер дене тыныш тұрса және оған күш әсер етпесе, ол тыныш күйінде қала береді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10151150" y="3440430"/>
            <a:ext cx="3737015" cy="1708785"/>
          </a:xfrm>
          <a:prstGeom prst="roundRect">
            <a:avLst>
              <a:gd name="adj" fmla="val 6421"/>
            </a:avLst>
          </a:prstGeom>
          <a:solidFill>
            <a:srgbClr val="FFFFFF"/>
          </a:solidFill>
          <a:ln w="22860">
            <a:solidFill>
              <a:srgbClr val="FF7047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10128290" y="3440430"/>
            <a:ext cx="91440" cy="1708785"/>
          </a:xfrm>
          <a:prstGeom prst="roundRect">
            <a:avLst>
              <a:gd name="adj" fmla="val 182664"/>
            </a:avLst>
          </a:prstGeom>
          <a:solidFill>
            <a:srgbClr val="FF7047"/>
          </a:solidFill>
          <a:ln/>
        </p:spPr>
      </p:sp>
      <p:sp>
        <p:nvSpPr>
          <p:cNvPr id="12" name="Text 9"/>
          <p:cNvSpPr/>
          <p:nvPr/>
        </p:nvSpPr>
        <p:spPr>
          <a:xfrm>
            <a:off x="10428089" y="3648789"/>
            <a:ext cx="2409111" cy="289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Бірқалыпты қозғалыс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0428089" y="4050030"/>
            <a:ext cx="3251716" cy="8908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Егер дене қозғалып жатса және оған күш әсер етпесе, ол тұрақты жылдамдықпен қозғалып отырады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6228636" y="5334714"/>
            <a:ext cx="3737015" cy="2005727"/>
          </a:xfrm>
          <a:prstGeom prst="roundRect">
            <a:avLst>
              <a:gd name="adj" fmla="val 5471"/>
            </a:avLst>
          </a:prstGeom>
          <a:solidFill>
            <a:srgbClr val="FFFFFF"/>
          </a:solidFill>
          <a:ln w="22860">
            <a:solidFill>
              <a:srgbClr val="FF7047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6205776" y="5334714"/>
            <a:ext cx="91440" cy="2005727"/>
          </a:xfrm>
          <a:prstGeom prst="roundRect">
            <a:avLst>
              <a:gd name="adj" fmla="val 182664"/>
            </a:avLst>
          </a:prstGeom>
          <a:solidFill>
            <a:srgbClr val="FF7047"/>
          </a:solidFill>
          <a:ln/>
        </p:spPr>
      </p:sp>
      <p:sp>
        <p:nvSpPr>
          <p:cNvPr id="16" name="Text 13"/>
          <p:cNvSpPr/>
          <p:nvPr/>
        </p:nvSpPr>
        <p:spPr>
          <a:xfrm>
            <a:off x="6505575" y="5543074"/>
            <a:ext cx="2927747" cy="289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Инерциялық санақ жүйесі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6505575" y="5944314"/>
            <a:ext cx="3251716" cy="11877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Бұл заң тек инерциялық санақ жүйелерінде ғана орындалады – яғни үдемелі қозғалмайтын жүйелерде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033838" y="413720"/>
            <a:ext cx="5620464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600" b="1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Күнделікті өмірдегі мысалдар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354032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Жүк тасымалдау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969544"/>
            <a:ext cx="4182189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Жүк көлігі кенет тоқтаса, тиелген жүктер алға қарай сырғып кетуі мүмкін – олар инерция күшінен өз қозғалысын сақтауға тырысады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5223986" y="354032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Вагон қозғалысы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5223986" y="3969544"/>
            <a:ext cx="4182308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Поезд қозғала бастағанда немесе тоқтағанда жолаушылар артқы немесе алдыға еңкейеді – бұл инерцияның тікелей көрінісі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9654302" y="354032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Автокөлік тежелуі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9654302" y="3969544"/>
            <a:ext cx="41823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Машина кенет тежелгенде, арнайы қауіпсіздік белдігі жолаушыларды алға ұшып кетуден сақтайды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547984" y="5859761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Бұл мысалдар Ньютонның бірінші заңының практикалық маңыздылығын көрсетеді. Инерцияны түсіну – қауіпсіздік техникасының негізі!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C:\Users\User\Downloads\ChatGPT Image 2 авг. 2025 г., 21_33_14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50" y="1355062"/>
            <a:ext cx="2347145" cy="1676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986" y="1165829"/>
            <a:ext cx="2931959" cy="202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3" t="20397" r="13835" b="15275"/>
          <a:stretch/>
        </p:blipFill>
        <p:spPr bwMode="auto">
          <a:xfrm>
            <a:off x="9860779" y="1259440"/>
            <a:ext cx="3185652" cy="193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5432" y="409337"/>
            <a:ext cx="6233279" cy="3721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4400" b="1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Практикалық жаттығу: Өндіріс жағдайлары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95432" y="1153597"/>
            <a:ext cx="2233255" cy="279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36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Сценарий талдау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595431" y="1581625"/>
            <a:ext cx="7259243" cy="11416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Фабрикада үлкен конвейер машинасы кенет тоқтап қалды. Оның үстінде орналасқан жабдықтар алға қарай жылжып, бірнешеуі төмен құлады.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018219" y="3374590"/>
            <a:ext cx="2507337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32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Талдауға арналған сұрақтар: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595432" y="3973782"/>
            <a:ext cx="6538198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Неліктен жабдықтар алға қарай жылжыды?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595432" y="4578570"/>
            <a:ext cx="6538198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Font typeface="+mj-lt"/>
              <a:buAutoNum type="arabicPeriod" startAt="2"/>
            </a:pPr>
            <a:r>
              <a:rPr lang="en-US" sz="24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Инерция заңы бұл жағдайды қалай түсіндіреді?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595432" y="5203649"/>
            <a:ext cx="6538198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Font typeface="+mj-lt"/>
              <a:buAutoNum type="arabicPeriod" startAt="3"/>
            </a:pPr>
            <a:r>
              <a:rPr lang="en-US" sz="24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Қандай қауіпсіздік шаралары қажет?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595432" y="5808437"/>
            <a:ext cx="6538198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Font typeface="+mj-lt"/>
              <a:buAutoNum type="arabicPeriod" startAt="4"/>
            </a:pPr>
            <a:r>
              <a:rPr lang="en-US" sz="24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Осы оқиғаның алдын алу үшін не істеуге болады?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0039" y="1293198"/>
            <a:ext cx="4908420" cy="4908420"/>
          </a:xfrm>
          <a:prstGeom prst="rect">
            <a:avLst/>
          </a:prstGeom>
        </p:spPr>
      </p:pic>
      <p:sp>
        <p:nvSpPr>
          <p:cNvPr id="11" name="Shape 8"/>
          <p:cNvSpPr/>
          <p:nvPr/>
        </p:nvSpPr>
        <p:spPr>
          <a:xfrm>
            <a:off x="7504390" y="6835551"/>
            <a:ext cx="6538198" cy="1187572"/>
          </a:xfrm>
          <a:prstGeom prst="roundRect">
            <a:avLst>
              <a:gd name="adj" fmla="val 15392"/>
            </a:avLst>
          </a:prstGeom>
          <a:solidFill>
            <a:srgbClr val="FFC4B3"/>
          </a:solidFill>
          <a:ln/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4675" y="7354923"/>
            <a:ext cx="186095" cy="148828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8384899" y="6893050"/>
            <a:ext cx="5313560" cy="10725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Жұптық жұмыс: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Әр жұп сценарийді талдап, инерция заңын қолданып жауап дайындаңыз. Уақыт: 7 минут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823332" y="583730"/>
            <a:ext cx="7445573" cy="487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600" b="1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Техникалық мамандықтардағы инерция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484977" y="1557695"/>
            <a:ext cx="22860" cy="5050631"/>
          </a:xfrm>
          <a:prstGeom prst="roundRect">
            <a:avLst>
              <a:gd name="adj" fmla="val 767188"/>
            </a:avLst>
          </a:prstGeom>
          <a:solidFill>
            <a:srgbClr val="000000">
              <a:alpha val="8000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6681311" y="1765459"/>
            <a:ext cx="584597" cy="22860"/>
          </a:xfrm>
          <a:prstGeom prst="roundRect">
            <a:avLst>
              <a:gd name="adj" fmla="val 767188"/>
            </a:avLst>
          </a:prstGeom>
          <a:solidFill>
            <a:srgbClr val="FF7047"/>
          </a:solidFill>
          <a:ln/>
        </p:spPr>
      </p:sp>
      <p:sp>
        <p:nvSpPr>
          <p:cNvPr id="6" name="Shape 3"/>
          <p:cNvSpPr/>
          <p:nvPr/>
        </p:nvSpPr>
        <p:spPr>
          <a:xfrm>
            <a:off x="6265783" y="1557695"/>
            <a:ext cx="438388" cy="438388"/>
          </a:xfrm>
          <a:prstGeom prst="roundRect">
            <a:avLst>
              <a:gd name="adj" fmla="val 40005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338828" y="1594247"/>
            <a:ext cx="292298" cy="365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8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1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459266" y="1624608"/>
            <a:ext cx="2435781" cy="304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Кран машинисі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459266" y="2045970"/>
            <a:ext cx="6391751" cy="9354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Ауыр жүкті көтергенде кенет тоқтату қауіпті – жүк инерциясынан қозғалысын жалғастырып, арқанды үзуі мүмкін. Машинист баяу тежеуді үйренуі керек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681311" y="3578900"/>
            <a:ext cx="584597" cy="22860"/>
          </a:xfrm>
          <a:prstGeom prst="roundRect">
            <a:avLst>
              <a:gd name="adj" fmla="val 767188"/>
            </a:avLst>
          </a:prstGeom>
          <a:solidFill>
            <a:srgbClr val="FF7047"/>
          </a:solidFill>
          <a:ln/>
        </p:spPr>
      </p:sp>
      <p:sp>
        <p:nvSpPr>
          <p:cNvPr id="11" name="Shape 8"/>
          <p:cNvSpPr/>
          <p:nvPr/>
        </p:nvSpPr>
        <p:spPr>
          <a:xfrm>
            <a:off x="6265783" y="3371136"/>
            <a:ext cx="438388" cy="438388"/>
          </a:xfrm>
          <a:prstGeom prst="roundRect">
            <a:avLst>
              <a:gd name="adj" fmla="val 40005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338828" y="3407688"/>
            <a:ext cx="292298" cy="365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8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7459266" y="3438049"/>
            <a:ext cx="2435781" cy="304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Шахтер жұмысы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459266" y="3859411"/>
            <a:ext cx="6391751" cy="9354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Шахтадағы тасымалдау арбалары инерция арқасында рельстерде ұзақ қозғалады. Вагондарды тоқтату үшін үйкеліс күші немесе тежегіш қажет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6681311" y="5392341"/>
            <a:ext cx="584597" cy="22860"/>
          </a:xfrm>
          <a:prstGeom prst="roundRect">
            <a:avLst>
              <a:gd name="adj" fmla="val 767188"/>
            </a:avLst>
          </a:prstGeom>
          <a:solidFill>
            <a:srgbClr val="FF7047"/>
          </a:solidFill>
          <a:ln/>
        </p:spPr>
      </p:sp>
      <p:sp>
        <p:nvSpPr>
          <p:cNvPr id="16" name="Shape 13"/>
          <p:cNvSpPr/>
          <p:nvPr/>
        </p:nvSpPr>
        <p:spPr>
          <a:xfrm>
            <a:off x="6265783" y="5184577"/>
            <a:ext cx="438388" cy="438388"/>
          </a:xfrm>
          <a:prstGeom prst="roundRect">
            <a:avLst>
              <a:gd name="adj" fmla="val 40005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6338828" y="5221129"/>
            <a:ext cx="292298" cy="365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8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3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7459266" y="5251490"/>
            <a:ext cx="2435781" cy="304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Цистерна жүргізуші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7459266" y="5672852"/>
            <a:ext cx="6391751" cy="9354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Толған цистернадағы сұйықтық инерциясы өте үлкен – кенет бұрылыста немесе тежелгенде көлікті аударуы мүмкін. Баяу және сақтық қажет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6265783" y="6827520"/>
            <a:ext cx="7585234" cy="6236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dirty="0">
                <a:solidFill>
                  <a:srgbClr val="55575A"/>
                </a:solidFill>
                <a:highlight>
                  <a:srgbClr val="FFF0ED"/>
                </a:highlight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Маңызды қорытынды:</a:t>
            </a: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Техникалық мамандықтарда инерция заңын білу – жұмыс қауіпсіздігінің негізі. Әр маман өз жұмысындағы инерцияны есептей білуі керек!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442341" y="464616"/>
            <a:ext cx="5377220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Есептер шығару практикасы</a:t>
            </a:r>
            <a:endParaRPr lang="en-US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1130587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Alice Light" pitchFamily="34" charset="-122"/>
                <a:cs typeface="Times New Roman" panose="02020603050405020304" pitchFamily="18" charset="0"/>
              </a:rPr>
              <a:t>01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518487" y="1602228"/>
            <a:ext cx="4215289" cy="22860"/>
          </a:xfrm>
          <a:prstGeom prst="rect">
            <a:avLst/>
          </a:prstGeom>
          <a:solidFill>
            <a:srgbClr val="FF7047"/>
          </a:solidFill>
          <a:ln/>
        </p:spPr>
      </p:sp>
      <p:sp>
        <p:nvSpPr>
          <p:cNvPr id="6" name="Text 3"/>
          <p:cNvSpPr/>
          <p:nvPr/>
        </p:nvSpPr>
        <p:spPr>
          <a:xfrm>
            <a:off x="724964" y="227338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Есеп 1: Тыныш дене</a:t>
            </a:r>
            <a:endParaRPr lang="en-US" sz="19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06977" y="3300891"/>
            <a:ext cx="42152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Берілгені:</a:t>
            </a: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Массасы 2 кг зат үстелде жатыр, сыртқы күш жоқ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06976" y="4355920"/>
            <a:ext cx="421528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Сұрақ:</a:t>
            </a: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Зат қалай қозғалады?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606975" y="5107701"/>
            <a:ext cx="42152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Шешуі:</a:t>
            </a: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Ньютонның 1-заңы бойынша күш әсер етпесе, дене тыныш күйін сақтайды. Жауабы: зат үстелде тыныш жатады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5405795" y="1130587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Alice Light" pitchFamily="34" charset="-122"/>
                <a:cs typeface="Times New Roman" panose="02020603050405020304" pitchFamily="18" charset="0"/>
              </a:rPr>
              <a:t>02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5207437" y="1602228"/>
            <a:ext cx="4215408" cy="22860"/>
          </a:xfrm>
          <a:prstGeom prst="rect">
            <a:avLst/>
          </a:prstGeom>
          <a:solidFill>
            <a:srgbClr val="FF7047"/>
          </a:solidFill>
          <a:ln/>
        </p:spPr>
      </p:sp>
      <p:sp>
        <p:nvSpPr>
          <p:cNvPr id="12" name="Text 9"/>
          <p:cNvSpPr/>
          <p:nvPr/>
        </p:nvSpPr>
        <p:spPr>
          <a:xfrm>
            <a:off x="5504974" y="2273384"/>
            <a:ext cx="285190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Есеп 2: Трамвай тоқтауы</a:t>
            </a:r>
            <a:endParaRPr lang="en-US" sz="19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5335256" y="3304309"/>
            <a:ext cx="42154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Берілгені:</a:t>
            </a: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Трамвай 15 м/с жылдамдықпен қозғалып келеді, құрғақ жолда тоқтайды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5335022" y="4262763"/>
            <a:ext cx="42154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Сұрақ:</a:t>
            </a: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Инерция арқылы тоқтау жолын анықтаңыз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5207437" y="5107701"/>
            <a:ext cx="4215408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Шешуі:</a:t>
            </a: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Дене инерциясынан қозғалысын сақтап, үйкеліс күші әсерінен баяулайды. Тоқтау жолы үйкеліс коэффициентіне байланысты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10279964" y="113058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Alice Light" pitchFamily="34" charset="-122"/>
                <a:cs typeface="Times New Roman" panose="02020603050405020304" pitchFamily="18" charset="0"/>
              </a:rPr>
              <a:t>03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9819561" y="1602228"/>
            <a:ext cx="4215289" cy="22860"/>
          </a:xfrm>
          <a:prstGeom prst="rect">
            <a:avLst/>
          </a:prstGeom>
          <a:solidFill>
            <a:srgbClr val="FF7047"/>
          </a:solidFill>
          <a:ln/>
        </p:spPr>
      </p:sp>
      <p:sp>
        <p:nvSpPr>
          <p:cNvPr id="18" name="Text 15"/>
          <p:cNvSpPr/>
          <p:nvPr/>
        </p:nvSpPr>
        <p:spPr>
          <a:xfrm>
            <a:off x="10279964" y="2273384"/>
            <a:ext cx="280975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Интерактивті тапсырма</a:t>
            </a:r>
            <a:endParaRPr lang="en-US" sz="19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10063187" y="3099011"/>
            <a:ext cx="4215289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Wordwall платформасындағы интерактивті тапсырмаларды орындаңыз – тест сұрақтары, сәйкестендіру және ойын форматындағы жаттығулар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10063186" y="4790161"/>
            <a:ext cx="42152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Сілтеме:</a:t>
            </a: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wordwall.net (9-сынып, Ньютонның 1-ші заңы)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207437" y="6721229"/>
            <a:ext cx="7321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https://wordwall.net/ru/resource/37813435/9-сынып-ньютонның-1-ші-заңы</a:t>
            </a:r>
            <a:endParaRPr lang="ru-RU" dirty="0"/>
          </a:p>
        </p:txBody>
      </p:sp>
      <p:pic>
        <p:nvPicPr>
          <p:cNvPr id="22" name="Рисунок 21" descr="C:\Users\User\Downloads\Ньютонның бірінші заңы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5459" y="6060320"/>
            <a:ext cx="1853688" cy="169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711</Words>
  <Application>Microsoft Office PowerPoint</Application>
  <PresentationFormat>Произвольный</PresentationFormat>
  <Paragraphs>105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Times New Roman</vt:lpstr>
      <vt:lpstr>Calibri</vt:lpstr>
      <vt:lpstr>Alice</vt:lpstr>
      <vt:lpstr>Manrope</vt:lpstr>
      <vt:lpstr>Arial</vt:lpstr>
      <vt:lpstr>Alice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Пользователь</cp:lastModifiedBy>
  <cp:revision>3</cp:revision>
  <dcterms:created xsi:type="dcterms:W3CDTF">2025-11-01T18:30:10Z</dcterms:created>
  <dcterms:modified xsi:type="dcterms:W3CDTF">2025-11-01T19:00:39Z</dcterms:modified>
</cp:coreProperties>
</file>