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7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DM Sans" panose="020B0604020202020204" charset="0"/>
      <p:regular r:id="rId21"/>
    </p:embeddedFont>
    <p:embeddedFont>
      <p:font typeface="PT Serif" panose="020B0604020202020204" charset="-52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6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20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084" y="1135096"/>
            <a:ext cx="10364488" cy="3142265"/>
          </a:xfrm>
        </p:spPr>
        <p:txBody>
          <a:bodyPr bIns="0" anchor="b">
            <a:normAutofit/>
          </a:bodyPr>
          <a:lstStyle>
            <a:lvl1pPr algn="l">
              <a:defRPr sz="792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085" y="4277361"/>
            <a:ext cx="10364486" cy="1285314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160" b="0">
                <a:solidFill>
                  <a:schemeClr val="tx1"/>
                </a:solidFill>
              </a:defRPr>
            </a:lvl1pPr>
            <a:lvl2pPr marL="548640" indent="0" algn="ctr">
              <a:buNone/>
              <a:defRPr sz="216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2549" y="395169"/>
            <a:ext cx="7132402" cy="3710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09271" y="161916"/>
            <a:ext cx="973223" cy="60429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350552" y="772157"/>
            <a:ext cx="11532413" cy="186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4912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350552" y="772157"/>
            <a:ext cx="11532413" cy="186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5998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49651" y="958768"/>
            <a:ext cx="1938890" cy="559186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56324" y="958768"/>
            <a:ext cx="9394596" cy="55918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10370735" y="3656299"/>
            <a:ext cx="5596128" cy="186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7366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54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48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822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043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467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330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42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10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40"/>
            </a:lvl1pPr>
          </a:lstStyle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4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350552" y="772157"/>
            <a:ext cx="11532413" cy="186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54355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407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62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000" y="2107355"/>
            <a:ext cx="10342872" cy="2460078"/>
          </a:xfrm>
        </p:spPr>
        <p:txBody>
          <a:bodyPr anchor="b">
            <a:normAutofit/>
          </a:bodyPr>
          <a:lstStyle>
            <a:lvl1pPr algn="l">
              <a:defRPr sz="432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54999" y="4567435"/>
            <a:ext cx="10342872" cy="1215515"/>
          </a:xfrm>
        </p:spPr>
        <p:txBody>
          <a:bodyPr tIns="91440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350552" y="772157"/>
            <a:ext cx="11532413" cy="186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82618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63" y="1149645"/>
            <a:ext cx="11526762" cy="127116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4999" y="2598745"/>
            <a:ext cx="5574182" cy="3952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4727" y="2606123"/>
            <a:ext cx="5574182" cy="39445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350552" y="772157"/>
            <a:ext cx="11532413" cy="186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07097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000" y="1144004"/>
            <a:ext cx="11529193" cy="126758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999" y="2603673"/>
            <a:ext cx="5574182" cy="9623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60" b="0" cap="none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4999" y="3569338"/>
            <a:ext cx="5574182" cy="299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3205" y="2607818"/>
            <a:ext cx="5574182" cy="96268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60" b="0" cap="none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13205" y="3566003"/>
            <a:ext cx="5574182" cy="2984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350552" y="772157"/>
            <a:ext cx="11532413" cy="186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05712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350552" y="772157"/>
            <a:ext cx="11532413" cy="186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85259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8764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150" y="1143094"/>
            <a:ext cx="3930016" cy="2786611"/>
          </a:xfrm>
        </p:spPr>
        <p:txBody>
          <a:bodyPr anchor="b">
            <a:normAutofit/>
          </a:bodyPr>
          <a:lstStyle>
            <a:lvl1pPr algn="l">
              <a:defRPr sz="28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8001" y="1143094"/>
            <a:ext cx="7214964" cy="540626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9150" y="3929705"/>
            <a:ext cx="3930016" cy="2614702"/>
          </a:xfrm>
        </p:spPr>
        <p:txBody>
          <a:bodyPr/>
          <a:lstStyle>
            <a:lvl1pPr marL="0" indent="0" algn="l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350552" y="772157"/>
            <a:ext cx="11532413" cy="186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4251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972865" y="578605"/>
            <a:ext cx="4889440" cy="617892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949" y="1355415"/>
            <a:ext cx="7025846" cy="2309050"/>
          </a:xfrm>
        </p:spPr>
        <p:txBody>
          <a:bodyPr anchor="b">
            <a:normAutofit/>
          </a:bodyPr>
          <a:lstStyle>
            <a:lvl1pPr>
              <a:defRPr sz="38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49268" y="1347051"/>
            <a:ext cx="3349405" cy="4639592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3897" y="3664466"/>
            <a:ext cx="7015783" cy="2515216"/>
          </a:xfrm>
        </p:spPr>
        <p:txBody>
          <a:bodyPr>
            <a:normAutofit/>
          </a:bodyPr>
          <a:lstStyle>
            <a:lvl1pPr marL="0" indent="0" algn="l">
              <a:buNone/>
              <a:defRPr sz="216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50361" y="6563828"/>
            <a:ext cx="7019526" cy="384148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50360" y="382369"/>
            <a:ext cx="5853382" cy="3851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153" y="164889"/>
            <a:ext cx="973223" cy="60429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350552" y="772157"/>
            <a:ext cx="7055510" cy="186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76141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7343203"/>
            <a:ext cx="14630400" cy="8915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562523"/>
            <a:ext cx="14630400" cy="67764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7345523"/>
            <a:ext cx="146304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6325" y="1143989"/>
            <a:ext cx="11523930" cy="12590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6325" y="2606123"/>
            <a:ext cx="11523930" cy="3953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9396" y="396445"/>
            <a:ext cx="3018475" cy="371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56324" y="395169"/>
            <a:ext cx="7126603" cy="371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01692" y="164889"/>
            <a:ext cx="973223" cy="6042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36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0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  <p:sldLayoutId id="2147483898" r:id="rId19"/>
    <p:sldLayoutId id="2147483899" r:id="rId20"/>
    <p:sldLayoutId id="2147483900" r:id="rId21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84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120000"/>
        </a:lnSpc>
        <a:spcBef>
          <a:spcPts val="12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6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92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8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4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4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4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4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4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svg"/><Relationship Id="rId5" Type="http://schemas.openxmlformats.org/officeDocument/2006/relationships/image" Target="../media/image26.svg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28205"/>
            <a:ext cx="7556421" cy="1953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Дұрыс және дұрыс емес пішінді денелердің көлемін өлшеу</a:t>
            </a:r>
            <a:endParaRPr lang="en-US" sz="4100" dirty="0"/>
          </a:p>
        </p:txBody>
      </p:sp>
      <p:sp>
        <p:nvSpPr>
          <p:cNvPr id="4" name="Text 1"/>
          <p:cNvSpPr/>
          <p:nvPr/>
        </p:nvSpPr>
        <p:spPr>
          <a:xfrm>
            <a:off x="793790" y="4079677"/>
            <a:ext cx="7556421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7-сынып оқушыларына арналған физика сабағы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793790" y="4699873"/>
            <a:ext cx="75564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Оқу мақсаты:</a:t>
            </a: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Әртүрлі пішіндегі қатты дененің немесе сұйықтың көлемін өлшеу үшін өлшеуіш цилиндрді (мензурка) қолдану дағдысын меңгеру</a:t>
            </a:r>
            <a:endParaRPr lang="en-US" sz="1550" dirty="0"/>
          </a:p>
        </p:txBody>
      </p:sp>
      <p:sp>
        <p:nvSpPr>
          <p:cNvPr id="6" name="Shape 3"/>
          <p:cNvSpPr/>
          <p:nvPr/>
        </p:nvSpPr>
        <p:spPr>
          <a:xfrm>
            <a:off x="793790" y="5558195"/>
            <a:ext cx="7556421" cy="843201"/>
          </a:xfrm>
          <a:prstGeom prst="roundRect">
            <a:avLst>
              <a:gd name="adj" fmla="val 3531"/>
            </a:avLst>
          </a:prstGeom>
          <a:solidFill>
            <a:srgbClr val="FFCDB3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48" y="5853470"/>
            <a:ext cx="248007" cy="1983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438513" y="5806083"/>
            <a:ext cx="671333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Апта дәйексөзі:</a:t>
            </a:r>
            <a:r>
              <a:rPr lang="en-US" sz="155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«Әділ болсаң – ардақты боласың»</a:t>
            </a:r>
            <a:endParaRPr lang="en-US" sz="15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53495" y="431514"/>
            <a:ext cx="1775579" cy="221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Бүгін не үйрендік?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6711" y="966795"/>
            <a:ext cx="281821" cy="2818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40861" y="1228638"/>
            <a:ext cx="1479590" cy="1849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Өлшеу дағдылары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25621" y="1684975"/>
            <a:ext cx="4482227" cy="360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Мензурканың бөлік құнын анықтау, менискті дұрыс оқу, параллакс қателігінен сақтану әдістерін меңгердік.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9789" y="966795"/>
            <a:ext cx="281821" cy="28182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863939" y="1228638"/>
            <a:ext cx="1479590" cy="1849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Есептеу әдістері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4848699" y="1684975"/>
            <a:ext cx="4482346" cy="360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Дұрыс пішінді денелердің көлемін формулалармен, дұрыс емес пішіндіні ығыстыру әдісімен анықтауды үйрендік.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2985" y="966795"/>
            <a:ext cx="281821" cy="28182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487135" y="1228638"/>
            <a:ext cx="1533644" cy="1849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Нәтижелерді ресімдеу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9471895" y="1684975"/>
            <a:ext cx="4482346" cy="360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Өлшеу нәтижелерін қателікпен дұрыс жазуды, әділдік пен жауапкершілікті сақтауды дамыттық.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8"/>
          <p:cNvSpPr/>
          <p:nvPr/>
        </p:nvSpPr>
        <p:spPr>
          <a:xfrm>
            <a:off x="225621" y="2228819"/>
            <a:ext cx="13728621" cy="21669"/>
          </a:xfrm>
          <a:prstGeom prst="rect">
            <a:avLst/>
          </a:prstGeom>
          <a:solidFill>
            <a:srgbClr val="383838">
              <a:alpha val="50000"/>
            </a:srgbClr>
          </a:solidFill>
          <a:ln/>
        </p:spPr>
      </p:sp>
      <p:sp>
        <p:nvSpPr>
          <p:cNvPr id="14" name="Text 9"/>
          <p:cNvSpPr/>
          <p:nvPr/>
        </p:nvSpPr>
        <p:spPr>
          <a:xfrm>
            <a:off x="225621" y="2419472"/>
            <a:ext cx="4208621" cy="229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🏠</a:t>
            </a:r>
            <a:r>
              <a:rPr lang="en-US" sz="280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 Үйге зерттеу тапсырмасы: «Параллакс қателігі»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0"/>
          <p:cNvSpPr/>
          <p:nvPr/>
        </p:nvSpPr>
        <p:spPr>
          <a:xfrm>
            <a:off x="225621" y="2817974"/>
            <a:ext cx="13728621" cy="478869"/>
          </a:xfrm>
          <a:prstGeom prst="roundRect">
            <a:avLst>
              <a:gd name="adj" fmla="val 3531"/>
            </a:avLst>
          </a:prstGeom>
          <a:solidFill>
            <a:srgbClr val="FFCDB3"/>
          </a:solidFill>
          <a:ln/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254" y="2982042"/>
            <a:ext cx="140851" cy="112633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591738" y="2958706"/>
            <a:ext cx="13249870" cy="180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Бұл тапсырма бағаланбайды, бірақ сіздің зерттеушілік дағдыларыңызды дамытуға көмектеседі.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968" y="3287558"/>
            <a:ext cx="338137" cy="1143000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591738" y="3400191"/>
            <a:ext cx="1479590" cy="1849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Материал дайындау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3"/>
          <p:cNvSpPr/>
          <p:nvPr/>
        </p:nvSpPr>
        <p:spPr>
          <a:xfrm>
            <a:off x="591738" y="3767559"/>
            <a:ext cx="13277850" cy="180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Үйден мөлдір стақан немесе өлшем шкаласы бар кез келген ыдыс тауып, ішіне су құйыңыз. Телефонның камерасын дайындаңыз.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036" y="3893884"/>
            <a:ext cx="338137" cy="1143000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760807" y="4006517"/>
            <a:ext cx="1479590" cy="1849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Үш ракурстан түсіру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15"/>
          <p:cNvSpPr/>
          <p:nvPr/>
        </p:nvSpPr>
        <p:spPr>
          <a:xfrm>
            <a:off x="760808" y="4385315"/>
            <a:ext cx="13108781" cy="180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Бір су деңгейін үш түрлі бұрыштан түсіріңіз: төменнен, дәл деңгейде (көз деңгейі), жоғарыдан. Әр суретте шкаланы айқын көріңіз.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865" y="4579328"/>
            <a:ext cx="338137" cy="1143000"/>
          </a:xfrm>
          <a:prstGeom prst="rect">
            <a:avLst/>
          </a:prstGeom>
        </p:spPr>
      </p:pic>
      <p:sp>
        <p:nvSpPr>
          <p:cNvPr id="25" name="Text 16"/>
          <p:cNvSpPr/>
          <p:nvPr/>
        </p:nvSpPr>
        <p:spPr>
          <a:xfrm>
            <a:off x="934636" y="4691961"/>
            <a:ext cx="1479590" cy="1849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Көрсеткіштерді жазу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17"/>
          <p:cNvSpPr/>
          <p:nvPr/>
        </p:nvSpPr>
        <p:spPr>
          <a:xfrm>
            <a:off x="934636" y="5047424"/>
            <a:ext cx="12939713" cy="180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Әр суреттегі судың деңгейі қандай көрсеткішке сәйкес келеді? Олар бірдей ме, әлде өзгеше ме? Айырмашылықты жазыңыз.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723" y="5334242"/>
            <a:ext cx="338137" cy="1143000"/>
          </a:xfrm>
          <a:prstGeom prst="rect">
            <a:avLst/>
          </a:prstGeom>
        </p:spPr>
      </p:pic>
      <p:sp>
        <p:nvSpPr>
          <p:cNvPr id="28" name="Text 18"/>
          <p:cNvSpPr/>
          <p:nvPr/>
        </p:nvSpPr>
        <p:spPr>
          <a:xfrm>
            <a:off x="1080494" y="5355442"/>
            <a:ext cx="1479590" cy="1849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ИИ көмегімен талдау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19"/>
          <p:cNvSpPr/>
          <p:nvPr/>
        </p:nvSpPr>
        <p:spPr>
          <a:xfrm>
            <a:off x="1098944" y="5780346"/>
            <a:ext cx="12770644" cy="180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ChatGPT-ге «Параллакс қателігін зерттеу жоспарын құр», «Нәтижелерді кесте түрінде көрсет» деп сұраңыз. Алынған </a:t>
            </a:r>
            <a:r>
              <a:rPr lang="en-US" dirty="0" err="1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кеңеспен</a:t>
            </a: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383838"/>
              </a:solidFill>
              <a:latin typeface="Times New Roman" panose="02020603050405020304" pitchFamily="18" charset="0"/>
              <a:ea typeface="DM Sans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dirty="0" err="1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өз</a:t>
            </a: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жазбаңызды салыстырыңыз.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329" y="6257969"/>
            <a:ext cx="338137" cy="1143000"/>
          </a:xfrm>
          <a:prstGeom prst="rect">
            <a:avLst/>
          </a:prstGeom>
        </p:spPr>
      </p:pic>
      <p:sp>
        <p:nvSpPr>
          <p:cNvPr id="31" name="Text 20"/>
          <p:cNvSpPr/>
          <p:nvPr/>
        </p:nvSpPr>
        <p:spPr>
          <a:xfrm>
            <a:off x="820100" y="6257969"/>
            <a:ext cx="1479590" cy="1849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Қорытынды жасау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21"/>
          <p:cNvSpPr/>
          <p:nvPr/>
        </p:nvSpPr>
        <p:spPr>
          <a:xfrm>
            <a:off x="800570" y="6622315"/>
            <a:ext cx="12939713" cy="180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Қай ракурс ең дәл өлшем береді және неліктен? 3-5 сөйлеммен қорытынды жазыңыз. Суреттерді тіркеңіз.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22"/>
          <p:cNvSpPr/>
          <p:nvPr/>
        </p:nvSpPr>
        <p:spPr>
          <a:xfrm>
            <a:off x="366531" y="7472909"/>
            <a:ext cx="13559552" cy="180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Рефлексия: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«Бір сөйлем – бір сабақ». Бүгінгі сабақта маған ең маңызды болғаны... Енді мен ... кезінде қателеспеймін. 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DM Sans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Келесі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сабаққа дайындалу үшін мен ...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hape 23"/>
          <p:cNvSpPr/>
          <p:nvPr/>
        </p:nvSpPr>
        <p:spPr>
          <a:xfrm>
            <a:off x="225621" y="7382949"/>
            <a:ext cx="15240" cy="433983"/>
          </a:xfrm>
          <a:prstGeom prst="rect">
            <a:avLst/>
          </a:prstGeom>
          <a:solidFill>
            <a:srgbClr val="E04F00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64788"/>
            <a:ext cx="12067223" cy="651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Сабақтың негізгі мақсаттары мен құндылықтары</a:t>
            </a:r>
            <a:endParaRPr lang="en-US" sz="4100" dirty="0"/>
          </a:p>
        </p:txBody>
      </p:sp>
      <p:sp>
        <p:nvSpPr>
          <p:cNvPr id="3" name="Shape 1"/>
          <p:cNvSpPr/>
          <p:nvPr/>
        </p:nvSpPr>
        <p:spPr>
          <a:xfrm>
            <a:off x="793790" y="2113717"/>
            <a:ext cx="4215289" cy="2111573"/>
          </a:xfrm>
          <a:prstGeom prst="roundRect">
            <a:avLst>
              <a:gd name="adj" fmla="val 1410"/>
            </a:avLst>
          </a:prstGeom>
          <a:solidFill>
            <a:srgbClr val="F2EEEE"/>
          </a:solidFill>
          <a:ln/>
        </p:spPr>
      </p:sp>
      <p:sp>
        <p:nvSpPr>
          <p:cNvPr id="4" name="Text 2"/>
          <p:cNvSpPr/>
          <p:nvPr/>
        </p:nvSpPr>
        <p:spPr>
          <a:xfrm>
            <a:off x="992148" y="2312075"/>
            <a:ext cx="2604968" cy="3256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Өлшеу дағдылары</a:t>
            </a:r>
            <a:endParaRPr lang="en-US" sz="2050" dirty="0"/>
          </a:p>
        </p:txBody>
      </p:sp>
      <p:sp>
        <p:nvSpPr>
          <p:cNvPr id="5" name="Text 3"/>
          <p:cNvSpPr/>
          <p:nvPr/>
        </p:nvSpPr>
        <p:spPr>
          <a:xfrm>
            <a:off x="992148" y="2756773"/>
            <a:ext cx="381857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Өлшеуіш цилиндрдің бөлік құнын анықтап, менискті дұрыс оқуды меңгереміз. Параллакс қателігінен қашып, дәл өлшем алуды үйренеміз.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5207437" y="2113717"/>
            <a:ext cx="4215408" cy="2111573"/>
          </a:xfrm>
          <a:prstGeom prst="roundRect">
            <a:avLst>
              <a:gd name="adj" fmla="val 1410"/>
            </a:avLst>
          </a:prstGeom>
          <a:solidFill>
            <a:srgbClr val="F2EEEE"/>
          </a:solidFill>
          <a:ln/>
        </p:spPr>
      </p:sp>
      <p:sp>
        <p:nvSpPr>
          <p:cNvPr id="7" name="Text 5"/>
          <p:cNvSpPr/>
          <p:nvPr/>
        </p:nvSpPr>
        <p:spPr>
          <a:xfrm>
            <a:off x="5405795" y="2312075"/>
            <a:ext cx="2604968" cy="3256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Есептеу әдістері</a:t>
            </a:r>
            <a:endParaRPr lang="en-US" sz="2050" dirty="0"/>
          </a:p>
        </p:txBody>
      </p:sp>
      <p:sp>
        <p:nvSpPr>
          <p:cNvPr id="8" name="Text 6"/>
          <p:cNvSpPr/>
          <p:nvPr/>
        </p:nvSpPr>
        <p:spPr>
          <a:xfrm>
            <a:off x="5405795" y="2756773"/>
            <a:ext cx="3818692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Дұрыс пішінді денелердің көлемін формуламен есептейміз. Дұрыс емес пішінді денелердің көлемін ығыстыру әдісімен анықтаймыз.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9621203" y="2113717"/>
            <a:ext cx="4215289" cy="2111573"/>
          </a:xfrm>
          <a:prstGeom prst="roundRect">
            <a:avLst>
              <a:gd name="adj" fmla="val 1410"/>
            </a:avLst>
          </a:prstGeom>
          <a:solidFill>
            <a:srgbClr val="F2EEEE"/>
          </a:solidFill>
          <a:ln/>
        </p:spPr>
      </p:sp>
      <p:sp>
        <p:nvSpPr>
          <p:cNvPr id="10" name="Text 8"/>
          <p:cNvSpPr/>
          <p:nvPr/>
        </p:nvSpPr>
        <p:spPr>
          <a:xfrm>
            <a:off x="9819561" y="2312075"/>
            <a:ext cx="2604968" cy="3256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Нәтижелерді жазу</a:t>
            </a:r>
            <a:endParaRPr lang="en-US" sz="2050" dirty="0"/>
          </a:p>
        </p:txBody>
      </p:sp>
      <p:sp>
        <p:nvSpPr>
          <p:cNvPr id="11" name="Text 9"/>
          <p:cNvSpPr/>
          <p:nvPr/>
        </p:nvSpPr>
        <p:spPr>
          <a:xfrm>
            <a:off x="9819561" y="2756773"/>
            <a:ext cx="381857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Өлшеу нәтижесін қателікпен жазуды үйренеміз. Алынған деректерді өмірмен байланысты түсіндіруді дамытамыз.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793790" y="4522946"/>
            <a:ext cx="3570446" cy="3906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Құндылықтарды дарыту</a:t>
            </a:r>
            <a:endParaRPr lang="en-US" sz="2450" dirty="0"/>
          </a:p>
        </p:txBody>
      </p:sp>
      <p:sp>
        <p:nvSpPr>
          <p:cNvPr id="13" name="Text 11"/>
          <p:cNvSpPr/>
          <p:nvPr/>
        </p:nvSpPr>
        <p:spPr>
          <a:xfrm>
            <a:off x="793790" y="5409605"/>
            <a:ext cx="2604968" cy="3256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Әділдік</a:t>
            </a:r>
            <a:endParaRPr lang="en-US" sz="2050" dirty="0"/>
          </a:p>
        </p:txBody>
      </p:sp>
      <p:sp>
        <p:nvSpPr>
          <p:cNvPr id="14" name="Text 12"/>
          <p:cNvSpPr/>
          <p:nvPr/>
        </p:nvSpPr>
        <p:spPr>
          <a:xfrm>
            <a:off x="793790" y="5933599"/>
            <a:ext cx="627935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Өлшеуде адалдық танытамыз, деректерді бұрмаламаймыз, нәтижелерді шынайы жазамыз. Ғылыми әділеттілік – ғылымның негізі.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7564874" y="5409605"/>
            <a:ext cx="2604968" cy="3256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Жауапкершілік</a:t>
            </a:r>
            <a:endParaRPr lang="en-US" sz="2050" dirty="0"/>
          </a:p>
        </p:txBody>
      </p:sp>
      <p:sp>
        <p:nvSpPr>
          <p:cNvPr id="16" name="Text 14"/>
          <p:cNvSpPr/>
          <p:nvPr/>
        </p:nvSpPr>
        <p:spPr>
          <a:xfrm>
            <a:off x="7564874" y="5933599"/>
            <a:ext cx="627935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Еңбек адамын құрметтейміз: лаборант, сантехник, технолог, зергер мамандықтарының қоғамдағы маңызын түсінеміз және бағалаймыз.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6739" y="514350"/>
            <a:ext cx="6953488" cy="473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Өлшем бірліктері және негізгі ұғымдар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76739" y="1045012"/>
            <a:ext cx="3323630" cy="2837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Көлем өлшемдерінің бірліктері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739" y="1562933"/>
            <a:ext cx="144185" cy="14418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76739" y="1774627"/>
            <a:ext cx="4396145" cy="15240"/>
          </a:xfrm>
          <a:prstGeom prst="rect">
            <a:avLst/>
          </a:prstGeom>
          <a:solidFill>
            <a:srgbClr val="E04F00"/>
          </a:solidFill>
          <a:ln/>
        </p:spPr>
      </p:sp>
      <p:sp>
        <p:nvSpPr>
          <p:cNvPr id="6" name="Text 3"/>
          <p:cNvSpPr/>
          <p:nvPr/>
        </p:nvSpPr>
        <p:spPr>
          <a:xfrm>
            <a:off x="576739" y="1877139"/>
            <a:ext cx="1973699" cy="2365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Литр және миллилитр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76739" y="2200156"/>
            <a:ext cx="4396145" cy="6918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1 литр (л) = 1000 миллилитр (мл). Бұл – сұйықтардың көлемін өлшеудегі негізгі бірліктер. Күнделікті өмірде су, сүт, шырын сатып алғанда осы бірліктерді қолданамыз.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7068" y="1562933"/>
            <a:ext cx="144185" cy="144185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5117068" y="1774627"/>
            <a:ext cx="4396145" cy="15240"/>
          </a:xfrm>
          <a:prstGeom prst="rect">
            <a:avLst/>
          </a:prstGeom>
          <a:solidFill>
            <a:srgbClr val="E04F00"/>
          </a:solidFill>
          <a:ln/>
        </p:spPr>
      </p:sp>
      <p:sp>
        <p:nvSpPr>
          <p:cNvPr id="10" name="Text 6"/>
          <p:cNvSpPr/>
          <p:nvPr/>
        </p:nvSpPr>
        <p:spPr>
          <a:xfrm>
            <a:off x="5117068" y="1877139"/>
            <a:ext cx="1892498" cy="2365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Кубтық сантиметр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117068" y="2200156"/>
            <a:ext cx="4396145" cy="46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1 миллилитр (мл) = 1 кубтық сантиметр (см³). Физикада екі бірлік те бірдей мәнді білдіреді. Мысалы, 50 мл су = 50 см³ су.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7398" y="1562933"/>
            <a:ext cx="144185" cy="144185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9657398" y="1774627"/>
            <a:ext cx="4396145" cy="15240"/>
          </a:xfrm>
          <a:prstGeom prst="rect">
            <a:avLst/>
          </a:prstGeom>
          <a:solidFill>
            <a:srgbClr val="E04F00"/>
          </a:solidFill>
          <a:ln/>
        </p:spPr>
      </p:sp>
      <p:sp>
        <p:nvSpPr>
          <p:cNvPr id="14" name="Text 9"/>
          <p:cNvSpPr/>
          <p:nvPr/>
        </p:nvSpPr>
        <p:spPr>
          <a:xfrm>
            <a:off x="9657398" y="1877139"/>
            <a:ext cx="1892498" cy="2365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Үлкен өлшемдер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9657398" y="2200156"/>
            <a:ext cx="4396145" cy="6918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1000 см³ = 1 литр = 1 дм³ (кубтық дециметр). Үлкен ыдыстардың көлемін өлшегенде осы қатынасты білу маңызды.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1995" y="3162300"/>
            <a:ext cx="5566291" cy="3835837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4671481" y="5549094"/>
            <a:ext cx="1521074" cy="212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24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1 Литр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21087" y="4571928"/>
            <a:ext cx="360204" cy="360204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5967653" y="3928177"/>
            <a:ext cx="1570489" cy="212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24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1000 мл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59669" y="4791540"/>
            <a:ext cx="360204" cy="360204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7021925" y="6020849"/>
            <a:ext cx="1521074" cy="212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24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1000 см³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98363" y="5011152"/>
            <a:ext cx="360204" cy="360204"/>
          </a:xfrm>
          <a:prstGeom prst="rect">
            <a:avLst/>
          </a:prstGeom>
        </p:spPr>
      </p:pic>
      <p:sp>
        <p:nvSpPr>
          <p:cNvPr id="23" name="Text 14"/>
          <p:cNvSpPr/>
          <p:nvPr/>
        </p:nvSpPr>
        <p:spPr>
          <a:xfrm>
            <a:off x="8372126" y="4352204"/>
            <a:ext cx="1521074" cy="212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24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1 дм³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10225" y="5246973"/>
            <a:ext cx="360203" cy="360204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792838" y="7160300"/>
            <a:ext cx="13260705" cy="230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Есте сақтаңыз: Физикалық есептерде көлемді см³ бірлігінде жазу дәстүрлі болып табылады, </a:t>
            </a:r>
            <a:endParaRPr lang="ru-RU" dirty="0">
              <a:solidFill>
                <a:srgbClr val="383838"/>
              </a:solidFill>
              <a:latin typeface="Times New Roman" panose="02020603050405020304" pitchFamily="18" charset="0"/>
              <a:ea typeface="DM Sans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dirty="0" err="1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бірақ</a:t>
            </a: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зертханалық жұмыстарда мл бірлігін де қолдануға болады.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hape 16"/>
          <p:cNvSpPr/>
          <p:nvPr/>
        </p:nvSpPr>
        <p:spPr>
          <a:xfrm>
            <a:off x="576739" y="7160300"/>
            <a:ext cx="15240" cy="554950"/>
          </a:xfrm>
          <a:prstGeom prst="rect">
            <a:avLst/>
          </a:prstGeom>
          <a:solidFill>
            <a:srgbClr val="E04F00"/>
          </a:solidFill>
          <a:ln/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2709" y="496848"/>
            <a:ext cx="9604058" cy="592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Өлшеуіш цилиндр (мензурка) және мениск</a:t>
            </a:r>
            <a:endParaRPr lang="en-US" sz="37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 rotWithShape="1">
          <a:blip r:embed="rId3"/>
          <a:srcRect l="10153" r="6798"/>
          <a:stretch/>
        </p:blipFill>
        <p:spPr>
          <a:xfrm>
            <a:off x="246579" y="2570200"/>
            <a:ext cx="4211121" cy="285214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57677" y="1466010"/>
            <a:ext cx="469677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4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Өлшеуіш цилиндр құрылымы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4757678" y="2002268"/>
            <a:ext cx="9150013" cy="578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Мензурка – сұйықтың көлемін өлшеуге арналған шыны немесе пластик цилиндр. Оның бүйір бетінде нөлден жоғары бағытталған өлшем шкаласы бар.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757677" y="2761053"/>
            <a:ext cx="3270387" cy="296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Бөлік құны дегеніміз не?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4757678" y="3238136"/>
            <a:ext cx="9150013" cy="578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Бөлік құны – шкаладағы екі көршілес сызық арасындағы айырма. Мысалы, егер 10 мл аралықта 5 бөлік болса, онда 1 бөлік = 2 мл болады.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4757678" y="3996922"/>
            <a:ext cx="3922239" cy="296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Мениск және оны оқу ережесі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4757678" y="4474005"/>
            <a:ext cx="9150013" cy="578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Мениск – сұйықтың бетіндегі қисық беткі. Су мен көптеген сұйықтар ыдыс қабырғасына жабысады, сондықтан ортасы төмен қисық түзеді.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4757678" y="5115395"/>
            <a:ext cx="9150013" cy="578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Менискіні міндетті түрде </a:t>
            </a:r>
            <a:r>
              <a:rPr lang="en-US" sz="160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төменгі шеті бойынша</a:t>
            </a: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оқу керек – дәл осы нүкте нақты көлемді көрсетеді.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4757678" y="5756785"/>
            <a:ext cx="9150013" cy="578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Көз деңгейі шкаламен бір деңгейде болуы тиіс – сонда ғана параллакс қателігі болмайды.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722709" y="6676787"/>
            <a:ext cx="13184981" cy="1056680"/>
          </a:xfrm>
          <a:prstGeom prst="roundRect">
            <a:avLst>
              <a:gd name="adj" fmla="val 2565"/>
            </a:avLst>
          </a:prstGeom>
          <a:solidFill>
            <a:srgbClr val="FFCDB3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827" y="7043380"/>
            <a:ext cx="370534" cy="296466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309687" y="6902529"/>
            <a:ext cx="12417385" cy="578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Параллакс қателігі:</a:t>
            </a:r>
            <a:r>
              <a:rPr lang="en-US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Егер сіз мензурканы жоғарыдан немесе төменнен қарасаңыз, көрсеткіш басқа болып көрінеді. Дәл өлшем алу үшін көзіңізді шкаламен бір деңгейге қойыңыз!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3890" y="442674"/>
            <a:ext cx="8452366" cy="528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60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Дұрыс пішінді денелердің көлемін есептеу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43890" y="1035248"/>
            <a:ext cx="7961233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Негізгі геометриялық пішіндер және олардың көлем формулалары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643890" y="1593652"/>
            <a:ext cx="13342620" cy="1694021"/>
          </a:xfrm>
          <a:prstGeom prst="roundRect">
            <a:avLst>
              <a:gd name="adj" fmla="val 1426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66750" y="1616512"/>
            <a:ext cx="643890" cy="1648301"/>
          </a:xfrm>
          <a:prstGeom prst="rect">
            <a:avLst/>
          </a:prstGeom>
          <a:solidFill>
            <a:srgbClr val="F2EEEE"/>
          </a:solidFill>
          <a:ln/>
        </p:spPr>
      </p:sp>
      <p:sp>
        <p:nvSpPr>
          <p:cNvPr id="6" name="Text 4"/>
          <p:cNvSpPr/>
          <p:nvPr/>
        </p:nvSpPr>
        <p:spPr>
          <a:xfrm>
            <a:off x="867966" y="2289691"/>
            <a:ext cx="241459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471613" y="1777484"/>
            <a:ext cx="2113002" cy="264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Текше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471613" y="2138124"/>
            <a:ext cx="12331065" cy="2575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Формула:</a:t>
            </a: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V = a³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471613" y="2492216"/>
            <a:ext cx="12331065" cy="2575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Мұндағы a – текшенің қабырғасы. Барлық қабырғалары тең болғандықтан, біреуін өлшеп, үш рет көбейту жеткілікті.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471613" y="2846308"/>
            <a:ext cx="12331065" cy="2575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Мысал:</a:t>
            </a: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Егер a = 3 см болса, онда V = 3³ = 27 см³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43890" y="3448645"/>
            <a:ext cx="13342620" cy="1694021"/>
          </a:xfrm>
          <a:prstGeom prst="roundRect">
            <a:avLst>
              <a:gd name="adj" fmla="val 1426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666750" y="3471505"/>
            <a:ext cx="643890" cy="1648301"/>
          </a:xfrm>
          <a:prstGeom prst="rect">
            <a:avLst/>
          </a:prstGeom>
          <a:solidFill>
            <a:srgbClr val="F2EEEE"/>
          </a:solidFill>
          <a:ln/>
        </p:spPr>
      </p:sp>
      <p:sp>
        <p:nvSpPr>
          <p:cNvPr id="13" name="Text 11"/>
          <p:cNvSpPr/>
          <p:nvPr/>
        </p:nvSpPr>
        <p:spPr>
          <a:xfrm>
            <a:off x="867966" y="4144685"/>
            <a:ext cx="241459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471613" y="3632478"/>
            <a:ext cx="2921794" cy="264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Тікбұрышты параллелепипед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471613" y="3993118"/>
            <a:ext cx="12331065" cy="2575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Формула:</a:t>
            </a: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V = a × b × 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471613" y="4347210"/>
            <a:ext cx="12331065" cy="2575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Мұндағы a, b, c – үш өлшемі (ұзындығы, ені, биіктігі). Сызғышпен үш қабырғаны да өлшеп, көбейтеміз.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471613" y="4701302"/>
            <a:ext cx="12331065" cy="2575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Мысал:</a:t>
            </a: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Егер a=4 см, b=2 см, c=5 см болса, V = 4×2×5 = 40 см³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643890" y="5303639"/>
            <a:ext cx="13342620" cy="1694021"/>
          </a:xfrm>
          <a:prstGeom prst="roundRect">
            <a:avLst>
              <a:gd name="adj" fmla="val 1426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66750" y="5326499"/>
            <a:ext cx="643890" cy="1648301"/>
          </a:xfrm>
          <a:prstGeom prst="rect">
            <a:avLst/>
          </a:prstGeom>
          <a:solidFill>
            <a:srgbClr val="F2EEEE"/>
          </a:solidFill>
          <a:ln/>
        </p:spPr>
      </p:sp>
      <p:sp>
        <p:nvSpPr>
          <p:cNvPr id="20" name="Text 18"/>
          <p:cNvSpPr/>
          <p:nvPr/>
        </p:nvSpPr>
        <p:spPr>
          <a:xfrm>
            <a:off x="867966" y="5999678"/>
            <a:ext cx="241459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1471613" y="5487472"/>
            <a:ext cx="2113002" cy="264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Цилиндр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1471613" y="5848112"/>
            <a:ext cx="12331065" cy="2575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Формула:</a:t>
            </a: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V = π × r² × 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1471613" y="6202204"/>
            <a:ext cx="12331065" cy="2575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Мұндағы r – табан радиусы, h – биіктігі. Егер диаметрі (d) берілсе, r = d/2 формуласын қолданыңыз.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1471613" y="6556296"/>
            <a:ext cx="12331065" cy="2575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Мысал:</a:t>
            </a: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Егер r=2 см, h=10 см болса, V ≈ 3,14×4×10 = 125,6 см³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885349" y="7359848"/>
            <a:ext cx="13101161" cy="2575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Маңызды:</a:t>
            </a:r>
            <a:r>
              <a:rPr lang="en-US" sz="16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Барлық өлшемдер бір бірлікте болуы керек! Егер миллиметрде өлшесеңіз, нәтижеде мм³ аласыз, сантиметрде өлшесеңіз – см³ аласыз.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hape 24"/>
          <p:cNvSpPr/>
          <p:nvPr/>
        </p:nvSpPr>
        <p:spPr>
          <a:xfrm>
            <a:off x="643890" y="7178754"/>
            <a:ext cx="22860" cy="619720"/>
          </a:xfrm>
          <a:prstGeom prst="rect">
            <a:avLst/>
          </a:prstGeom>
          <a:solidFill>
            <a:srgbClr val="E04F00"/>
          </a:solidFill>
          <a:ln/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5193" y="417910"/>
            <a:ext cx="10963037" cy="6007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Дұрыс емес пішінді денелердің көлемін анықтау</a:t>
            </a:r>
            <a:endParaRPr lang="en-US" sz="3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 rotWithShape="1">
          <a:blip r:embed="rId3"/>
          <a:srcRect l="4660" t="1977" r="6732" b="2400"/>
          <a:stretch/>
        </p:blipFill>
        <p:spPr>
          <a:xfrm>
            <a:off x="274320" y="1729174"/>
            <a:ext cx="5634990" cy="40950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339901" y="1296056"/>
            <a:ext cx="5243292" cy="360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320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Ығыстыру әдісі (Архимед әдісі)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39901" y="1839457"/>
            <a:ext cx="7913309" cy="8786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Тас, болт, сақина сияқты дұрыс емес пішінді денелердің көлемін формуламен есептеу мүмкін емес. Мұндай жағдайда </a:t>
            </a:r>
            <a:r>
              <a:rPr lang="en-US" sz="2000" b="1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суды ығыстыру әдісін</a:t>
            </a:r>
            <a:r>
              <a:rPr lang="en-US" sz="20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қолданамыз.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39901" y="2901137"/>
            <a:ext cx="2990326" cy="300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80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Әдістің қадамдары: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339901" y="3384412"/>
            <a:ext cx="7913309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Мензуркаға белгілі бір көлемде су құйыңыз (мысалы, 50 мл). Бұл – бастапқы көлем V₁.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339901" y="4034255"/>
            <a:ext cx="7913309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Font typeface="+mj-lt"/>
              <a:buAutoNum type="arabicPeriod" startAt="2"/>
            </a:pPr>
            <a:r>
              <a:rPr lang="en-US" sz="20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Өлшегіңіз келетін затты суға мұқият батырыңыз. Су деңгейі көтеріледі.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339901" y="4684098"/>
            <a:ext cx="7913309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Жаңа су деңгейін оқыңыз (мысалы, 65 мл). Бұл – соңғы көлем V₂.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339901" y="5041047"/>
            <a:ext cx="7913309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Font typeface="+mj-lt"/>
              <a:buAutoNum type="arabicPeriod" startAt="4"/>
            </a:pPr>
            <a:r>
              <a:rPr lang="en-US" sz="20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Дененің көлемін есептеңіз: </a:t>
            </a:r>
            <a:r>
              <a:rPr lang="en-US" sz="2000" b="1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Vдене = V₂ - V₁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339901" y="5498724"/>
            <a:ext cx="7913309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b="1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Мысал:</a:t>
            </a:r>
            <a:r>
              <a:rPr lang="en-US" sz="20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Егер V₁ = 50 мл, V₂ = 65 мл болса, онда тастың көлемі: V = 65 - 50 = 15 мл = 15 см³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58033" y="6534686"/>
            <a:ext cx="13658017" cy="777835"/>
          </a:xfrm>
          <a:prstGeom prst="roundRect">
            <a:avLst>
              <a:gd name="adj" fmla="val 3531"/>
            </a:avLst>
          </a:prstGeom>
          <a:solidFill>
            <a:srgbClr val="FFCDB3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33" y="6809006"/>
            <a:ext cx="228838" cy="182999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052870" y="6763405"/>
            <a:ext cx="12387858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Маңызды шарт: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Зат толығымен суға батуы керек! Егер зат суда қалқып жүрсе, оны сымға немесе ине көмегімен түбіне батырыңыз.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5678" y="318433"/>
            <a:ext cx="7903845" cy="5461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40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Өлшеу қателігі және нәтижелерді жазу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65678" y="931128"/>
            <a:ext cx="3514011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Өлшеу қателігі дегеніміз не?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65678" y="1346120"/>
            <a:ext cx="13299043" cy="266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Кез келген өлшеуде аздаған қателік болады. Мензуркада бөлік құнынан кіші көлемді дәл өлшеу мүмкін емес. </a:t>
            </a:r>
            <a:endParaRPr lang="ru-RU" dirty="0">
              <a:solidFill>
                <a:srgbClr val="383838"/>
              </a:solidFill>
              <a:latin typeface="Times New Roman" panose="02020603050405020304" pitchFamily="18" charset="0"/>
              <a:ea typeface="DM Sans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dirty="0" err="1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Сондықтан</a:t>
            </a: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нәтижені қателікпен бірге жазамыз.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78" y="1961733"/>
            <a:ext cx="4432935" cy="66567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32009" y="2793742"/>
            <a:ext cx="2184440" cy="2730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Бөлік құнын анықта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32009" y="3166527"/>
            <a:ext cx="4100274" cy="532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Шкаладағы екі көршілес сызық арасындағы айырманы тап. Мысалы, 2 мл.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613" y="1961733"/>
            <a:ext cx="4433054" cy="66567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264944" y="2793742"/>
            <a:ext cx="2184440" cy="2730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Қателікті есепте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264944" y="3166527"/>
            <a:ext cx="4100393" cy="532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Қателік = бөлік құнының жартысы. Егер бөлік құны 2 мл болса, қателік ±1 мл.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1668" y="1961733"/>
            <a:ext cx="4432935" cy="66567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697998" y="2793742"/>
            <a:ext cx="2184440" cy="2730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Нәтижені жаз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697998" y="3166527"/>
            <a:ext cx="4100274" cy="532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V = (өлшем ± қателік) бірлік. Мысалы: V = (48 ± 1) мл немесе V = (48 ± 1) см³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665678" y="4114859"/>
            <a:ext cx="2621399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Жазу мысалдары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665678" y="4858405"/>
            <a:ext cx="2184440" cy="2730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Дұрыс жазылым: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665678" y="5297745"/>
            <a:ext cx="6446520" cy="266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V = (52 ± 1) мл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665678" y="5622191"/>
            <a:ext cx="6446520" cy="266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V = (130 ± 5) см³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665678" y="5946636"/>
            <a:ext cx="6446520" cy="266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V = (24,5 ± 0,5) мл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4"/>
          <p:cNvSpPr/>
          <p:nvPr/>
        </p:nvSpPr>
        <p:spPr>
          <a:xfrm>
            <a:off x="7525822" y="4858405"/>
            <a:ext cx="2184440" cy="2730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Қате жазылым: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5"/>
          <p:cNvSpPr/>
          <p:nvPr/>
        </p:nvSpPr>
        <p:spPr>
          <a:xfrm>
            <a:off x="7525822" y="5297745"/>
            <a:ext cx="6446520" cy="266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V = 52 мл (қателік жоқ)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6"/>
          <p:cNvSpPr/>
          <p:nvPr/>
        </p:nvSpPr>
        <p:spPr>
          <a:xfrm>
            <a:off x="7525822" y="5622191"/>
            <a:ext cx="6446520" cy="266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V = 130 (бірлік жоқ)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17"/>
          <p:cNvSpPr/>
          <p:nvPr/>
        </p:nvSpPr>
        <p:spPr>
          <a:xfrm>
            <a:off x="7525822" y="5946636"/>
            <a:ext cx="6446520" cy="266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V = ±24,5 мл (± белгісі алдында)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18"/>
          <p:cNvSpPr/>
          <p:nvPr/>
        </p:nvSpPr>
        <p:spPr>
          <a:xfrm>
            <a:off x="915233" y="6645414"/>
            <a:ext cx="13049488" cy="532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Әділдік қағидасы:</a:t>
            </a: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Өлшеген көлеміңізді бұрмаламаңыз! Егер нәтиже күткеніңізден өзгеше болса да, шынайы деректі жазыңыз. Ғылымда адалдық – ең маңызды құндылық.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hape 19"/>
          <p:cNvSpPr/>
          <p:nvPr/>
        </p:nvSpPr>
        <p:spPr>
          <a:xfrm>
            <a:off x="665678" y="6458248"/>
            <a:ext cx="22860" cy="906780"/>
          </a:xfrm>
          <a:prstGeom prst="rect">
            <a:avLst/>
          </a:prstGeom>
          <a:solidFill>
            <a:srgbClr val="E04F00"/>
          </a:solidFill>
          <a:ln/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9502" y="218837"/>
            <a:ext cx="12620506" cy="647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Өмірмен байланыс: мамандықтар мен көлем өлшеу</a:t>
            </a:r>
            <a:endParaRPr lang="en-US" sz="4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803" y="932855"/>
            <a:ext cx="604719" cy="59209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381600" y="1099304"/>
            <a:ext cx="2645780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Лаборант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381600" y="1541503"/>
            <a:ext cx="5682140" cy="12630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Химиялық зертханада реакцияға қажетті заттардың дәл көлемін өлшейді. Қате өлшем тәжірибені бүлдіреді, тіпті қауіпті болуы мүмкін. Мысалы, 50 мл орнына 60 мл қышқыл құйса, реакция басқаша жүреді.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1849" y="932855"/>
            <a:ext cx="604719" cy="59209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030645" y="1099304"/>
            <a:ext cx="2645780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Сантехник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8030645" y="1541503"/>
            <a:ext cx="5682140" cy="12630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Құбырлардың, бактардың көлемін есептеп, қажетті су мөлшерін анықтайды. Сантехникалық жүйеде қоспа дайындағанда (мысалы, антикоррозиялық сұйық) дәл көлем білу – үнемдеу мен қауіпсіздіктің кепілі.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803" y="3199210"/>
            <a:ext cx="604719" cy="59209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381600" y="3365659"/>
            <a:ext cx="2645780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Технолог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381600" y="3807857"/>
            <a:ext cx="5682140" cy="12630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Өнеркәсіпте өнім шығаруда қоспалардың көлемін дәл есептейді. Егер майлау материалының көлемі дұрыс болмаса, бөлшектер тез тозады, өнім сапасыз шығады, шығын артады.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1849" y="3199210"/>
            <a:ext cx="604719" cy="59209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030645" y="3365659"/>
            <a:ext cx="2645780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Зергер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8030645" y="3807857"/>
            <a:ext cx="5682140" cy="12630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Зергерлік бұйымдарды жасауда алтын, күміс көлемін өте дәл өлшейді. Әр грамм, әр миллилитр құнды! Бұйымның салмағы мен көлемі оның құнын анықтайды, сондықтан зергерлер өлшеуде әділдікті сақтайды.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9"/>
          <p:cNvSpPr/>
          <p:nvPr/>
        </p:nvSpPr>
        <p:spPr>
          <a:xfrm>
            <a:off x="542804" y="5391441"/>
            <a:ext cx="13329583" cy="32266"/>
          </a:xfrm>
          <a:prstGeom prst="rect">
            <a:avLst/>
          </a:prstGeom>
          <a:solidFill>
            <a:srgbClr val="383838">
              <a:alpha val="50000"/>
            </a:srgbClr>
          </a:solidFill>
          <a:ln/>
        </p:spPr>
      </p:sp>
      <p:sp>
        <p:nvSpPr>
          <p:cNvPr id="16" name="Text 10"/>
          <p:cNvSpPr/>
          <p:nvPr/>
        </p:nvSpPr>
        <p:spPr>
          <a:xfrm>
            <a:off x="542804" y="5719644"/>
            <a:ext cx="5747074" cy="3885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320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Еңбекті құрметтеу – ұлттық құндылық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1"/>
          <p:cNvSpPr/>
          <p:nvPr/>
        </p:nvSpPr>
        <p:spPr>
          <a:xfrm>
            <a:off x="542804" y="6404134"/>
            <a:ext cx="13329583" cy="6315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Бұл мамандықтардағы адамдар әр күн дәл өлшемдермен жұмыс істейді. Олардың еңбегінің сапасы бүкіл өнімнің, қызметтің сапасына әсер етеді. Біз олардың жауапкершілігін түсініп, өз оқуымызда да әділдік пен дәлдікті ұстанамыз.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7937" y="303014"/>
            <a:ext cx="9369981" cy="521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2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Қауіпсіздік ережелері мен тәжірибелік кеңестер</a:t>
            </a:r>
            <a:endParaRPr lang="en-US" sz="3250" dirty="0"/>
          </a:p>
        </p:txBody>
      </p:sp>
      <p:sp>
        <p:nvSpPr>
          <p:cNvPr id="3" name="Text 1"/>
          <p:cNvSpPr/>
          <p:nvPr/>
        </p:nvSpPr>
        <p:spPr>
          <a:xfrm>
            <a:off x="302538" y="1064597"/>
            <a:ext cx="2859762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Зертханалық қауіпсіздік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02538" y="1640026"/>
            <a:ext cx="79296" cy="79296"/>
          </a:xfrm>
          <a:prstGeom prst="roundRect">
            <a:avLst>
              <a:gd name="adj" fmla="val 576574"/>
            </a:avLst>
          </a:prstGeom>
          <a:solidFill>
            <a:srgbClr val="E04F00"/>
          </a:solidFill>
          <a:ln/>
        </p:spPr>
      </p:sp>
      <p:sp>
        <p:nvSpPr>
          <p:cNvPr id="5" name="Text 3"/>
          <p:cNvSpPr/>
          <p:nvPr/>
        </p:nvSpPr>
        <p:spPr>
          <a:xfrm>
            <a:off x="540544" y="1555729"/>
            <a:ext cx="2629257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Шыны ыдыстармен жұмыс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540544" y="1974829"/>
            <a:ext cx="6248519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Мензурканы екі қолмен ұқыпты ұстаңыз. Егер жарылса немесе жарықшақ пайда болса, мұғалімге дереу хабарлаңыз.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02538" y="2884824"/>
            <a:ext cx="79296" cy="79296"/>
          </a:xfrm>
          <a:prstGeom prst="roundRect">
            <a:avLst>
              <a:gd name="adj" fmla="val 576574"/>
            </a:avLst>
          </a:prstGeom>
          <a:solidFill>
            <a:srgbClr val="E04F00"/>
          </a:solidFill>
          <a:ln/>
        </p:spPr>
      </p:sp>
      <p:sp>
        <p:nvSpPr>
          <p:cNvPr id="8" name="Text 6"/>
          <p:cNvSpPr/>
          <p:nvPr/>
        </p:nvSpPr>
        <p:spPr>
          <a:xfrm>
            <a:off x="540544" y="2800528"/>
            <a:ext cx="2083951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Су төгілген жағдайда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540544" y="3219628"/>
            <a:ext cx="6248519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Үстелге су төгілсе, дереу майлықпен сүртіңіз. Ылғалды беттер сырғанақтай, құрылғылар істен шығуы мүмкін.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02538" y="4129623"/>
            <a:ext cx="79296" cy="79296"/>
          </a:xfrm>
          <a:prstGeom prst="roundRect">
            <a:avLst>
              <a:gd name="adj" fmla="val 576574"/>
            </a:avLst>
          </a:prstGeom>
          <a:solidFill>
            <a:srgbClr val="E04F00"/>
          </a:solidFill>
          <a:ln/>
        </p:spPr>
      </p:sp>
      <p:sp>
        <p:nvSpPr>
          <p:cNvPr id="11" name="Text 9"/>
          <p:cNvSpPr/>
          <p:nvPr/>
        </p:nvSpPr>
        <p:spPr>
          <a:xfrm>
            <a:off x="540544" y="4045326"/>
            <a:ext cx="2948345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Электр құрылғыларынан алыс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540544" y="4464426"/>
            <a:ext cx="6248519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Су мен электр құралдарын жақын қоймаңыз. Ылғал электр құралдарына тигізбеңіз – қысқа тұйықталу қаупі бар.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02538" y="5374421"/>
            <a:ext cx="79296" cy="79296"/>
          </a:xfrm>
          <a:prstGeom prst="roundRect">
            <a:avLst>
              <a:gd name="adj" fmla="val 576574"/>
            </a:avLst>
          </a:prstGeom>
          <a:solidFill>
            <a:srgbClr val="E04F00"/>
          </a:solidFill>
          <a:ln/>
        </p:spPr>
      </p:sp>
      <p:sp>
        <p:nvSpPr>
          <p:cNvPr id="14" name="Text 12"/>
          <p:cNvSpPr/>
          <p:nvPr/>
        </p:nvSpPr>
        <p:spPr>
          <a:xfrm>
            <a:off x="540544" y="5290125"/>
            <a:ext cx="2422327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Жұмыс орнын таза ұстау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540544" y="5709225"/>
            <a:ext cx="6248519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Тәжірибе аяқталғаннан кейін барлық құралдарды орнына қойыңыз, үстелді құрғақ сүртіңіз, қалдықтарды жинаңыз.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183875" y="1064597"/>
            <a:ext cx="2939058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Дәл өлшеу үшін кеңестер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7183875" y="1535846"/>
            <a:ext cx="6486525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160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Тұрақты беткі:</a:t>
            </a: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Мензурканы тегіс, қозғалмайтын үстелге қойыңыз.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7183875" y="1845409"/>
            <a:ext cx="6486525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160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Көз деңгейі:</a:t>
            </a: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Отырып немесе еңкейіп, көзіңізді менискпен бір деңгейге алып келіңіз.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7183875" y="2409050"/>
            <a:ext cx="6486525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160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Жарық:</a:t>
            </a: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Шкаланы жақсы көру үшін жеткілікті жарық қамтамасыз етіңіз.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7183875" y="2718613"/>
            <a:ext cx="6486525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160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Бірнеше өлшеу:</a:t>
            </a: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Қателікті азайту үшін 2-3 рет өлшеп, орташасын алыңыз.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183875" y="3028175"/>
            <a:ext cx="6486525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160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Жазбалар:</a:t>
            </a: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Өлшемдерді дереу дәптерге жазыңыз, ұмытып қалмаңыз.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302538" y="6574571"/>
            <a:ext cx="14007822" cy="674608"/>
          </a:xfrm>
          <a:prstGeom prst="roundRect">
            <a:avLst>
              <a:gd name="adj" fmla="val 3530"/>
            </a:avLst>
          </a:prstGeom>
          <a:solidFill>
            <a:srgbClr val="FFCDB3"/>
          </a:solidFill>
          <a:ln/>
        </p:spPr>
      </p:sp>
      <p:pic>
        <p:nvPicPr>
          <p:cNvPr id="2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49" y="6816863"/>
            <a:ext cx="198358" cy="158710"/>
          </a:xfrm>
          <a:prstGeom prst="rect">
            <a:avLst/>
          </a:prstGeom>
        </p:spPr>
      </p:pic>
      <p:sp>
        <p:nvSpPr>
          <p:cNvPr id="24" name="Text 21"/>
          <p:cNvSpPr/>
          <p:nvPr/>
        </p:nvSpPr>
        <p:spPr>
          <a:xfrm>
            <a:off x="818317" y="6680596"/>
            <a:ext cx="12685752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Есте сақтаңыз:</a:t>
            </a:r>
            <a:r>
              <a:rPr lang="en-US" sz="160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Зертханалық жұмыста ұқыптылық пен қауіпсіздік – біздің жауапкершілігіміз. Әр қадамды мұқият орындау – </a:t>
            </a:r>
            <a:endParaRPr lang="ru-RU" sz="1600" dirty="0">
              <a:solidFill>
                <a:srgbClr val="00000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0" indent="0" algn="l">
              <a:buNone/>
            </a:pPr>
            <a:r>
              <a:rPr lang="en-US" sz="1600" dirty="0" err="1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өзіңізді</a:t>
            </a:r>
            <a:r>
              <a:rPr lang="en-US" sz="160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де, басқаларды да қорғау.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Галерея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</TotalTime>
  <Words>1508</Words>
  <Application>Microsoft Office PowerPoint</Application>
  <PresentationFormat>Произвольный</PresentationFormat>
  <Paragraphs>149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PT Serif</vt:lpstr>
      <vt:lpstr>Century Gothic</vt:lpstr>
      <vt:lpstr>DM Sans</vt:lpstr>
      <vt:lpstr>Arial</vt:lpstr>
      <vt:lpstr>Times New Roman</vt:lpstr>
      <vt:lpstr>Calibri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Пользователь</cp:lastModifiedBy>
  <cp:revision>3</cp:revision>
  <dcterms:created xsi:type="dcterms:W3CDTF">2025-11-01T08:22:57Z</dcterms:created>
  <dcterms:modified xsi:type="dcterms:W3CDTF">2025-11-01T08:53:55Z</dcterms:modified>
</cp:coreProperties>
</file>