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nrope" panose="020B0604020202020204" charset="0"/>
      <p:regular r:id="rId15"/>
    </p:embeddedFont>
    <p:embeddedFont>
      <p:font typeface="Alice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8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video/preview/21569533716553728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1397159/&#1078;&#1099;&#1083;&#1091;-&#1087;&#1088;&#1086;&#1094;&#1077;&#1089;&#1110;&#1085;&#1110;&#1187;-&#1179;&#1072;&#1081;&#1090;&#1099;&#1084;&#1089;&#1099;&#1079;&#1076;&#1099;&#1171;&#1099;&#1090;&#1077;&#1088;&#1084;&#1086;&#1076;&#1080;&#1085;&#1072;&#1084;&#1080;&#1082;&#1072;&#1085;&#1099;&#1187;-&#1077;&#1082;&#1110;&#1085;&#1096;&#1110;-&#1079;&#1072;&#1187;&#1099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34797" y="6485496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Физика | 8 сынып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09" y="902928"/>
            <a:ext cx="9721645" cy="64810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2591"/>
            <a:ext cx="413980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мақсаттары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575560"/>
            <a:ext cx="4215289" cy="2905006"/>
          </a:xfrm>
          <a:prstGeom prst="roundRect">
            <a:avLst>
              <a:gd name="adj" fmla="val 614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278153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6" name="Text 3"/>
          <p:cNvSpPr/>
          <p:nvPr/>
        </p:nvSpPr>
        <p:spPr>
          <a:xfrm>
            <a:off x="999768" y="357520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Жылу үдерістері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9768" y="4004429"/>
            <a:ext cx="380333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Қайтымсыз және қайтымды үдерістердің айырмашылығын түсініп, оларды ажырата білу қабілетін дамыту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7437" y="2575560"/>
            <a:ext cx="4215408" cy="2905006"/>
          </a:xfrm>
          <a:prstGeom prst="roundRect">
            <a:avLst>
              <a:gd name="adj" fmla="val 614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13415" y="278153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11" name="Text 7"/>
          <p:cNvSpPr/>
          <p:nvPr/>
        </p:nvSpPr>
        <p:spPr>
          <a:xfrm>
            <a:off x="5413415" y="3575209"/>
            <a:ext cx="250686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Термодинамика заңы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13415" y="4004429"/>
            <a:ext cx="380345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Термодинамиканың екінші заңының физикалық мәнін терең түсініп, оны практикалық жағдайларда қолдану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1203" y="2575560"/>
            <a:ext cx="4215289" cy="2905006"/>
          </a:xfrm>
          <a:prstGeom prst="roundRect">
            <a:avLst>
              <a:gd name="adj" fmla="val 614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27181" y="278153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7047"/>
          </a:solidFill>
          <a:ln/>
        </p:spPr>
      </p:sp>
      <p:sp>
        <p:nvSpPr>
          <p:cNvPr id="16" name="Text 11"/>
          <p:cNvSpPr/>
          <p:nvPr/>
        </p:nvSpPr>
        <p:spPr>
          <a:xfrm>
            <a:off x="9827181" y="357520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Энергия алмасуы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27181" y="4004429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Қоршаған ортамен энергия алмасу үдерістерінің нақты мысалдарын талдап, тұрмыстық жағдайлармен байланыстыру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93790" y="5703808"/>
            <a:ext cx="13042821" cy="843201"/>
          </a:xfrm>
          <a:prstGeom prst="roundRect">
            <a:avLst>
              <a:gd name="adj" fmla="val 21184"/>
            </a:avLst>
          </a:prstGeom>
          <a:solidFill>
            <a:srgbClr val="FFC4B3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006703"/>
            <a:ext cx="248007" cy="19835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438513" y="5951696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Әділдік пен жауапкершілік – біртұтас ұғым!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Энергияны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үнемдеу – әрқайсымыздың жауапкершілігіміз.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362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басы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50471" y="2013585"/>
            <a:ext cx="10906598" cy="520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(3 мин)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03770" y="2901315"/>
            <a:ext cx="22860" cy="3984665"/>
          </a:xfrm>
          <a:prstGeom prst="roundRect">
            <a:avLst>
              <a:gd name="adj" fmla="val 781396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6519505" y="3113127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FF7047"/>
          </a:solidFill>
          <a:ln/>
        </p:spPr>
      </p:sp>
      <p:sp>
        <p:nvSpPr>
          <p:cNvPr id="6" name="Shape 4"/>
          <p:cNvSpPr/>
          <p:nvPr/>
        </p:nvSpPr>
        <p:spPr>
          <a:xfrm>
            <a:off x="7091958" y="2901315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166372" y="293852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650337" y="2969538"/>
            <a:ext cx="267259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</a:t>
            </a:r>
            <a:r>
              <a:rPr lang="en-US" sz="195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Сиқырлы қорап</a:t>
            </a:r>
            <a:r>
              <a:rPr lang="en-US" sz="195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» әдісі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3398758"/>
            <a:ext cx="552914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Оқушыларға өткен сабақ тақырыбына қатысты сұрақтар жазылған карточкалары бар сиқырлы қорап ұсынылады. Бұл өткен материалды еске түсіруге және жаңа тақырыпқа көшуге көмектеседі.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515582" y="4303752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FF7047"/>
          </a:solidFill>
          <a:ln/>
        </p:spPr>
      </p:sp>
      <p:sp>
        <p:nvSpPr>
          <p:cNvPr id="11" name="Shape 9"/>
          <p:cNvSpPr/>
          <p:nvPr/>
        </p:nvSpPr>
        <p:spPr>
          <a:xfrm>
            <a:off x="7091958" y="4091940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166372" y="4129147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07467" y="41601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Сұрақ-жауап кезеңі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307467" y="4589383"/>
            <a:ext cx="552914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Оқушылар қораптан кездейсоқ сұрақ таңдап, оған қысқаша жауап береді. Мысалы: «Жылу мөлшері қалай есептеледі?» «Жылу балансын қалай түсінесің?»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519505" y="5385911"/>
            <a:ext cx="595313" cy="22860"/>
          </a:xfrm>
          <a:prstGeom prst="roundRect">
            <a:avLst>
              <a:gd name="adj" fmla="val 781396"/>
            </a:avLst>
          </a:prstGeom>
          <a:solidFill>
            <a:srgbClr val="FF7047"/>
          </a:solidFill>
          <a:ln/>
        </p:spPr>
      </p:sp>
      <p:sp>
        <p:nvSpPr>
          <p:cNvPr id="16" name="Shape 14"/>
          <p:cNvSpPr/>
          <p:nvPr/>
        </p:nvSpPr>
        <p:spPr>
          <a:xfrm>
            <a:off x="7091958" y="5174099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166372" y="5211306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67821" y="5242322"/>
            <a:ext cx="375511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Тақырып пен мақсатты анықтау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93790" y="5671542"/>
            <a:ext cx="552914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Сұрақтарға жауап берілгеннен кейін, сабақтың негізгі тақырыбы мен мақсаттары таныстырылып, оқушылардың назарын жаңа ақпаратқа аударылады.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a5e7948b9e4164c5bb0058c49c4b33857ab923dd-1291169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19" y="858362"/>
            <a:ext cx="2551185" cy="24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668861" y="129890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«Бейне талдау» әдісі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1" y="2681576"/>
            <a:ext cx="529237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Қысқа бейнеролик көрсетіледі, мысалы, үйкелістен энергия шығыны немесе бензин қозғалтқышындағы жылу ыдырауы туралы. Оқушылар бейнефрагментті көріп, келесі сұрақтарға болжам жасайды: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92113" y="5094609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Энергияның барлығы неге пайдалы жұмысқа айналмайды?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92113" y="5681613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Жылу үдерісінің қайтымсыз болуына не әсер етеді?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7145" y="6096510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92113" y="6635438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Қайтымсыз үдерістерді түсіндіреді – 1 б.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962840" y="6878630"/>
            <a:ext cx="695563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Қажетті құралдар: Бейнеролик, проектор. </a:t>
            </a:r>
            <a:r>
              <a:rPr lang="en-US" dirty="0" err="1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Бейнероликке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сілтеме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: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  <a:hlinkClick r:id="rId3"/>
              </a:rPr>
              <a:t>https://yandex.kz/video/preview/2156953371655372819</a:t>
            </a:r>
            <a:r>
              <a:rPr lang="kk-KZ" dirty="0" smtClean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241149" y="2777728"/>
            <a:ext cx="56029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952836" y="234725"/>
            <a:ext cx="363850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«Талда – болжа – түсін» әдісі: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23528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Үйкеліс </a:t>
            </a:r>
            <a:r>
              <a:rPr lang="en-US" sz="2800" b="1" dirty="0" err="1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және</a:t>
            </a:r>
            <a:r>
              <a:rPr lang="en-US" sz="28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</a:t>
            </a:r>
            <a:r>
              <a:rPr lang="en-US" sz="2800" b="1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ылу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664506"/>
            <a:ext cx="639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Екі беттің үйкелісуі кезінде жылу қалай пайда болатынын және бұл үдерістің неліктен қайтымсыз екенін талдаңыз. Егер үйкелісті болдырмаса, не болар еді?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39144" y="323528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 err="1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Кофенің</a:t>
            </a:r>
            <a:r>
              <a:rPr lang="en-US" sz="2800" b="1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</a:t>
            </a:r>
            <a:r>
              <a:rPr lang="en-US" sz="2800" b="1" dirty="0" err="1" smtClean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ууы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39144" y="3664506"/>
            <a:ext cx="639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Ыстық кофенің бөлме температурасына дейін суып қалу үдерісін және оның қайтымсыздығын талдаңыз. Кофе бөлме температурасынан төмен салқындай ала ма?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484036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Жұппен талқылап, қысқа тұжырым жасайды.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538114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5921931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Мысалды талдайды – 1 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30888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Болжам жасайды – 1 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684966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Қажетті құралдар: Карточкалар, постер.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0" y="848589"/>
            <a:ext cx="3036427" cy="216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11704"/>
          <a:stretch/>
        </p:blipFill>
        <p:spPr bwMode="auto">
          <a:xfrm>
            <a:off x="9753599" y="658760"/>
            <a:ext cx="3087369" cy="22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0"/>
          <a:stretch/>
        </p:blipFill>
        <p:spPr>
          <a:xfrm>
            <a:off x="7698657" y="4955129"/>
            <a:ext cx="6216611" cy="287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93790" y="2646164"/>
            <a:ext cx="369427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«Кластер құрастыру» әдісі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216592"/>
            <a:ext cx="695563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«Қайтымды үдерістер» және «Қайтымсыз үдерістер» тақырыптары бойынша кластер сызыңыз. Бұл үдерістердің негізгі сипаттамаларын және айырмашылықтарын көрсетіңіз.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347805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Мысалы: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4843939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Қайтымды: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Газдың изотермиялық сығылуы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230892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Қайтымсыз: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Үйкеліс кезіндегі энергия шығыны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5727025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Әр топ А3 қағазға кластер құрып, жұмысын қорғайды.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6223159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Ұғымдарды дұрыс топтастырады – 2 б.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6719292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Қажетті құралдар: А3 қағазы, маркер.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29639" y="886090"/>
            <a:ext cx="560296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Сабақты қорытындылау мақсатында </a:t>
            </a:r>
            <a:r>
              <a:rPr lang="en-US" u="sng" dirty="0">
                <a:solidFill>
                  <a:srgbClr val="FF7047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Wordwall ресурсы</a:t>
            </a:r>
            <a:r>
              <a:rPr lang="en-US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қолданылады.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User\Downloads\Жылу үдерістерінің қайтымсыздығы. Термодинамиканың екінші заңы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82" y="3860490"/>
            <a:ext cx="3105277" cy="3176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209935" y="2371903"/>
            <a:ext cx="5860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https://wordwall.net/resource/81397159/жылу-процесінің-қайтымсыздығытермодинамиканың-екінші-заңы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5" name="Рисунок 14" descr="C:\Users\User\Downloads\ChatGPT Image 29 июл. 2025 г., 19_15_1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86" y="659621"/>
            <a:ext cx="1825420" cy="180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05" y="708285"/>
            <a:ext cx="2264338" cy="162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3793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Жеке жұмыс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66676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(10 мин)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207544"/>
            <a:ext cx="13042821" cy="1625798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22860">
            <a:solidFill>
              <a:srgbClr val="FF704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8" y="3428762"/>
            <a:ext cx="30882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«Формуланы қолдан» әдісі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15008" y="3857982"/>
            <a:ext cx="126003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Сізге қысқа есеп беріледі. Мысалы: «</a:t>
            </a: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1 кг суды 100°С-тан буға айналдыру үшін қанша энергия қажет? Q = λm</a:t>
            </a: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4294584"/>
            <a:ext cx="1260038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Есепті шығарып, жауабыңызды түсіндіріңіз.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05658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559736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Формуланы дұрыс қолданады – 1 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613814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Қажетті құралдар: Есептер жинағы, үлестірме парақ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4558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Сабақтың соңы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296964" y="1344097"/>
            <a:ext cx="13004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(5 мин)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55912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«3-2-1» әдісі бойынша кері байланыс беріңіз: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397568"/>
            <a:ext cx="4215289" cy="1781651"/>
          </a:xfrm>
          <a:prstGeom prst="roundRect">
            <a:avLst>
              <a:gd name="adj" fmla="val 6159"/>
            </a:avLst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374708"/>
            <a:ext cx="4215289" cy="91440"/>
          </a:xfrm>
          <a:prstGeom prst="roundRect">
            <a:avLst>
              <a:gd name="adj" fmla="val 195349"/>
            </a:avLst>
          </a:prstGeom>
          <a:solidFill>
            <a:srgbClr val="FF7047"/>
          </a:solidFill>
          <a:ln/>
        </p:spPr>
      </p:sp>
      <p:sp>
        <p:nvSpPr>
          <p:cNvPr id="7" name="Shape 5"/>
          <p:cNvSpPr/>
          <p:nvPr/>
        </p:nvSpPr>
        <p:spPr>
          <a:xfrm>
            <a:off x="2603778" y="3099911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FF7047"/>
          </a:solidFill>
          <a:ln/>
        </p:spPr>
      </p:sp>
      <p:sp>
        <p:nvSpPr>
          <p:cNvPr id="8" name="Text 6"/>
          <p:cNvSpPr/>
          <p:nvPr/>
        </p:nvSpPr>
        <p:spPr>
          <a:xfrm>
            <a:off x="2782372" y="324873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15008" y="38937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Үйренген жаңа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15008" y="4322921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Бүгінгі сабақта үйренген 3 жаңа нәрсені жазыңыз.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207437" y="3397568"/>
            <a:ext cx="4215408" cy="1781651"/>
          </a:xfrm>
          <a:prstGeom prst="roundRect">
            <a:avLst>
              <a:gd name="adj" fmla="val 6159"/>
            </a:avLst>
          </a:prstGeom>
          <a:solidFill>
            <a:srgbClr val="FFFFFF"/>
          </a:solidFill>
          <a:ln/>
        </p:spPr>
      </p:sp>
      <p:sp>
        <p:nvSpPr>
          <p:cNvPr id="12" name="Shape 10"/>
          <p:cNvSpPr/>
          <p:nvPr/>
        </p:nvSpPr>
        <p:spPr>
          <a:xfrm>
            <a:off x="5207437" y="3374708"/>
            <a:ext cx="4215408" cy="91440"/>
          </a:xfrm>
          <a:prstGeom prst="roundRect">
            <a:avLst>
              <a:gd name="adj" fmla="val 195349"/>
            </a:avLst>
          </a:prstGeom>
          <a:solidFill>
            <a:srgbClr val="FF7047"/>
          </a:solidFill>
          <a:ln/>
        </p:spPr>
      </p:sp>
      <p:sp>
        <p:nvSpPr>
          <p:cNvPr id="13" name="Shape 11"/>
          <p:cNvSpPr/>
          <p:nvPr/>
        </p:nvSpPr>
        <p:spPr>
          <a:xfrm>
            <a:off x="7017425" y="3099911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FF7047"/>
          </a:solidFill>
          <a:ln/>
        </p:spPr>
      </p:sp>
      <p:sp>
        <p:nvSpPr>
          <p:cNvPr id="14" name="Text 12"/>
          <p:cNvSpPr/>
          <p:nvPr/>
        </p:nvSpPr>
        <p:spPr>
          <a:xfrm>
            <a:off x="7196018" y="324873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28655" y="38937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Қызықты фактілер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28655" y="4322921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Сабақтан алған 2 қызықты фактіні атаңыз.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621203" y="3397568"/>
            <a:ext cx="4215289" cy="1781651"/>
          </a:xfrm>
          <a:prstGeom prst="roundRect">
            <a:avLst>
              <a:gd name="adj" fmla="val 6159"/>
            </a:avLst>
          </a:prstGeom>
          <a:solidFill>
            <a:srgbClr val="FFFFFF"/>
          </a:solidFill>
          <a:ln/>
        </p:spPr>
      </p:sp>
      <p:sp>
        <p:nvSpPr>
          <p:cNvPr id="18" name="Shape 16"/>
          <p:cNvSpPr/>
          <p:nvPr/>
        </p:nvSpPr>
        <p:spPr>
          <a:xfrm>
            <a:off x="9621203" y="3374708"/>
            <a:ext cx="4215289" cy="91440"/>
          </a:xfrm>
          <a:prstGeom prst="roundRect">
            <a:avLst>
              <a:gd name="adj" fmla="val 195349"/>
            </a:avLst>
          </a:prstGeom>
          <a:solidFill>
            <a:srgbClr val="FF7047"/>
          </a:solidFill>
          <a:ln/>
        </p:spPr>
      </p:sp>
      <p:sp>
        <p:nvSpPr>
          <p:cNvPr id="19" name="Shape 17"/>
          <p:cNvSpPr/>
          <p:nvPr/>
        </p:nvSpPr>
        <p:spPr>
          <a:xfrm>
            <a:off x="11431191" y="3099911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FF7047"/>
          </a:solidFill>
          <a:ln/>
        </p:spPr>
      </p:sp>
      <p:sp>
        <p:nvSpPr>
          <p:cNvPr id="20" name="Text 18"/>
          <p:cNvSpPr/>
          <p:nvPr/>
        </p:nvSpPr>
        <p:spPr>
          <a:xfrm>
            <a:off x="11609784" y="324873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842421" y="38937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55575A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Сұрақ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842421" y="4322921"/>
            <a:ext cx="377285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Сізде туындаған 1 сұрақты қойыңыз.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93790" y="547687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200" dirty="0">
                <a:solidFill>
                  <a:srgbClr val="0C0D0F"/>
                </a:solidFill>
                <a:latin typeface="Times New Roman" panose="02020603050405020304" pitchFamily="18" charset="0"/>
                <a:ea typeface="Alice" pitchFamily="34" charset="-122"/>
                <a:cs typeface="Times New Roman" panose="02020603050405020304" pitchFamily="18" charset="0"/>
              </a:rPr>
              <a:t>Үй тапсырмасы: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93790" y="614660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«Термодинамиканың 2 заңы және тұрмыстық мысалдар» тақырыбында шағын эссе жазу.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93790" y="668738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Дескриптор:</a:t>
            </a:r>
            <a:r>
              <a:rPr lang="en-US" sz="2000" dirty="0">
                <a:solidFill>
                  <a:srgbClr val="55575A"/>
                </a:solidFill>
                <a:latin typeface="Times New Roman" panose="02020603050405020304" pitchFamily="18" charset="0"/>
                <a:ea typeface="Manrope" pitchFamily="34" charset="-122"/>
                <a:cs typeface="Times New Roman" panose="02020603050405020304" pitchFamily="18" charset="0"/>
              </a:rPr>
              <a:t> Жеке рефлексия жасайды.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512</Words>
  <Application>Microsoft Office PowerPoint</Application>
  <PresentationFormat>Произвольный</PresentationFormat>
  <Paragraphs>78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Calibri</vt:lpstr>
      <vt:lpstr>Manrope</vt:lpstr>
      <vt:lpstr>Arial</vt:lpstr>
      <vt:lpstr>Alice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5</cp:revision>
  <dcterms:created xsi:type="dcterms:W3CDTF">2025-11-01T17:04:14Z</dcterms:created>
  <dcterms:modified xsi:type="dcterms:W3CDTF">2025-11-01T18:17:20Z</dcterms:modified>
</cp:coreProperties>
</file>