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Manrope" panose="020B0604020202020204" charset="0"/>
      <p:regular r:id="rId17"/>
    </p:embeddedFont>
    <p:embeddedFont>
      <p:font typeface="Alice" panose="020B0604020202020204" charset="0"/>
      <p:regular r:id="rId1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97" d="100"/>
          <a:sy n="97" d="100"/>
        </p:scale>
        <p:origin x="33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5191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-3-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-3-5.svg"/><Relationship Id="rId5" Type="http://schemas.openxmlformats.org/officeDocument/2006/relationships/image" Target="../media/image-3-3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028355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44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Кристалл және кристалл емес заттар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4566166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Газдардың молекулалық-кинетикалық теориясы негізінде қатты заттардың құрылымын зерттеу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5666" y="388858"/>
            <a:ext cx="4125039" cy="4419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36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Рефлексия және бағалау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565666" y="1184196"/>
            <a:ext cx="2121456" cy="2651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4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Негізгі сұрақ: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2074605" y="1576625"/>
            <a:ext cx="6577013" cy="18295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800"/>
              </a:lnSpc>
              <a:buNone/>
            </a:pPr>
            <a:r>
              <a:rPr lang="en-US" sz="40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Кристалл және аморфты заттардың басты айырмашылығы неде?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565666" y="3561517"/>
            <a:ext cx="6577013" cy="226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Бір сөйлеммен жауап беріңіз: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hape 4"/>
          <p:cNvSpPr/>
          <p:nvPr/>
        </p:nvSpPr>
        <p:spPr>
          <a:xfrm>
            <a:off x="565666" y="4017405"/>
            <a:ext cx="6577013" cy="25241"/>
          </a:xfrm>
          <a:prstGeom prst="rect">
            <a:avLst/>
          </a:prstGeom>
          <a:solidFill>
            <a:srgbClr val="55575A">
              <a:alpha val="50000"/>
            </a:srgbClr>
          </a:solidFill>
          <a:ln/>
        </p:spPr>
      </p:sp>
      <p:sp>
        <p:nvSpPr>
          <p:cNvPr id="7" name="Text 5"/>
          <p:cNvSpPr/>
          <p:nvPr/>
        </p:nvSpPr>
        <p:spPr>
          <a:xfrm>
            <a:off x="565666" y="4201597"/>
            <a:ext cx="1896666" cy="2209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Бағалау критерийлері: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565666" y="4563904"/>
            <a:ext cx="6577013" cy="226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Белсенділік – 1 балл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565666" y="4839533"/>
            <a:ext cx="6577013" cy="226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Теориялық білім – 2 балл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565666" y="5115163"/>
            <a:ext cx="6577013" cy="226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Тәжірибелік талдау – 3 балл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565666" y="5390793"/>
            <a:ext cx="6577013" cy="226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Модельдеу дағдысы – 3 балл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565666" y="5666423"/>
            <a:ext cx="6577013" cy="226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Қорытынды – 1 балл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565666" y="6019919"/>
            <a:ext cx="6577013" cy="226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600" b="1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Барлығы: 10 балл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9913977" y="2121098"/>
            <a:ext cx="1739503" cy="3534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36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100%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1237178"/>
            <a:ext cx="2121456" cy="2121456"/>
          </a:xfrm>
          <a:prstGeom prst="rect">
            <a:avLst/>
          </a:prstGeom>
        </p:spPr>
      </p:pic>
      <p:sp>
        <p:nvSpPr>
          <p:cNvPr id="16" name="Text 13"/>
          <p:cNvSpPr/>
          <p:nvPr/>
        </p:nvSpPr>
        <p:spPr>
          <a:xfrm>
            <a:off x="9899809" y="3535204"/>
            <a:ext cx="1767959" cy="2209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Әділдік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7495342" y="3897511"/>
            <a:ext cx="6577013" cy="226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Ғылыми білімге негізделген объективті бағалау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9913977" y="5325666"/>
            <a:ext cx="1739503" cy="3534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36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100%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441746"/>
            <a:ext cx="2121456" cy="2121456"/>
          </a:xfrm>
          <a:prstGeom prst="rect">
            <a:avLst/>
          </a:prstGeom>
        </p:spPr>
      </p:pic>
      <p:sp>
        <p:nvSpPr>
          <p:cNvPr id="20" name="Text 16"/>
          <p:cNvSpPr/>
          <p:nvPr/>
        </p:nvSpPr>
        <p:spPr>
          <a:xfrm>
            <a:off x="9899809" y="6739771"/>
            <a:ext cx="1767959" cy="2209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Жауапкершілік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17"/>
          <p:cNvSpPr/>
          <p:nvPr/>
        </p:nvSpPr>
        <p:spPr>
          <a:xfrm>
            <a:off x="7495342" y="7102078"/>
            <a:ext cx="6577013" cy="226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Алған білімді өмірде қолдану дағдысы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18"/>
          <p:cNvSpPr/>
          <p:nvPr/>
        </p:nvSpPr>
        <p:spPr>
          <a:xfrm>
            <a:off x="7495342" y="7487364"/>
            <a:ext cx="6577013" cy="226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Келесі сабақ: Заттардың жылулық қасиеттері және фазалық өтулер.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48090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706892"/>
            <a:ext cx="689776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44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Біздің айналамыздағы заттар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4624626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Табиғатта кездесетін заттардың молекулалық құрылымы әртүрлі болады. Мұз, әйнек, тұз – барлығы қатты заттар, бірақ олардың ішкі құрылымы бір-біріне мүлдем ұқсамайды. Бүгін біз осы айырмашылықтарды молекулалық-кинетикалық теория тұрғысынан зерттейміз.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93790" y="568130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Мұз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93790" y="6189821"/>
            <a:ext cx="397966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Кристалл құрылымы бар табиғи зат. Молекулалары ретті орналасқан.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5265182" y="568130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Әйнек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5265182" y="6189821"/>
            <a:ext cx="397966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Аморфты заттың мысалы. Молекулалары реттілік көрсетпейді.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9736574" y="568130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Тұз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9736574" y="6189821"/>
            <a:ext cx="411503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Кристалл торы бар, геометриялық пішінге ие зат.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5569" y="800695"/>
            <a:ext cx="7129582" cy="582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50"/>
              </a:lnSpc>
              <a:buNone/>
            </a:pPr>
            <a:r>
              <a:rPr lang="en-US" sz="44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Кристалл заттардың құрылымы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45569" y="1662708"/>
            <a:ext cx="7652861" cy="8947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Кристалл заттар – бұл атомдары, иондары немесе молекулалары қатаң геометриялық ретпен орналасқан қатты денелер. Олардың негізгі ерекшелігі – </a:t>
            </a:r>
            <a:r>
              <a:rPr lang="en-US" b="1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кристалдық тор</a:t>
            </a: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деп аталатын үш өлшемді периодты құрылым.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745569" y="2767132"/>
            <a:ext cx="3733205" cy="2132886"/>
          </a:xfrm>
          <a:prstGeom prst="roundRect">
            <a:avLst>
              <a:gd name="adj" fmla="val 7865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939522" y="2961084"/>
            <a:ext cx="559118" cy="559118"/>
          </a:xfrm>
          <a:prstGeom prst="roundRect">
            <a:avLst>
              <a:gd name="adj" fmla="val 16352694"/>
            </a:avLst>
          </a:prstGeom>
          <a:solidFill>
            <a:srgbClr val="FF7047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93232" y="3114794"/>
            <a:ext cx="251579" cy="251579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39522" y="3706535"/>
            <a:ext cx="2329815" cy="2912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4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Ретті орналасу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939522" y="4109561"/>
            <a:ext cx="3345299" cy="5965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Бөлшектер үш өлшемді кеңістікте қатаң тәртіппен орналасады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6"/>
          <p:cNvSpPr/>
          <p:nvPr/>
        </p:nvSpPr>
        <p:spPr>
          <a:xfrm>
            <a:off x="4665107" y="2767132"/>
            <a:ext cx="3733324" cy="2132886"/>
          </a:xfrm>
          <a:prstGeom prst="roundRect">
            <a:avLst>
              <a:gd name="adj" fmla="val 7865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11" name="Shape 7"/>
          <p:cNvSpPr/>
          <p:nvPr/>
        </p:nvSpPr>
        <p:spPr>
          <a:xfrm>
            <a:off x="4859060" y="2961084"/>
            <a:ext cx="559118" cy="559118"/>
          </a:xfrm>
          <a:prstGeom prst="roundRect">
            <a:avLst>
              <a:gd name="adj" fmla="val 16352694"/>
            </a:avLst>
          </a:prstGeom>
          <a:solidFill>
            <a:srgbClr val="FF7047"/>
          </a:solidFill>
          <a:ln/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012769" y="3114794"/>
            <a:ext cx="251579" cy="251579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4859060" y="3706535"/>
            <a:ext cx="2329815" cy="2912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4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Анықталған пішін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9"/>
          <p:cNvSpPr/>
          <p:nvPr/>
        </p:nvSpPr>
        <p:spPr>
          <a:xfrm>
            <a:off x="4859060" y="4109561"/>
            <a:ext cx="3345418" cy="5965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Кристалдар белгілі бір геометриялық пішінге ие болады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hape 10"/>
          <p:cNvSpPr/>
          <p:nvPr/>
        </p:nvSpPr>
        <p:spPr>
          <a:xfrm>
            <a:off x="745569" y="5086350"/>
            <a:ext cx="7652861" cy="1834634"/>
          </a:xfrm>
          <a:prstGeom prst="roundRect">
            <a:avLst>
              <a:gd name="adj" fmla="val 9144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16" name="Shape 11"/>
          <p:cNvSpPr/>
          <p:nvPr/>
        </p:nvSpPr>
        <p:spPr>
          <a:xfrm>
            <a:off x="939522" y="5280303"/>
            <a:ext cx="559118" cy="559118"/>
          </a:xfrm>
          <a:prstGeom prst="roundRect">
            <a:avLst>
              <a:gd name="adj" fmla="val 16352694"/>
            </a:avLst>
          </a:prstGeom>
          <a:solidFill>
            <a:srgbClr val="FF7047"/>
          </a:solidFill>
          <a:ln/>
        </p:spPr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93232" y="5434013"/>
            <a:ext cx="251579" cy="251579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939522" y="6025753"/>
            <a:ext cx="2418159" cy="2912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4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Балқу температурасы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3"/>
          <p:cNvSpPr/>
          <p:nvPr/>
        </p:nvSpPr>
        <p:spPr>
          <a:xfrm>
            <a:off x="939522" y="6428780"/>
            <a:ext cx="7264956" cy="298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Нақты және тұрақты балқу температурасы бар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4"/>
          <p:cNvSpPr/>
          <p:nvPr/>
        </p:nvSpPr>
        <p:spPr>
          <a:xfrm>
            <a:off x="745569" y="7130653"/>
            <a:ext cx="7652861" cy="298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Мысалдар: мұз, тұз, металдар, қант, алмаз, кварц.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564118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44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Аморфты (кристалл емес) заттар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2101929"/>
            <a:ext cx="75564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Аморфты заттар – молекулалық құрылымы кристалл заттардан айтарлықтай ерекшеленетін қатты денелер. Олардың бөлшектері кристалдық тор түзбейді, керісінше ретсіз орналасады. Бұл олардың физикалық қасиеттеріне түбегейлі әсер етеді.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6280190" y="3595330"/>
            <a:ext cx="3679031" cy="1506736"/>
          </a:xfrm>
          <a:prstGeom prst="roundRect">
            <a:avLst>
              <a:gd name="adj" fmla="val 7282"/>
            </a:avLst>
          </a:prstGeom>
          <a:solidFill>
            <a:srgbClr val="FFFFFF"/>
          </a:solidFill>
          <a:ln w="22860">
            <a:solidFill>
              <a:srgbClr val="FF7047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6257330" y="3595330"/>
            <a:ext cx="91440" cy="1506736"/>
          </a:xfrm>
          <a:prstGeom prst="roundRect">
            <a:avLst>
              <a:gd name="adj" fmla="val 195349"/>
            </a:avLst>
          </a:prstGeom>
          <a:solidFill>
            <a:srgbClr val="FF7047"/>
          </a:solidFill>
          <a:ln/>
        </p:spPr>
      </p:sp>
      <p:sp>
        <p:nvSpPr>
          <p:cNvPr id="7" name="Text 4"/>
          <p:cNvSpPr/>
          <p:nvPr/>
        </p:nvSpPr>
        <p:spPr>
          <a:xfrm>
            <a:off x="6569988" y="381654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Ретсіз құрылым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6569988" y="4245769"/>
            <a:ext cx="31680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Молекулалар хаотикалық орналасқан, кристалдық тор жоқ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10157579" y="3595330"/>
            <a:ext cx="3679031" cy="1506736"/>
          </a:xfrm>
          <a:prstGeom prst="roundRect">
            <a:avLst>
              <a:gd name="adj" fmla="val 7282"/>
            </a:avLst>
          </a:prstGeom>
          <a:solidFill>
            <a:srgbClr val="FFFFFF"/>
          </a:solidFill>
          <a:ln w="22860">
            <a:solidFill>
              <a:srgbClr val="FF7047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10134719" y="3595330"/>
            <a:ext cx="91440" cy="1506736"/>
          </a:xfrm>
          <a:prstGeom prst="roundRect">
            <a:avLst>
              <a:gd name="adj" fmla="val 195349"/>
            </a:avLst>
          </a:prstGeom>
          <a:solidFill>
            <a:srgbClr val="FF7047"/>
          </a:solidFill>
          <a:ln/>
        </p:spPr>
      </p:sp>
      <p:sp>
        <p:nvSpPr>
          <p:cNvPr id="11" name="Text 8"/>
          <p:cNvSpPr/>
          <p:nvPr/>
        </p:nvSpPr>
        <p:spPr>
          <a:xfrm>
            <a:off x="10447377" y="381654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Анықталмаған пішін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10447377" y="4245769"/>
            <a:ext cx="31680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Белгілі бір геометриялық пішіні болмайды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6280190" y="5300424"/>
            <a:ext cx="3679031" cy="1824276"/>
          </a:xfrm>
          <a:prstGeom prst="roundRect">
            <a:avLst>
              <a:gd name="adj" fmla="val 6015"/>
            </a:avLst>
          </a:prstGeom>
          <a:solidFill>
            <a:srgbClr val="FFFFFF"/>
          </a:solidFill>
          <a:ln w="22860">
            <a:solidFill>
              <a:srgbClr val="FF7047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6257330" y="5300424"/>
            <a:ext cx="91440" cy="1824276"/>
          </a:xfrm>
          <a:prstGeom prst="roundRect">
            <a:avLst>
              <a:gd name="adj" fmla="val 195349"/>
            </a:avLst>
          </a:prstGeom>
          <a:solidFill>
            <a:srgbClr val="FF7047"/>
          </a:solidFill>
          <a:ln/>
        </p:spPr>
      </p:sp>
      <p:sp>
        <p:nvSpPr>
          <p:cNvPr id="15" name="Text 12"/>
          <p:cNvSpPr/>
          <p:nvPr/>
        </p:nvSpPr>
        <p:spPr>
          <a:xfrm>
            <a:off x="6569988" y="552164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Біртіндеп балқу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6569988" y="5950863"/>
            <a:ext cx="316801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Нақты балқу температурасы жоқ, температура аралығында жұмсарады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6280190" y="7347942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Мысалдар: әйнек, шайыр, пластмасса, каучук, янтарь.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98019"/>
            <a:ext cx="1080932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44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Кристалл және аморфты заттарды салыстыру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2314932"/>
            <a:ext cx="13042821" cy="3758208"/>
          </a:xfrm>
          <a:prstGeom prst="roundRect">
            <a:avLst>
              <a:gd name="adj" fmla="val 4753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01410" y="2322552"/>
            <a:ext cx="13027581" cy="5709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999887" y="2449235"/>
            <a:ext cx="350770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b="1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Қасиеті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4911923" y="2449235"/>
            <a:ext cx="415528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b="1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Кристалл заттар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9471541" y="2449235"/>
            <a:ext cx="415909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b="1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Аморфты заттар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801410" y="2893457"/>
            <a:ext cx="13027581" cy="57090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9" name="Text 7"/>
          <p:cNvSpPr/>
          <p:nvPr/>
        </p:nvSpPr>
        <p:spPr>
          <a:xfrm>
            <a:off x="999887" y="3020139"/>
            <a:ext cx="350770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Молекулалық құрылым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4911923" y="3020139"/>
            <a:ext cx="415528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Ретті, периодты кристалдық тор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9471541" y="3020139"/>
            <a:ext cx="415909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Ретсіз, хаотикалық орналасу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801410" y="3464362"/>
            <a:ext cx="13027581" cy="88844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3" name="Text 11"/>
          <p:cNvSpPr/>
          <p:nvPr/>
        </p:nvSpPr>
        <p:spPr>
          <a:xfrm>
            <a:off x="999887" y="3591044"/>
            <a:ext cx="350770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Балқу температурасы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4911923" y="3591044"/>
            <a:ext cx="415528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Нақты және тұрақты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9471541" y="3591044"/>
            <a:ext cx="415909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Температура аралығында біртіндеп жұмсарады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801410" y="4352806"/>
            <a:ext cx="13027581" cy="57090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7" name="Text 15"/>
          <p:cNvSpPr/>
          <p:nvPr/>
        </p:nvSpPr>
        <p:spPr>
          <a:xfrm>
            <a:off x="999887" y="4479488"/>
            <a:ext cx="350770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Пішіні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4911923" y="4479488"/>
            <a:ext cx="415528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Анықталған геометриялық пішін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9471541" y="4479488"/>
            <a:ext cx="415909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Белгісіз пішін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Shape 18"/>
          <p:cNvSpPr/>
          <p:nvPr/>
        </p:nvSpPr>
        <p:spPr>
          <a:xfrm>
            <a:off x="801410" y="4923711"/>
            <a:ext cx="13027581" cy="5709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1" name="Text 19"/>
          <p:cNvSpPr/>
          <p:nvPr/>
        </p:nvSpPr>
        <p:spPr>
          <a:xfrm>
            <a:off x="999887" y="5050393"/>
            <a:ext cx="350770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Қасиеттердің анизотропиясы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4911923" y="5050393"/>
            <a:ext cx="415528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Әр бағытта әртүрлі қасиеттер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9471541" y="5050393"/>
            <a:ext cx="415909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Барлық бағытта бірдей (изотроптық)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Shape 22"/>
          <p:cNvSpPr/>
          <p:nvPr/>
        </p:nvSpPr>
        <p:spPr>
          <a:xfrm>
            <a:off x="801410" y="5494615"/>
            <a:ext cx="13027581" cy="57090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5" name="Text 23"/>
          <p:cNvSpPr/>
          <p:nvPr/>
        </p:nvSpPr>
        <p:spPr>
          <a:xfrm>
            <a:off x="999887" y="5621298"/>
            <a:ext cx="350770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Уақыт бойынша тұрақтылық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24"/>
          <p:cNvSpPr/>
          <p:nvPr/>
        </p:nvSpPr>
        <p:spPr>
          <a:xfrm>
            <a:off x="4911923" y="5621298"/>
            <a:ext cx="415528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Тұрақты құрылым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25"/>
          <p:cNvSpPr/>
          <p:nvPr/>
        </p:nvSpPr>
        <p:spPr>
          <a:xfrm>
            <a:off x="9471541" y="5621298"/>
            <a:ext cx="415909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Баяу кристалданып кете алады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26"/>
          <p:cNvSpPr/>
          <p:nvPr/>
        </p:nvSpPr>
        <p:spPr>
          <a:xfrm>
            <a:off x="793790" y="6296382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Бұл айырмашылықтар заттардың молекулалық деңгейдегі құрылымынан туындайды және олардың макроскопиялық қасиеттеріне тікелей әсер етеді.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3543" y="563166"/>
            <a:ext cx="12243316" cy="5651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40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Молекулалық-кинетикалық теория және заттың күйлері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23543" y="1490067"/>
            <a:ext cx="13183314" cy="5786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Молекулалық-кинетикалық теория (МКТ) заттың түрлі күйлерін бөлшектердің қозғалысы мен өзара әсерлесуі арқылы түсіндіреді. Әр күйде молекулалардың орналасуы, қозғалысы және өзара байланысы әртүрлі болады.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543" y="2272189"/>
            <a:ext cx="4243626" cy="424362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23543" y="6696670"/>
            <a:ext cx="2260997" cy="2825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0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Қатты күй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23543" y="7087672"/>
            <a:ext cx="4243626" cy="5786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Молекулалар тығыз орналасқан, тербеліс қозғалысы жасайды, өзара байланыс күшті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3268" y="2272189"/>
            <a:ext cx="4243745" cy="424374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193268" y="6696789"/>
            <a:ext cx="2260997" cy="2825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0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Сұйық күй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5193268" y="7087791"/>
            <a:ext cx="4243745" cy="5786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Молекулалар жылжымалы, орташа байланыс күші, ағымдылық қасиеті бар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3112" y="2272189"/>
            <a:ext cx="4243626" cy="4243626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663112" y="6696670"/>
            <a:ext cx="2260997" cy="2825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0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Газ күйі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9663112" y="7087672"/>
            <a:ext cx="4243626" cy="5786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Молекулалар еркін қозғалады, өзара байланыс әлсіз, кеңістікті толтырады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0122" y="651647"/>
            <a:ext cx="571238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6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Тәжірибелік зерттеу: мұз бен әйнекті салыстыру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1429222" y="1401395"/>
            <a:ext cx="1488519" cy="185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32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Зерттеу әдістемесі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1031200" y="1794101"/>
            <a:ext cx="6797397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Мұз бен әйнек үлгілерін бақылау арқылы кристалл және аморфты заттардың айырмашылығын анықтаймыз: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60628" y="2298569"/>
            <a:ext cx="6797397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250"/>
              </a:lnSpc>
              <a:buSzPct val="100000"/>
              <a:buFont typeface="+mj-lt"/>
              <a:buAutoNum type="arabicPeriod"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Екі үлгіні де бөлме температурасында қою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60628" y="2705386"/>
            <a:ext cx="6797397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250"/>
              </a:lnSpc>
              <a:buSzPct val="100000"/>
              <a:buFont typeface="+mj-lt"/>
              <a:buAutoNum type="arabicPeriod" startAt="2"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Қыздыру кезінде температураны өлшеу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60627" y="3117222"/>
            <a:ext cx="6797397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250"/>
              </a:lnSpc>
              <a:buSzPct val="100000"/>
              <a:buFont typeface="+mj-lt"/>
              <a:buAutoNum type="arabicPeriod" startAt="3"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Балқу процесін бақылау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60628" y="3542394"/>
            <a:ext cx="6797397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250"/>
              </a:lnSpc>
              <a:buSzPct val="100000"/>
              <a:buFont typeface="+mj-lt"/>
              <a:buAutoNum type="arabicPeriod" startAt="4"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Уақыт бойынша өзгерістерді тіркеу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1429222" y="4091368"/>
            <a:ext cx="1268730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20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Күтілетін нәтижелер: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1031199" y="4611571"/>
            <a:ext cx="6797397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Мұз нақты 0°C температурада балқиды, ал әйнек біртіндеп жұмсарады.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9363" y="272891"/>
            <a:ext cx="3589055" cy="3589055"/>
          </a:xfrm>
          <a:prstGeom prst="rect">
            <a:avLst/>
          </a:prstGeom>
        </p:spPr>
      </p:pic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9894" y="4168878"/>
            <a:ext cx="3723807" cy="372380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04969" y="491133"/>
            <a:ext cx="7734062" cy="11015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00"/>
              </a:lnSpc>
              <a:buNone/>
            </a:pPr>
            <a:r>
              <a:rPr lang="en-US" sz="40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PhET симуляциясы арқылы модельдеу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04969" y="1857018"/>
            <a:ext cx="7734062" cy="8458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Заманауи технологиялар заттардың молекулалық құрылымын көрнекі түрде зерттеуге мүмкіндік береді. PhET States of Matter симуляциясы арқылы біз қатты, сұйық және газ күйлеріндегі молекулалардың орналасуы мен қозғалысын бақылай аламыз.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969" y="2901077"/>
            <a:ext cx="881182" cy="1057394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762363" y="3077289"/>
            <a:ext cx="2211110" cy="2752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0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Қатты күйді бақылау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1762363" y="3458289"/>
            <a:ext cx="6676668" cy="2819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Молекулалардың тығыз орналасуы мен тербелісін көру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969" y="3958471"/>
            <a:ext cx="881182" cy="1057394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762363" y="4134683"/>
            <a:ext cx="2203133" cy="2752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0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Сұйық күйге өту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5"/>
          <p:cNvSpPr/>
          <p:nvPr/>
        </p:nvSpPr>
        <p:spPr>
          <a:xfrm>
            <a:off x="1762363" y="4515683"/>
            <a:ext cx="6676668" cy="2819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Қыздыру кезінде молекулалардың жылжымалы болуы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969" y="5015865"/>
            <a:ext cx="881182" cy="1057394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762363" y="5192078"/>
            <a:ext cx="2203133" cy="2752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0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Газ күйіне айналу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7"/>
          <p:cNvSpPr/>
          <p:nvPr/>
        </p:nvSpPr>
        <p:spPr>
          <a:xfrm>
            <a:off x="1762363" y="5573078"/>
            <a:ext cx="6676668" cy="2819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Молекулалардың еркін қозғалысын бақылау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969" y="6073259"/>
            <a:ext cx="881182" cy="1665208"/>
          </a:xfrm>
          <a:prstGeom prst="rect">
            <a:avLst/>
          </a:prstGeom>
        </p:spPr>
      </p:pic>
      <p:sp>
        <p:nvSpPr>
          <p:cNvPr id="15" name="Shape 8"/>
          <p:cNvSpPr/>
          <p:nvPr/>
        </p:nvSpPr>
        <p:spPr>
          <a:xfrm>
            <a:off x="1762363" y="6249472"/>
            <a:ext cx="6676668" cy="1312783"/>
          </a:xfrm>
          <a:prstGeom prst="roundRect">
            <a:avLst>
              <a:gd name="adj" fmla="val 12083"/>
            </a:avLst>
          </a:prstGeom>
          <a:solidFill>
            <a:srgbClr val="FFC4B3"/>
          </a:solidFill>
          <a:ln/>
        </p:spPr>
      </p:sp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38576" y="6521291"/>
            <a:ext cx="220266" cy="176213"/>
          </a:xfrm>
          <a:prstGeom prst="rect">
            <a:avLst/>
          </a:prstGeom>
        </p:spPr>
      </p:pic>
      <p:sp>
        <p:nvSpPr>
          <p:cNvPr id="17" name="Text 9"/>
          <p:cNvSpPr/>
          <p:nvPr/>
        </p:nvSpPr>
        <p:spPr>
          <a:xfrm>
            <a:off x="2335054" y="6469737"/>
            <a:ext cx="5927765" cy="8458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Тапсырма: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Симуляцияда температураны өзгертіп, молекулалардың жылдамдығы мен арақашықтығының өзгерісін бақылаңыз. Кристалл құрылымындағы атомдардың ретті орналасуына назар аударыңыз.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41120"/>
            <a:ext cx="714291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44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Қорытынды: негізгі түсініктер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358033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Alice Light" pitchFamily="34" charset="-122"/>
                <a:cs typeface="Times New Roman" panose="02020603050405020304" pitchFamily="18" charset="0"/>
              </a:rPr>
              <a:t>01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93790" y="2672358"/>
            <a:ext cx="6422231" cy="22860"/>
          </a:xfrm>
          <a:prstGeom prst="rect">
            <a:avLst/>
          </a:prstGeom>
          <a:solidFill>
            <a:srgbClr val="FF7047"/>
          </a:solidFill>
          <a:ln/>
        </p:spPr>
      </p:sp>
      <p:sp>
        <p:nvSpPr>
          <p:cNvPr id="5" name="Text 3"/>
          <p:cNvSpPr/>
          <p:nvPr/>
        </p:nvSpPr>
        <p:spPr>
          <a:xfrm>
            <a:off x="793790" y="281725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МКТ негізі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93790" y="3246477"/>
            <a:ext cx="64222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Барлық заттар молекулалардан тұрады, олар үздіксіз қозғалыста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414379" y="2358033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Alice Light" pitchFamily="34" charset="-122"/>
                <a:cs typeface="Times New Roman" panose="02020603050405020304" pitchFamily="18" charset="0"/>
              </a:rPr>
              <a:t>02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7414379" y="2672358"/>
            <a:ext cx="6422231" cy="22860"/>
          </a:xfrm>
          <a:prstGeom prst="rect">
            <a:avLst/>
          </a:prstGeom>
          <a:solidFill>
            <a:srgbClr val="FF7047"/>
          </a:solidFill>
          <a:ln/>
        </p:spPr>
      </p:sp>
      <p:sp>
        <p:nvSpPr>
          <p:cNvPr id="9" name="Text 7"/>
          <p:cNvSpPr/>
          <p:nvPr/>
        </p:nvSpPr>
        <p:spPr>
          <a:xfrm>
            <a:off x="7414379" y="281725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Кристалл заттар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414379" y="3246477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Ретті молекулалық құрылым, нақты балқу температурасы, анықталған пішін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793790" y="4228743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Alice Light" pitchFamily="34" charset="-122"/>
                <a:cs typeface="Times New Roman" panose="02020603050405020304" pitchFamily="18" charset="0"/>
              </a:rPr>
              <a:t>03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793790" y="4543068"/>
            <a:ext cx="6422231" cy="22860"/>
          </a:xfrm>
          <a:prstGeom prst="rect">
            <a:avLst/>
          </a:prstGeom>
          <a:solidFill>
            <a:srgbClr val="FF7047"/>
          </a:solidFill>
          <a:ln/>
        </p:spPr>
      </p:sp>
      <p:sp>
        <p:nvSpPr>
          <p:cNvPr id="13" name="Text 11"/>
          <p:cNvSpPr/>
          <p:nvPr/>
        </p:nvSpPr>
        <p:spPr>
          <a:xfrm>
            <a:off x="793790" y="468796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Аморфты заттар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793790" y="5117187"/>
            <a:ext cx="64222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Ретсіз құрылым, біртіндеп жұмсару, изотроптық қасиеттер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7414379" y="4228743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Alice Light" pitchFamily="34" charset="-122"/>
                <a:cs typeface="Times New Roman" panose="02020603050405020304" pitchFamily="18" charset="0"/>
              </a:rPr>
              <a:t>04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7414379" y="4543068"/>
            <a:ext cx="6422231" cy="22860"/>
          </a:xfrm>
          <a:prstGeom prst="rect">
            <a:avLst/>
          </a:prstGeom>
          <a:solidFill>
            <a:srgbClr val="FF7047"/>
          </a:solidFill>
          <a:ln/>
        </p:spPr>
      </p:sp>
      <p:sp>
        <p:nvSpPr>
          <p:cNvPr id="17" name="Text 15"/>
          <p:cNvSpPr/>
          <p:nvPr/>
        </p:nvSpPr>
        <p:spPr>
          <a:xfrm>
            <a:off x="7414379" y="468796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Заттың күйлері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7414379" y="5117187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Қатты, сұйық, газ – молекулалардың өзара орналасуы мен қозғалысымен анықталады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1091446" y="6347579"/>
            <a:ext cx="127451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i="1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"Тура биде туған жоқ!"</a:t>
            </a: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– Білім мен дағды үздіксіз зерттеу мен тәжірибе арқылы қалыптасады.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Shape 18"/>
          <p:cNvSpPr/>
          <p:nvPr/>
        </p:nvSpPr>
        <p:spPr>
          <a:xfrm>
            <a:off x="793790" y="6124337"/>
            <a:ext cx="22860" cy="764024"/>
          </a:xfrm>
          <a:prstGeom prst="rect">
            <a:avLst/>
          </a:prstGeom>
          <a:solidFill>
            <a:srgbClr val="FF7047"/>
          </a:solidFill>
          <a:ln/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658</Words>
  <Application>Microsoft Office PowerPoint</Application>
  <PresentationFormat>Произвольный</PresentationFormat>
  <Paragraphs>116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Times New Roman</vt:lpstr>
      <vt:lpstr>Calibri</vt:lpstr>
      <vt:lpstr>Manrope</vt:lpstr>
      <vt:lpstr>Alice Light</vt:lpstr>
      <vt:lpstr>Arial</vt:lpstr>
      <vt:lpstr>Alice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cp:lastModifiedBy>Пользователь</cp:lastModifiedBy>
  <cp:revision>2</cp:revision>
  <dcterms:created xsi:type="dcterms:W3CDTF">2025-11-09T16:52:01Z</dcterms:created>
  <dcterms:modified xsi:type="dcterms:W3CDTF">2025-11-09T16:56:13Z</dcterms:modified>
</cp:coreProperties>
</file>