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0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-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2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svg"/><Relationship Id="rId5" Type="http://schemas.openxmlformats.org/officeDocument/2006/relationships/image" Target="../media/image47.svg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https://wordwall.net/ru/resource/8180875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ru/resource/818087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57280" y="580113"/>
            <a:ext cx="8384500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Тығыздық: зат түрлерінің сырын ашамыз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71319" y="2372728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Сәлеметсіздер ме, зерттеушілер! Бүгінгі сабағымызда біз физиканың ең қызықты тақырыптарының бірімен танысамыз — заттың тығыздығымен. Тығыздық дегеніміз не? Неліктен бірдей көлемдегі темір мен ағаш әр түрлі массаға ие? Қандай құралдармен тығыздықты өлшейміз? Осы және басқа да сұрақтарға жауап табамыз!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29584DA-1B04-4820-87F0-45A373F4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445904"/>
              </p:ext>
            </p:extLst>
          </p:nvPr>
        </p:nvGraphicFramePr>
        <p:xfrm>
          <a:off x="5857280" y="5063023"/>
          <a:ext cx="8384500" cy="2875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9227">
                  <a:extLst>
                    <a:ext uri="{9D8B030D-6E8A-4147-A177-3AD203B41FA5}">
                      <a16:colId xmlns:a16="http://schemas.microsoft.com/office/drawing/2014/main" val="2714997227"/>
                    </a:ext>
                  </a:extLst>
                </a:gridCol>
                <a:gridCol w="6345273">
                  <a:extLst>
                    <a:ext uri="{9D8B030D-6E8A-4147-A177-3AD203B41FA5}">
                      <a16:colId xmlns:a16="http://schemas.microsoft.com/office/drawing/2014/main" val="874701233"/>
                    </a:ext>
                  </a:extLst>
                </a:gridCol>
              </a:tblGrid>
              <a:tr h="559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 бағдарламасына сәйкес оқу мақсаты: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7.2.2.13 – тығыздықтың физикалық мағынасын түсіндіру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750550"/>
                  </a:ext>
                </a:extLst>
              </a:tr>
              <a:tr h="1132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Құндылықтарды дарыту: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Әділдік және жауапкершілік. Сабақ барысында оқушылар топтық жұмыс кезінде әділ бағалау мен жауапкершілік дағдыларын дамытады. Ұлттық құндылық: қазақтың «адал еңбек – абыройлы өмір» қағидасын ұғындыру арқылы жұмысшы мамандықтарының маңызын түсіндіру.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2577425"/>
                  </a:ext>
                </a:extLst>
              </a:tr>
              <a:tr h="273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Апта дәйексөзі: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«Жауапты бала – жақсы дос»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108118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343" y="431007"/>
            <a:ext cx="4985504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40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Тығыздық кестесін қолдану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37343" y="2587228"/>
            <a:ext cx="13042821" cy="15240"/>
          </a:xfrm>
          <a:prstGeom prst="roundRect">
            <a:avLst>
              <a:gd name="adj" fmla="val 146512"/>
            </a:avLst>
          </a:prstGeom>
          <a:solidFill>
            <a:srgbClr val="D0CED9"/>
          </a:solidFill>
          <a:ln/>
        </p:spPr>
      </p:sp>
      <p:sp>
        <p:nvSpPr>
          <p:cNvPr id="4" name="Shape 2"/>
          <p:cNvSpPr/>
          <p:nvPr/>
        </p:nvSpPr>
        <p:spPr>
          <a:xfrm>
            <a:off x="3843815" y="2140804"/>
            <a:ext cx="15240" cy="446484"/>
          </a:xfrm>
          <a:prstGeom prst="roundRect">
            <a:avLst>
              <a:gd name="adj" fmla="val 146512"/>
            </a:avLst>
          </a:prstGeom>
          <a:solidFill>
            <a:srgbClr val="D0CED9"/>
          </a:solidFill>
          <a:ln/>
        </p:spPr>
      </p:sp>
      <p:sp>
        <p:nvSpPr>
          <p:cNvPr id="5" name="Shape 3"/>
          <p:cNvSpPr/>
          <p:nvPr/>
        </p:nvSpPr>
        <p:spPr>
          <a:xfrm>
            <a:off x="3684033" y="2419767"/>
            <a:ext cx="334923" cy="334923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</p:sp>
      <p:sp>
        <p:nvSpPr>
          <p:cNvPr id="6" name="Text 4"/>
          <p:cNvSpPr/>
          <p:nvPr/>
        </p:nvSpPr>
        <p:spPr>
          <a:xfrm>
            <a:off x="3739814" y="2447628"/>
            <a:ext cx="223242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921200" y="1193840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1. Кестені табу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86171" y="1515666"/>
            <a:ext cx="613076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Физика оқулығыңыздың соңында немесе анықтама кітапта заттардың тығыздығының кестесі бар.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151014" y="2587169"/>
            <a:ext cx="15240" cy="446484"/>
          </a:xfrm>
          <a:prstGeom prst="roundRect">
            <a:avLst>
              <a:gd name="adj" fmla="val 146512"/>
            </a:avLst>
          </a:prstGeom>
          <a:solidFill>
            <a:srgbClr val="D0CED9"/>
          </a:solidFill>
          <a:ln/>
        </p:spPr>
      </p:sp>
      <p:sp>
        <p:nvSpPr>
          <p:cNvPr id="10" name="Shape 8"/>
          <p:cNvSpPr/>
          <p:nvPr/>
        </p:nvSpPr>
        <p:spPr>
          <a:xfrm>
            <a:off x="6991232" y="2419767"/>
            <a:ext cx="334923" cy="334923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</p:sp>
      <p:sp>
        <p:nvSpPr>
          <p:cNvPr id="11" name="Text 9"/>
          <p:cNvSpPr/>
          <p:nvPr/>
        </p:nvSpPr>
        <p:spPr>
          <a:xfrm>
            <a:off x="7047013" y="2447628"/>
            <a:ext cx="223242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228399" y="3182541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2. Затты іздеу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093370" y="3504367"/>
            <a:ext cx="613076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Кестеде әр заттың атауының қасында сан жазылған — оның тығыздығы. Мысалы, темір — 7800 кг/м³, су — 1000 кг/м³.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10458213" y="2140804"/>
            <a:ext cx="15240" cy="446484"/>
          </a:xfrm>
          <a:prstGeom prst="roundRect">
            <a:avLst>
              <a:gd name="adj" fmla="val 146512"/>
            </a:avLst>
          </a:prstGeom>
          <a:solidFill>
            <a:srgbClr val="D0CED9"/>
          </a:solidFill>
          <a:ln/>
        </p:spPr>
      </p:sp>
      <p:sp>
        <p:nvSpPr>
          <p:cNvPr id="15" name="Shape 13"/>
          <p:cNvSpPr/>
          <p:nvPr/>
        </p:nvSpPr>
        <p:spPr>
          <a:xfrm>
            <a:off x="10298431" y="2419767"/>
            <a:ext cx="334923" cy="334923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</p:sp>
      <p:sp>
        <p:nvSpPr>
          <p:cNvPr id="16" name="Text 14"/>
          <p:cNvSpPr/>
          <p:nvPr/>
        </p:nvSpPr>
        <p:spPr>
          <a:xfrm>
            <a:off x="10354212" y="2447628"/>
            <a:ext cx="223242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535598" y="1193840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3. Есептеулер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400569" y="1515666"/>
            <a:ext cx="613076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Егер зат белгілі болса, кестеден тығыздығын табып, массаны немесе көлемді есептеуге болады!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37343" y="4296847"/>
            <a:ext cx="4290655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Тығыздық кестесінің артықшылықтары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37343" y="4724638"/>
            <a:ext cx="633984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Уақытты үнемдейді — әрдайым өлшеудің қажеті жоқ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37343" y="5014794"/>
            <a:ext cx="633984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Дәлдікті қамтамасыз етеді — ғалымдар дәл өлшеген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37343" y="5304949"/>
            <a:ext cx="633984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Есептерді жылдам шешуге көмектеседі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37343" y="5595104"/>
            <a:ext cx="633984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Заттарды салыстыруға мүмкіндік береді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637343" y="5885260"/>
            <a:ext cx="633984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Белгісіз заттарды анықтауға көмектеседі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7347943" y="4296847"/>
            <a:ext cx="2398752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Практикалық қолдану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347943" y="4724638"/>
            <a:ext cx="633984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Мысал: сіздің қолыңызда 156 грамм массалы металл кесегі бар және оның көлемі 20 см³. Қандай металл екенін қалай білуге болады?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7315200" y="5623143"/>
            <a:ext cx="633984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Тығыздықты есептейміз: ρ = 156г / 20см³ = 7.8 г/см³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7315200" y="5913298"/>
            <a:ext cx="633984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Кестеден осындай тығыздықты іздейміз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7315200" y="6203453"/>
            <a:ext cx="633984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Бұл темір! (7.8 г/см³ = 7800 кг/м³)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637343" y="7170836"/>
            <a:ext cx="13042821" cy="632460"/>
          </a:xfrm>
          <a:prstGeom prst="roundRect">
            <a:avLst>
              <a:gd name="adj" fmla="val 3530"/>
            </a:avLst>
          </a:prstGeom>
          <a:solidFill>
            <a:srgbClr val="C3C2F0"/>
          </a:solidFill>
          <a:ln/>
        </p:spPr>
      </p:sp>
      <p:pic>
        <p:nvPicPr>
          <p:cNvPr id="3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71" y="7401817"/>
            <a:ext cx="185976" cy="148828"/>
          </a:xfrm>
          <a:prstGeom prst="rect">
            <a:avLst/>
          </a:prstGeom>
        </p:spPr>
      </p:pic>
      <p:sp>
        <p:nvSpPr>
          <p:cNvPr id="32" name="Text 29"/>
          <p:cNvSpPr/>
          <p:nvPr/>
        </p:nvSpPr>
        <p:spPr>
          <a:xfrm>
            <a:off x="1120975" y="7224829"/>
            <a:ext cx="1241036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Назар аударыңыз!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Есептер шығарғанда өлшем бірліктерін дұрыс қолдану өте маңызды. 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СИ жүйесінде массаны килограммда, көлемді текше метрде жазу керек!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01027" y="374511"/>
            <a:ext cx="6962894" cy="417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🧩</a:t>
            </a: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Тапсырма 1: Суды және майды салыстыр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89585" y="1000422"/>
            <a:ext cx="2003107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Мақсаты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9585" y="1384161"/>
            <a:ext cx="9673471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Тығыздықтың физикалық мағынасын тәжірибе арқылы түсіну және бақылау дағдыларын дамыту.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9585" y="1731347"/>
            <a:ext cx="2011442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🔧</a:t>
            </a: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Қажетті құралдар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89585" y="2115086"/>
            <a:ext cx="9673471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бірдей көлемдегі мөлдір ыдыс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89585" y="2482333"/>
            <a:ext cx="9673471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 және өсімдік майы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89585" y="2868988"/>
            <a:ext cx="9673471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Таразы немесе қол таразысы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89585" y="3236236"/>
            <a:ext cx="9673471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Маркер және дәптер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791" y="139745"/>
            <a:ext cx="3535382" cy="3535382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489585" y="3631523"/>
            <a:ext cx="133469" cy="1669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89585" y="3858456"/>
            <a:ext cx="6714292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3" name="Text 10"/>
          <p:cNvSpPr/>
          <p:nvPr/>
        </p:nvSpPr>
        <p:spPr>
          <a:xfrm>
            <a:off x="489585" y="3955611"/>
            <a:ext cx="1669256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Дайындық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89585" y="4244219"/>
            <a:ext cx="6714292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Бірдей көлемде (мысалы, 100 мл) суды және майды әр ыдысқа құй. </a:t>
            </a:r>
            <a:endParaRPr lang="kk-KZ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Дәл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өлшеуге назар аудар.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337346" y="3843216"/>
            <a:ext cx="6714411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7" name="Text 14"/>
          <p:cNvSpPr/>
          <p:nvPr/>
        </p:nvSpPr>
        <p:spPr>
          <a:xfrm>
            <a:off x="7337346" y="3940371"/>
            <a:ext cx="1669256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Өлшеу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337346" y="4228979"/>
            <a:ext cx="6714411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ыдысты таразыға қойып, қайсысының массасы артық екенін байқа. </a:t>
            </a:r>
            <a:endParaRPr lang="kk-KZ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Нәтижелерді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кестеге жаз.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46140" y="4855074"/>
            <a:ext cx="133469" cy="1669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497205" y="5146896"/>
            <a:ext cx="6714292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1" name="Text 18"/>
          <p:cNvSpPr/>
          <p:nvPr/>
        </p:nvSpPr>
        <p:spPr>
          <a:xfrm>
            <a:off x="497205" y="5244051"/>
            <a:ext cx="1669256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Талдау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467439" y="5639516"/>
            <a:ext cx="6714292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 сұйықтың тығыздығы жоғары екенін анықта. </a:t>
            </a:r>
            <a:endParaRPr lang="kk-KZ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Көлем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бірдей болса да, неліктен масса әртүрлі?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393901" y="4855074"/>
            <a:ext cx="133469" cy="1669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04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21"/>
          <p:cNvSpPr/>
          <p:nvPr/>
        </p:nvSpPr>
        <p:spPr>
          <a:xfrm>
            <a:off x="7344966" y="5146896"/>
            <a:ext cx="6714411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5" name="Text 22"/>
          <p:cNvSpPr/>
          <p:nvPr/>
        </p:nvSpPr>
        <p:spPr>
          <a:xfrm>
            <a:off x="7344966" y="5244051"/>
            <a:ext cx="1669256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7315200" y="5639516"/>
            <a:ext cx="6714411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 ойыңды жаз: неліктен су ауыр, ал май жеңіл? </a:t>
            </a:r>
            <a:endParaRPr lang="kk-KZ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қандай практикалық маңызға ие?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4"/>
          <p:cNvSpPr/>
          <p:nvPr/>
        </p:nvSpPr>
        <p:spPr>
          <a:xfrm>
            <a:off x="467439" y="6250247"/>
            <a:ext cx="13562171" cy="1182172"/>
          </a:xfrm>
          <a:prstGeom prst="roundRect">
            <a:avLst>
              <a:gd name="adj" fmla="val 474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28" name="Shape 25"/>
          <p:cNvSpPr/>
          <p:nvPr/>
        </p:nvSpPr>
        <p:spPr>
          <a:xfrm>
            <a:off x="475059" y="6257867"/>
            <a:ext cx="13546931" cy="38897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9" name="Text 26"/>
          <p:cNvSpPr/>
          <p:nvPr/>
        </p:nvSpPr>
        <p:spPr>
          <a:xfrm>
            <a:off x="608528" y="6345497"/>
            <a:ext cx="311598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Зат атауы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7"/>
          <p:cNvSpPr/>
          <p:nvPr/>
        </p:nvSpPr>
        <p:spPr>
          <a:xfrm>
            <a:off x="3999071" y="6345497"/>
            <a:ext cx="311217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Көлем (мл)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8"/>
          <p:cNvSpPr/>
          <p:nvPr/>
        </p:nvSpPr>
        <p:spPr>
          <a:xfrm>
            <a:off x="7385804" y="6345497"/>
            <a:ext cx="311217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 (г)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9"/>
          <p:cNvSpPr/>
          <p:nvPr/>
        </p:nvSpPr>
        <p:spPr>
          <a:xfrm>
            <a:off x="10772537" y="6345497"/>
            <a:ext cx="311598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hape 30"/>
          <p:cNvSpPr/>
          <p:nvPr/>
        </p:nvSpPr>
        <p:spPr>
          <a:xfrm>
            <a:off x="475059" y="6646844"/>
            <a:ext cx="13546931" cy="38897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4" name="Text 31"/>
          <p:cNvSpPr/>
          <p:nvPr/>
        </p:nvSpPr>
        <p:spPr>
          <a:xfrm>
            <a:off x="608528" y="6734474"/>
            <a:ext cx="311598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32"/>
          <p:cNvSpPr/>
          <p:nvPr/>
        </p:nvSpPr>
        <p:spPr>
          <a:xfrm>
            <a:off x="3999071" y="6734474"/>
            <a:ext cx="311217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100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3"/>
          <p:cNvSpPr/>
          <p:nvPr/>
        </p:nvSpPr>
        <p:spPr>
          <a:xfrm>
            <a:off x="7385804" y="6734474"/>
            <a:ext cx="311217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4"/>
          <p:cNvSpPr/>
          <p:nvPr/>
        </p:nvSpPr>
        <p:spPr>
          <a:xfrm>
            <a:off x="10772537" y="6734474"/>
            <a:ext cx="311598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hape 35"/>
          <p:cNvSpPr/>
          <p:nvPr/>
        </p:nvSpPr>
        <p:spPr>
          <a:xfrm>
            <a:off x="475059" y="7035821"/>
            <a:ext cx="13546931" cy="38897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9" name="Text 36"/>
          <p:cNvSpPr/>
          <p:nvPr/>
        </p:nvSpPr>
        <p:spPr>
          <a:xfrm>
            <a:off x="608528" y="7123451"/>
            <a:ext cx="311598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37"/>
          <p:cNvSpPr/>
          <p:nvPr/>
        </p:nvSpPr>
        <p:spPr>
          <a:xfrm>
            <a:off x="3999071" y="7123451"/>
            <a:ext cx="311217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100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8"/>
          <p:cNvSpPr/>
          <p:nvPr/>
        </p:nvSpPr>
        <p:spPr>
          <a:xfrm>
            <a:off x="7385804" y="7123451"/>
            <a:ext cx="311217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9"/>
          <p:cNvSpPr/>
          <p:nvPr/>
        </p:nvSpPr>
        <p:spPr>
          <a:xfrm>
            <a:off x="10772537" y="7123451"/>
            <a:ext cx="311598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hape 40"/>
          <p:cNvSpPr/>
          <p:nvPr/>
        </p:nvSpPr>
        <p:spPr>
          <a:xfrm>
            <a:off x="467439" y="7582556"/>
            <a:ext cx="13562171" cy="567333"/>
          </a:xfrm>
          <a:prstGeom prst="roundRect">
            <a:avLst>
              <a:gd name="adj" fmla="val 9886"/>
            </a:avLst>
          </a:prstGeom>
          <a:solidFill>
            <a:srgbClr val="D2D2E0"/>
          </a:solidFill>
          <a:ln/>
        </p:spPr>
      </p:sp>
      <p:pic>
        <p:nvPicPr>
          <p:cNvPr id="4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08" y="7784962"/>
            <a:ext cx="166926" cy="133469"/>
          </a:xfrm>
          <a:prstGeom prst="rect">
            <a:avLst/>
          </a:prstGeom>
        </p:spPr>
      </p:pic>
      <p:sp>
        <p:nvSpPr>
          <p:cNvPr id="45" name="Text 41"/>
          <p:cNvSpPr/>
          <p:nvPr/>
        </p:nvSpPr>
        <p:spPr>
          <a:xfrm>
            <a:off x="901303" y="7749363"/>
            <a:ext cx="12994838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✅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Бағалау критерийлері: Зерттеу барысында бақылау жасайды – 1 балл | Қорытындыны дұрыс тұжырымдайды –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8">
            <a:extLst>
              <a:ext uri="{FF2B5EF4-FFF2-40B4-BE49-F238E27FC236}">
                <a16:creationId xmlns:a16="http://schemas.microsoft.com/office/drawing/2014/main" id="{E8D0B6E5-0F80-4539-82E9-65F2F5BB271D}"/>
              </a:ext>
            </a:extLst>
          </p:cNvPr>
          <p:cNvSpPr/>
          <p:nvPr/>
        </p:nvSpPr>
        <p:spPr>
          <a:xfrm>
            <a:off x="546140" y="3548415"/>
            <a:ext cx="133469" cy="1669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12">
            <a:extLst>
              <a:ext uri="{FF2B5EF4-FFF2-40B4-BE49-F238E27FC236}">
                <a16:creationId xmlns:a16="http://schemas.microsoft.com/office/drawing/2014/main" id="{54EFCCF4-EC7C-4FA0-AF2B-BCFD4E4684C9}"/>
              </a:ext>
            </a:extLst>
          </p:cNvPr>
          <p:cNvSpPr/>
          <p:nvPr/>
        </p:nvSpPr>
        <p:spPr>
          <a:xfrm flipH="1">
            <a:off x="7393901" y="3531868"/>
            <a:ext cx="426065" cy="279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1846" y="332423"/>
            <a:ext cx="6039207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🛠</a:t>
            </a: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Тапсырма 2: Қазақ ұсталарының еңбегі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81846" y="949762"/>
            <a:ext cx="13666708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 ұғымы біздің ата-бабаларымыздың еңбегімен тығыз байланысты. Қазақ ұсталары ғасырлар бойы әртүрлі материалдардың қасиеттерін білген және оларды шеберлікпен қолданған. Бұл тапсырмада біз дәстүрлі еңбек құралдары мен заманауи ғылымды байланыстырамыз.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7086" y="1683722"/>
            <a:ext cx="13666708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600" b="1" dirty="0" err="1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Мақсаты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ұғымын қазақ халқының дәстүрлі еңбек құралдарымен байланыстыра түсіну және материалдардың қасиеттерін талдай білу.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81846" y="2250638"/>
            <a:ext cx="6773108" cy="1350883"/>
          </a:xfrm>
          <a:prstGeom prst="roundRect">
            <a:avLst>
              <a:gd name="adj" fmla="val 3746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497086" y="2265878"/>
            <a:ext cx="6742628" cy="361355"/>
          </a:xfrm>
          <a:prstGeom prst="roundRect">
            <a:avLst>
              <a:gd name="adj" fmla="val 8943"/>
            </a:avLst>
          </a:prstGeom>
          <a:solidFill>
            <a:srgbClr val="E1E1EA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8091" y="2352437"/>
            <a:ext cx="180618" cy="18061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17458" y="2747605"/>
            <a:ext cx="1506022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Ағаш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17458" y="3008114"/>
            <a:ext cx="6501884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700 кг/м³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17458" y="3273147"/>
            <a:ext cx="6501884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Еден, жиһаз, құрылыс материалы ретінде қолданылады. Жеңіл және өңдеуге оңай.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375327" y="2250638"/>
            <a:ext cx="6773228" cy="1350883"/>
          </a:xfrm>
          <a:prstGeom prst="roundRect">
            <a:avLst>
              <a:gd name="adj" fmla="val 3746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390567" y="2265878"/>
            <a:ext cx="6742748" cy="361355"/>
          </a:xfrm>
          <a:prstGeom prst="roundRect">
            <a:avLst>
              <a:gd name="adj" fmla="val 8943"/>
            </a:avLst>
          </a:prstGeom>
          <a:solidFill>
            <a:srgbClr val="E1E1EA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1572" y="2352437"/>
            <a:ext cx="180618" cy="18061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7510939" y="2599849"/>
            <a:ext cx="1506022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Темір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7510939" y="2860358"/>
            <a:ext cx="6502003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7800 кг/м³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7510939" y="3125391"/>
            <a:ext cx="6502003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Құрал-сайман, пышақ, еңбек құралдары жасауға қолданылады. </a:t>
            </a:r>
            <a:endParaRPr lang="kk-KZ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Берік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және ұзақ қызмет етеді.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481846" y="3721894"/>
            <a:ext cx="6773108" cy="1350883"/>
          </a:xfrm>
          <a:prstGeom prst="roundRect">
            <a:avLst>
              <a:gd name="adj" fmla="val 3746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9" name="Shape 15"/>
          <p:cNvSpPr/>
          <p:nvPr/>
        </p:nvSpPr>
        <p:spPr>
          <a:xfrm>
            <a:off x="497086" y="3737134"/>
            <a:ext cx="6742628" cy="361355"/>
          </a:xfrm>
          <a:prstGeom prst="roundRect">
            <a:avLst>
              <a:gd name="adj" fmla="val 8943"/>
            </a:avLst>
          </a:prstGeom>
          <a:solidFill>
            <a:srgbClr val="E1E1EA"/>
          </a:solidFill>
          <a:ln/>
        </p:spPr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8091" y="3823692"/>
            <a:ext cx="180618" cy="180618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617458" y="4218861"/>
            <a:ext cx="1506022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617458" y="4479369"/>
            <a:ext cx="6501884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8900 кг/м³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8"/>
          <p:cNvSpPr/>
          <p:nvPr/>
        </p:nvSpPr>
        <p:spPr>
          <a:xfrm>
            <a:off x="617458" y="4744403"/>
            <a:ext cx="6501884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Зергерлік бұйым, сым жасауға арналған. Жылтыр және өңдеуге икемді.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19"/>
          <p:cNvSpPr/>
          <p:nvPr/>
        </p:nvSpPr>
        <p:spPr>
          <a:xfrm>
            <a:off x="7375327" y="3721894"/>
            <a:ext cx="6773228" cy="1350883"/>
          </a:xfrm>
          <a:prstGeom prst="roundRect">
            <a:avLst>
              <a:gd name="adj" fmla="val 3746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5" name="Shape 20"/>
          <p:cNvSpPr/>
          <p:nvPr/>
        </p:nvSpPr>
        <p:spPr>
          <a:xfrm>
            <a:off x="7390567" y="3737134"/>
            <a:ext cx="6742748" cy="361355"/>
          </a:xfrm>
          <a:prstGeom prst="roundRect">
            <a:avLst>
              <a:gd name="adj" fmla="val 8943"/>
            </a:avLst>
          </a:prstGeom>
          <a:solidFill>
            <a:srgbClr val="E1E1EA"/>
          </a:solidFill>
          <a:ln/>
        </p:spPr>
      </p:sp>
      <p:pic>
        <p:nvPicPr>
          <p:cNvPr id="26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71572" y="3823692"/>
            <a:ext cx="180618" cy="180618"/>
          </a:xfrm>
          <a:prstGeom prst="rect">
            <a:avLst/>
          </a:prstGeom>
        </p:spPr>
      </p:pic>
      <p:sp>
        <p:nvSpPr>
          <p:cNvPr id="27" name="Text 21"/>
          <p:cNvSpPr/>
          <p:nvPr/>
        </p:nvSpPr>
        <p:spPr>
          <a:xfrm>
            <a:off x="7510939" y="4218861"/>
            <a:ext cx="1506022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2"/>
          <p:cNvSpPr/>
          <p:nvPr/>
        </p:nvSpPr>
        <p:spPr>
          <a:xfrm>
            <a:off x="7510939" y="4479369"/>
            <a:ext cx="6502003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2000 кг/м³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3"/>
          <p:cNvSpPr/>
          <p:nvPr/>
        </p:nvSpPr>
        <p:spPr>
          <a:xfrm>
            <a:off x="7420570" y="4756665"/>
            <a:ext cx="6502003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Құмыра, ыдыс жасауға қолданылады. Қазақ отбасыларында кеңінен таралған.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4"/>
          <p:cNvSpPr/>
          <p:nvPr/>
        </p:nvSpPr>
        <p:spPr>
          <a:xfrm>
            <a:off x="662464" y="5343763"/>
            <a:ext cx="13486090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«Еңбек – ер атандырады»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5"/>
          <p:cNvSpPr/>
          <p:nvPr/>
        </p:nvSpPr>
        <p:spPr>
          <a:xfrm>
            <a:off x="662464" y="5672018"/>
            <a:ext cx="13486090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мақал еңбектің адам өміріндегі маңызын көрсетеді. Ұсталар материалдардың қасиеттерін білу арқылы өз шеберліктерін жетілдірген.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6"/>
          <p:cNvSpPr/>
          <p:nvPr/>
        </p:nvSpPr>
        <p:spPr>
          <a:xfrm>
            <a:off x="481846" y="5208270"/>
            <a:ext cx="15240" cy="792004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3" name="Text 27"/>
          <p:cNvSpPr/>
          <p:nvPr/>
        </p:nvSpPr>
        <p:spPr>
          <a:xfrm>
            <a:off x="5846564" y="6194286"/>
            <a:ext cx="2937272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🧠</a:t>
            </a:r>
            <a:r>
              <a:rPr lang="en-US" sz="16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Талқылауға арналған сұрақтар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28"/>
          <p:cNvSpPr/>
          <p:nvPr/>
        </p:nvSpPr>
        <p:spPr>
          <a:xfrm>
            <a:off x="481846" y="6587371"/>
            <a:ext cx="13666708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Неліктен ұсталар еңбек құралын көбінесе темірден жасайды? (Темірдің жоғары тығыздығы мен беріктігі оны құрал-сайман жасауға қолайлы етеді)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29"/>
          <p:cNvSpPr/>
          <p:nvPr/>
        </p:nvSpPr>
        <p:spPr>
          <a:xfrm>
            <a:off x="481846" y="6822281"/>
            <a:ext cx="13666708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Егер сен шебер болсаң, қай материалды таңдар едің және неге?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0"/>
          <p:cNvSpPr/>
          <p:nvPr/>
        </p:nvSpPr>
        <p:spPr>
          <a:xfrm>
            <a:off x="481846" y="7057192"/>
            <a:ext cx="13666708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Қазіргі жұмысшы мамандықтары тығыздық ұғымымен қалай байланысты? (Құрылысшылар, инженерлер, дизайнерлер)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hape 31"/>
          <p:cNvSpPr/>
          <p:nvPr/>
        </p:nvSpPr>
        <p:spPr>
          <a:xfrm>
            <a:off x="481846" y="7385447"/>
            <a:ext cx="13666708" cy="511612"/>
          </a:xfrm>
          <a:prstGeom prst="roundRect">
            <a:avLst>
              <a:gd name="adj" fmla="val 9891"/>
            </a:avLst>
          </a:prstGeom>
          <a:solidFill>
            <a:srgbClr val="D2D2E0"/>
          </a:solidFill>
          <a:ln/>
        </p:spPr>
      </p:sp>
      <p:pic>
        <p:nvPicPr>
          <p:cNvPr id="38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218" y="7567613"/>
            <a:ext cx="150495" cy="120372"/>
          </a:xfrm>
          <a:prstGeom prst="rect">
            <a:avLst/>
          </a:prstGeom>
        </p:spPr>
      </p:pic>
      <p:sp>
        <p:nvSpPr>
          <p:cNvPr id="39" name="Text 32"/>
          <p:cNvSpPr/>
          <p:nvPr/>
        </p:nvSpPr>
        <p:spPr>
          <a:xfrm>
            <a:off x="873085" y="7535823"/>
            <a:ext cx="13155097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✅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Бағалау критерийлері: Материалдардың тығыздығын салыстыра алады – 1 балл | Ұлттық еңбекпен байланыс орнатады –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41765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⚗️</a:t>
            </a: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Тапсырма 3: Зерттеуші инженер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389214" y="731996"/>
            <a:ext cx="6797397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 err="1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Мақсаты</a:t>
            </a:r>
            <a:r>
              <a:rPr lang="kk-KZ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формуласын қолдана отырып есептеу және салыстыру дағдыларын дамыту. Математикалық есептеулер арқылы заттардың физикалық қасиеттерін анықтау.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436167" y="691753"/>
            <a:ext cx="175033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💡</a:t>
            </a: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Тығыздық формуласы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436167" y="1003221"/>
            <a:ext cx="6797397" cy="242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 rotWithShape="1">
          <a:blip r:embed="rId3"/>
          <a:srcRect l="43675" t="-22151" r="45601" b="-16620"/>
          <a:stretch/>
        </p:blipFill>
        <p:spPr>
          <a:xfrm>
            <a:off x="9436061" y="845987"/>
            <a:ext cx="1994014" cy="91932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46643" y="1739028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мұндағы: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6"/>
              <p:cNvSpPr/>
              <p:nvPr/>
            </p:nvSpPr>
            <p:spPr>
              <a:xfrm>
                <a:off x="7446643" y="2008466"/>
                <a:ext cx="6797397" cy="158591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buSzPct val="100000"/>
                  <a:buChar char="•"/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3C393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en-US" sz="1600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 – тығыздық (г/дм³ немесе кг/м³)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643" y="2008466"/>
                <a:ext cx="6797397" cy="158591"/>
              </a:xfrm>
              <a:prstGeom prst="rect">
                <a:avLst/>
              </a:prstGeom>
              <a:blipFill>
                <a:blip r:embed="rId4"/>
                <a:stretch>
                  <a:fillRect l="-1794" t="-38462" b="-134615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7"/>
          <p:cNvSpPr/>
          <p:nvPr/>
        </p:nvSpPr>
        <p:spPr>
          <a:xfrm>
            <a:off x="7446643" y="2268498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масса (г немесе кг)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439022" y="2565204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V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көлем (дм³ немесе м³)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378740" y="2674738"/>
            <a:ext cx="3188494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📋</a:t>
            </a: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Берілген мәліметтер мен </a:t>
            </a: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есептеу</a:t>
            </a: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кестесі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378740" y="3113603"/>
            <a:ext cx="13836729" cy="1186815"/>
          </a:xfrm>
          <a:prstGeom prst="roundRect">
            <a:avLst>
              <a:gd name="adj" fmla="val 351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386360" y="3121223"/>
            <a:ext cx="13821489" cy="29289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485658" y="3188374"/>
            <a:ext cx="256210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Зат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3253743" y="3188374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 (г)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6018017" y="3188374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Көлем (дм³)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8782291" y="3188374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Есептеу (ρ = m/V)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11546565" y="3188374"/>
            <a:ext cx="256210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386360" y="3414117"/>
            <a:ext cx="13821489" cy="29289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2" name="Text 18"/>
          <p:cNvSpPr/>
          <p:nvPr/>
        </p:nvSpPr>
        <p:spPr>
          <a:xfrm>
            <a:off x="485658" y="3481268"/>
            <a:ext cx="256210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3253743" y="3481268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780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6018017" y="3481268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0,1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8782291" y="3481268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2"/>
          <p:cNvSpPr/>
          <p:nvPr/>
        </p:nvSpPr>
        <p:spPr>
          <a:xfrm>
            <a:off x="11546565" y="3481268"/>
            <a:ext cx="256210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...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3"/>
          <p:cNvSpPr/>
          <p:nvPr/>
        </p:nvSpPr>
        <p:spPr>
          <a:xfrm>
            <a:off x="386360" y="3707010"/>
            <a:ext cx="13821489" cy="29289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8" name="Text 24"/>
          <p:cNvSpPr/>
          <p:nvPr/>
        </p:nvSpPr>
        <p:spPr>
          <a:xfrm>
            <a:off x="485658" y="3774162"/>
            <a:ext cx="256210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Ағаш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5"/>
          <p:cNvSpPr/>
          <p:nvPr/>
        </p:nvSpPr>
        <p:spPr>
          <a:xfrm>
            <a:off x="3253743" y="3774162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200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6"/>
          <p:cNvSpPr/>
          <p:nvPr/>
        </p:nvSpPr>
        <p:spPr>
          <a:xfrm>
            <a:off x="6018017" y="3774162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0,3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7"/>
          <p:cNvSpPr/>
          <p:nvPr/>
        </p:nvSpPr>
        <p:spPr>
          <a:xfrm>
            <a:off x="8782291" y="3774162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8"/>
          <p:cNvSpPr/>
          <p:nvPr/>
        </p:nvSpPr>
        <p:spPr>
          <a:xfrm>
            <a:off x="11546565" y="3774162"/>
            <a:ext cx="256210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...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hape 29"/>
          <p:cNvSpPr/>
          <p:nvPr/>
        </p:nvSpPr>
        <p:spPr>
          <a:xfrm>
            <a:off x="386360" y="3999904"/>
            <a:ext cx="13821489" cy="29289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4" name="Text 30"/>
          <p:cNvSpPr/>
          <p:nvPr/>
        </p:nvSpPr>
        <p:spPr>
          <a:xfrm>
            <a:off x="485658" y="4067055"/>
            <a:ext cx="256210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Алюминий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31"/>
          <p:cNvSpPr/>
          <p:nvPr/>
        </p:nvSpPr>
        <p:spPr>
          <a:xfrm>
            <a:off x="3253743" y="4067055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270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2"/>
          <p:cNvSpPr/>
          <p:nvPr/>
        </p:nvSpPr>
        <p:spPr>
          <a:xfrm>
            <a:off x="6018017" y="4067055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0,1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3"/>
          <p:cNvSpPr/>
          <p:nvPr/>
        </p:nvSpPr>
        <p:spPr>
          <a:xfrm>
            <a:off x="8782291" y="4067055"/>
            <a:ext cx="25582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11546565" y="4067055"/>
            <a:ext cx="256210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...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40" y="4411980"/>
            <a:ext cx="6918365" cy="396835"/>
          </a:xfrm>
          <a:prstGeom prst="rect">
            <a:avLst/>
          </a:prstGeom>
        </p:spPr>
      </p:pic>
      <p:sp>
        <p:nvSpPr>
          <p:cNvPr id="40" name="Text 35"/>
          <p:cNvSpPr/>
          <p:nvPr/>
        </p:nvSpPr>
        <p:spPr>
          <a:xfrm>
            <a:off x="477919" y="4863583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1. Формуланы жаз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6"/>
          <p:cNvSpPr/>
          <p:nvPr/>
        </p:nvSpPr>
        <p:spPr>
          <a:xfrm>
            <a:off x="477919" y="5122545"/>
            <a:ext cx="672000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 формуласын дәптеріңе жазып ал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7105" y="4411980"/>
            <a:ext cx="6918365" cy="396835"/>
          </a:xfrm>
          <a:prstGeom prst="rect">
            <a:avLst/>
          </a:prstGeom>
        </p:spPr>
      </p:pic>
      <p:sp>
        <p:nvSpPr>
          <p:cNvPr id="43" name="Text 37"/>
          <p:cNvSpPr/>
          <p:nvPr/>
        </p:nvSpPr>
        <p:spPr>
          <a:xfrm>
            <a:off x="7396284" y="4871918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2.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Есепте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38"/>
          <p:cNvSpPr/>
          <p:nvPr/>
        </p:nvSpPr>
        <p:spPr>
          <a:xfrm>
            <a:off x="7396284" y="5122545"/>
            <a:ext cx="672000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заттың тығыздығын есептеп, кестеге енгіз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740" y="5380315"/>
            <a:ext cx="6918365" cy="396835"/>
          </a:xfrm>
          <a:prstGeom prst="rect">
            <a:avLst/>
          </a:prstGeom>
        </p:spPr>
      </p:pic>
      <p:sp>
        <p:nvSpPr>
          <p:cNvPr id="46" name="Text 39"/>
          <p:cNvSpPr/>
          <p:nvPr/>
        </p:nvSpPr>
        <p:spPr>
          <a:xfrm>
            <a:off x="477919" y="5842873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3.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Салыстыр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40"/>
          <p:cNvSpPr/>
          <p:nvPr/>
        </p:nvSpPr>
        <p:spPr>
          <a:xfrm>
            <a:off x="477919" y="6090880"/>
            <a:ext cx="672000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 материал ең тығыз екенін анықта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7105" y="5380315"/>
            <a:ext cx="6918365" cy="396835"/>
          </a:xfrm>
          <a:prstGeom prst="rect">
            <a:avLst/>
          </a:prstGeom>
        </p:spPr>
      </p:pic>
      <p:sp>
        <p:nvSpPr>
          <p:cNvPr id="49" name="Text 41"/>
          <p:cNvSpPr/>
          <p:nvPr/>
        </p:nvSpPr>
        <p:spPr>
          <a:xfrm>
            <a:off x="7396284" y="5823287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4.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42"/>
          <p:cNvSpPr/>
          <p:nvPr/>
        </p:nvSpPr>
        <p:spPr>
          <a:xfrm>
            <a:off x="7396284" y="6090880"/>
            <a:ext cx="672000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Нәтижелерді талдап, қорытынды жаз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43"/>
          <p:cNvSpPr/>
          <p:nvPr/>
        </p:nvSpPr>
        <p:spPr>
          <a:xfrm>
            <a:off x="378740" y="6497478"/>
            <a:ext cx="2239447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🔍</a:t>
            </a: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Талдауға арналған сұрақтар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44"/>
          <p:cNvSpPr/>
          <p:nvPr/>
        </p:nvSpPr>
        <p:spPr>
          <a:xfrm>
            <a:off x="378740" y="6832282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 материалдың тығыздығы ең жоғары? Неліктен?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45"/>
          <p:cNvSpPr/>
          <p:nvPr/>
        </p:nvSpPr>
        <p:spPr>
          <a:xfrm>
            <a:off x="378740" y="7025520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 бірдей болған жағдайда, қай материал көлемі үлкен болар еді?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46"/>
          <p:cNvSpPr/>
          <p:nvPr/>
        </p:nvSpPr>
        <p:spPr>
          <a:xfrm>
            <a:off x="378740" y="7218759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мәліметтерді практикада қалай қолдануға болады?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Shape 47"/>
          <p:cNvSpPr/>
          <p:nvPr/>
        </p:nvSpPr>
        <p:spPr>
          <a:xfrm>
            <a:off x="353859" y="7624643"/>
            <a:ext cx="13836729" cy="421362"/>
          </a:xfrm>
          <a:prstGeom prst="roundRect">
            <a:avLst>
              <a:gd name="adj" fmla="val 9892"/>
            </a:avLst>
          </a:prstGeom>
          <a:solidFill>
            <a:srgbClr val="D2D2E0"/>
          </a:solidFill>
          <a:ln/>
        </p:spPr>
      </p:sp>
      <p:pic>
        <p:nvPicPr>
          <p:cNvPr id="5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038" y="7768470"/>
            <a:ext cx="123944" cy="99179"/>
          </a:xfrm>
          <a:prstGeom prst="rect">
            <a:avLst/>
          </a:prstGeom>
        </p:spPr>
      </p:pic>
      <p:sp>
        <p:nvSpPr>
          <p:cNvPr id="57" name="Text 48"/>
          <p:cNvSpPr/>
          <p:nvPr/>
        </p:nvSpPr>
        <p:spPr>
          <a:xfrm>
            <a:off x="676161" y="7748587"/>
            <a:ext cx="13415248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✅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Бағалау критерийлері: Формуланы дұрыс қолданады – 1 балл | Нәтижені дұрыс есептейді – 1 балл | Қорытындыны дұрыс шығарады –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365" y="761999"/>
            <a:ext cx="42311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🌿</a:t>
            </a:r>
            <a:r>
              <a:rPr lang="en-US" sz="32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Рефлексия және үй тапсырмасы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32018" y="1409340"/>
            <a:ext cx="338220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Рефлексия: Сабақты қорытындылау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32018" y="1896186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Бүгінгі сабақта алған білімдеріңді бекіту үшін төмендегі сөйлемдерді аяқта. Бұл өз ойыңды түсінікті жеткізуге және сабақтың маңызын бағалауға көмектеседі.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32018" y="2464590"/>
            <a:ext cx="4546044" cy="983575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38817" y="2571389"/>
            <a:ext cx="297656" cy="297656"/>
          </a:xfrm>
          <a:prstGeom prst="roundRect">
            <a:avLst>
              <a:gd name="adj" fmla="val 30716954"/>
            </a:avLst>
          </a:prstGeom>
          <a:solidFill>
            <a:srgbClr val="1B1B27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13" y="2653185"/>
            <a:ext cx="133945" cy="13394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35534" y="2649613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Мен бүгін білдім...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6437" y="2921370"/>
            <a:ext cx="433244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 туралы қандай жаңа мәліметтер алдым? </a:t>
            </a:r>
            <a:endParaRPr lang="kk-KZ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тәжірибе ең қызықты болды?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077242" y="2464590"/>
            <a:ext cx="4546163" cy="983575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184041" y="2571389"/>
            <a:ext cx="297656" cy="297656"/>
          </a:xfrm>
          <a:prstGeom prst="roundRect">
            <a:avLst>
              <a:gd name="adj" fmla="val 30716954"/>
            </a:avLst>
          </a:prstGeom>
          <a:solidFill>
            <a:srgbClr val="1B1B27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5837" y="2653185"/>
            <a:ext cx="133945" cy="13394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580876" y="2601218"/>
            <a:ext cx="1497568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Маған қызықты болғаны...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233630" y="2900064"/>
            <a:ext cx="4332565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 тапсырма ең ұнады? Неліктен? </a:t>
            </a:r>
            <a:endParaRPr lang="kk-KZ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Қандай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жаңа дағдыларды меңгердім?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9722584" y="2464590"/>
            <a:ext cx="4546163" cy="983575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9829383" y="2571389"/>
            <a:ext cx="297656" cy="297656"/>
          </a:xfrm>
          <a:prstGeom prst="roundRect">
            <a:avLst>
              <a:gd name="adj" fmla="val 30716954"/>
            </a:avLst>
          </a:prstGeom>
          <a:solidFill>
            <a:srgbClr val="1B1B27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1179" y="2653185"/>
            <a:ext cx="133945" cy="133945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0226218" y="2630917"/>
            <a:ext cx="1734979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Келесі сабақта білгім келеді...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9794914" y="2942720"/>
            <a:ext cx="4332565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Тығыздықпен байланысты тағы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қандай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kk-KZ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құбылыстарды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зерттегім келеді?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432018" y="3609301"/>
            <a:ext cx="13836729" cy="20003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21" name="Text 16"/>
          <p:cNvSpPr/>
          <p:nvPr/>
        </p:nvSpPr>
        <p:spPr>
          <a:xfrm>
            <a:off x="447258" y="3981445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🧠</a:t>
            </a:r>
            <a:r>
              <a:rPr lang="en-US" sz="28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Үй тапсырмасы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447258" y="4630023"/>
            <a:ext cx="1661517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1. Практикалық зерттеу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8"/>
          <p:cNvSpPr/>
          <p:nvPr/>
        </p:nvSpPr>
        <p:spPr>
          <a:xfrm>
            <a:off x="447258" y="4915178"/>
            <a:ext cx="6797397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Үйде 3 түрлі заттың массасы мен көлемін өлшеп, олардың тығыздығын анықта. Мысалы: кітап, алма, металл қасық. Өлшеу нәтижелерін кестеге түсір және есептеулеріңді көрсет.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9"/>
          <p:cNvSpPr/>
          <p:nvPr/>
        </p:nvSpPr>
        <p:spPr>
          <a:xfrm>
            <a:off x="447258" y="5775703"/>
            <a:ext cx="148851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2. ИИ-тапсырма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0"/>
          <p:cNvSpPr/>
          <p:nvPr/>
        </p:nvSpPr>
        <p:spPr>
          <a:xfrm>
            <a:off x="447258" y="6060858"/>
            <a:ext cx="6797397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ChatGPT немесе Google Bard көмегімен «Адам өмірінде тығыздықтың маңызы» тақырыбында 5 сөйлемнен тұратын қысқа зерттеу жазыңыз. Жауапты өз сөзіңмен қайта жаз және мысалдар қос.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878" y="3795196"/>
            <a:ext cx="4006869" cy="4006869"/>
          </a:xfrm>
          <a:prstGeom prst="rect">
            <a:avLst/>
          </a:prstGeom>
        </p:spPr>
      </p:pic>
      <p:sp>
        <p:nvSpPr>
          <p:cNvPr id="27" name="Shape 21"/>
          <p:cNvSpPr/>
          <p:nvPr/>
        </p:nvSpPr>
        <p:spPr>
          <a:xfrm>
            <a:off x="432018" y="11562275"/>
            <a:ext cx="6868716" cy="1181695"/>
          </a:xfrm>
          <a:prstGeom prst="roundRect">
            <a:avLst>
              <a:gd name="adj" fmla="val 352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8" name="Text 22"/>
          <p:cNvSpPr/>
          <p:nvPr/>
        </p:nvSpPr>
        <p:spPr>
          <a:xfrm>
            <a:off x="546437" y="11676694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📝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Есеп жазу тәртібі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3"/>
          <p:cNvSpPr/>
          <p:nvPr/>
        </p:nvSpPr>
        <p:spPr>
          <a:xfrm>
            <a:off x="546437" y="11891244"/>
            <a:ext cx="6639878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 мәліметтерді анық көрсет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4"/>
          <p:cNvSpPr/>
          <p:nvPr/>
        </p:nvSpPr>
        <p:spPr>
          <a:xfrm>
            <a:off x="546437" y="12084483"/>
            <a:ext cx="6639878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Формуланы жаз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5"/>
          <p:cNvSpPr/>
          <p:nvPr/>
        </p:nvSpPr>
        <p:spPr>
          <a:xfrm>
            <a:off x="546437" y="12277721"/>
            <a:ext cx="6639878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Есептеу барысын көрсет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6"/>
          <p:cNvSpPr/>
          <p:nvPr/>
        </p:nvSpPr>
        <p:spPr>
          <a:xfrm>
            <a:off x="546437" y="12470960"/>
            <a:ext cx="6639878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Қорытындыны тұжырымда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hape 27"/>
          <p:cNvSpPr/>
          <p:nvPr/>
        </p:nvSpPr>
        <p:spPr>
          <a:xfrm>
            <a:off x="7399913" y="11562275"/>
            <a:ext cx="6868835" cy="1181695"/>
          </a:xfrm>
          <a:prstGeom prst="roundRect">
            <a:avLst>
              <a:gd name="adj" fmla="val 352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34" name="Text 28"/>
          <p:cNvSpPr/>
          <p:nvPr/>
        </p:nvSpPr>
        <p:spPr>
          <a:xfrm>
            <a:off x="7514332" y="11676694"/>
            <a:ext cx="1487448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🎯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Табысқа жету кілттері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29"/>
          <p:cNvSpPr/>
          <p:nvPr/>
        </p:nvSpPr>
        <p:spPr>
          <a:xfrm>
            <a:off x="7514332" y="11891244"/>
            <a:ext cx="66399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Өлшемдердің дәлдігіне назар аудар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0"/>
          <p:cNvSpPr/>
          <p:nvPr/>
        </p:nvSpPr>
        <p:spPr>
          <a:xfrm>
            <a:off x="7514332" y="12084483"/>
            <a:ext cx="66399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Нәтижелерді салыстыр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1"/>
          <p:cNvSpPr/>
          <p:nvPr/>
        </p:nvSpPr>
        <p:spPr>
          <a:xfrm>
            <a:off x="7514332" y="12277721"/>
            <a:ext cx="66399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 ойыңды түсінікті жаз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2"/>
          <p:cNvSpPr/>
          <p:nvPr/>
        </p:nvSpPr>
        <p:spPr>
          <a:xfrm>
            <a:off x="7514332" y="12470960"/>
            <a:ext cx="66399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Сұрақтар туындаса, жазып қой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3"/>
          <p:cNvSpPr/>
          <p:nvPr/>
        </p:nvSpPr>
        <p:spPr>
          <a:xfrm>
            <a:off x="580846" y="12967093"/>
            <a:ext cx="1368790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Ұмытпа!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Ғылым – тәжірибе мен бақылаудан басталады. Үй тапсырмасын орындау арқылы өз зерттеушілік дағдыларыңды дамыт!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4"/>
          <p:cNvSpPr/>
          <p:nvPr/>
        </p:nvSpPr>
        <p:spPr>
          <a:xfrm>
            <a:off x="432018" y="12855532"/>
            <a:ext cx="15240" cy="381714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  <a:extLst>
              <a:ext uri="{FF2B5EF4-FFF2-40B4-BE49-F238E27FC236}">
                <a16:creationId xmlns:a16="http://schemas.microsoft.com/office/drawing/2014/main" id="{7BC15FF8-7CF0-4EC9-A3D5-79631FC21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82DBC0-59D2-4A7A-965B-5A4BBE664EEA}"/>
              </a:ext>
            </a:extLst>
          </p:cNvPr>
          <p:cNvSpPr txBox="1"/>
          <p:nvPr/>
        </p:nvSpPr>
        <p:spPr>
          <a:xfrm>
            <a:off x="5406390" y="1419106"/>
            <a:ext cx="454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https://wordwall.net/ru/resource/81808759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25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91864" y="584121"/>
            <a:ext cx="3720822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6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Тығыздық дегеніміз не?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20090" y="1343978"/>
            <a:ext cx="13124021" cy="483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Біздің айналамыздағы барлық денелер ең кішкентай бөлшектерден — атомдар мен молекулалардан тұрады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20090" y="2939894"/>
            <a:ext cx="13238321" cy="61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Бірақ барлық заттар бірдей емес! Кейбір заттардың атомдары ірірек, ал басқаларыныкі ұсағырақ болады. Олардың кейбірі бір-біріне жақын орналасқан, ал басқалары — алшақ қашықтықта тұрады. Міне, осы айырмашылықтар заттардың тығыздығын анықтайды.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20090" y="3675344"/>
            <a:ext cx="13238321" cy="223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Атомдардың орналасуы мен олардың өлшемі заттың физикалық қасиеттерін белгілейді. Қатты денелерде атомдар тығыз орналасқан, сұйықтарда олар еркінірек қозғалады, ал газдарда атомдар бір-бірінен өте алыс орналасады.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 rotWithShape="1">
          <a:blip r:embed="rId3"/>
          <a:srcRect l="1774" t="4844" r="1803" b="38278"/>
          <a:stretch/>
        </p:blipFill>
        <p:spPr>
          <a:xfrm>
            <a:off x="3160512" y="4671541"/>
            <a:ext cx="8035056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1132" y="532209"/>
            <a:ext cx="5007531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2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Екі жәшікті елестетіп көріңіздер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91131" y="1536619"/>
            <a:ext cx="8287109" cy="1823801"/>
          </a:xfrm>
          <a:prstGeom prst="roundRect">
            <a:avLst>
              <a:gd name="adj" fmla="val 2038"/>
            </a:avLst>
          </a:prstGeom>
          <a:solidFill>
            <a:srgbClr val="006747"/>
          </a:solidFill>
          <a:ln/>
        </p:spPr>
      </p:sp>
      <p:sp>
        <p:nvSpPr>
          <p:cNvPr id="5" name="Text 2"/>
          <p:cNvSpPr/>
          <p:nvPr/>
        </p:nvSpPr>
        <p:spPr>
          <a:xfrm>
            <a:off x="620074" y="1865808"/>
            <a:ext cx="4031936" cy="338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Темір шарлары бар жәшік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5239" y="2438037"/>
            <a:ext cx="8004282" cy="835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Біріншісіне темір шарларды салайық. Темір атомдары ауыр және тығыз орналасқан. Сондықтан бірдей көлемде көп зат бар.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91131" y="3522402"/>
            <a:ext cx="8287109" cy="1955267"/>
          </a:xfrm>
          <a:prstGeom prst="roundRect">
            <a:avLst>
              <a:gd name="adj" fmla="val 2604"/>
            </a:avLst>
          </a:prstGeom>
          <a:solidFill>
            <a:srgbClr val="006747"/>
          </a:solidFill>
          <a:ln/>
        </p:spPr>
      </p:sp>
      <p:sp>
        <p:nvSpPr>
          <p:cNvPr id="8" name="Text 5"/>
          <p:cNvSpPr/>
          <p:nvPr/>
        </p:nvSpPr>
        <p:spPr>
          <a:xfrm>
            <a:off x="684606" y="3923970"/>
            <a:ext cx="2313537" cy="530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Ағаш текшелері бар жәшік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66638" y="4344379"/>
            <a:ext cx="8004282" cy="54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Екіншісіне ағаш текшелерді салайық. Ағаш талшықтары арасында әуе кеңістіктері бар, </a:t>
            </a:r>
          </a:p>
          <a:p>
            <a:pPr marL="0" indent="0" algn="l">
              <a:lnSpc>
                <a:spcPts val="1600"/>
              </a:lnSpc>
              <a:buNone/>
            </a:pP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сондықтан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ол жеңілірек.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91130" y="5735240"/>
            <a:ext cx="8287109" cy="564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Сырттан қарағанда жәшіктер бірдей, бірақ біріншісі ауырырақ — өйткені онда бірдей көлемде көбірек зат бар!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31317" y="6821570"/>
            <a:ext cx="8074923" cy="54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Міне, бұл — тығыздық! Заттың ішінде қаншалықты "тығыз" орналасқанын көрсететін шама.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91130" y="6615707"/>
            <a:ext cx="45719" cy="688183"/>
          </a:xfrm>
          <a:prstGeom prst="rect">
            <a:avLst/>
          </a:prstGeom>
          <a:solidFill>
            <a:srgbClr val="403CCF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17445" y="781704"/>
            <a:ext cx="6485096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40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Өмірден алынған мысал: темір мен ағаш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618536"/>
            <a:ext cx="1623655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Бір килограмм темір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324695"/>
            <a:ext cx="6440805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Темір өте тығыз зат. Оның атомдары бір-біріне жақын орналасқан, сондықтан кішкентай көлемде көп масса болады. Темірдің тығыздығы шамамен 7800 кг/м³.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395805" y="1618536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Бір килограмм ағаш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395805" y="2324695"/>
            <a:ext cx="6440805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Ағаш талшықтары арасында әуе кеңістіктері бар, сондықтан ол үлкен көлем алады. Ағаштың тығыздығы шамамен 500-700 кг/м³ — темірден 10 есе аз!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 rotWithShape="1">
          <a:blip r:embed="rId3"/>
          <a:srcRect t="23056"/>
          <a:stretch/>
        </p:blipFill>
        <p:spPr>
          <a:xfrm flipH="1">
            <a:off x="1003339" y="3664986"/>
            <a:ext cx="4725710" cy="239143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349805" y="3962280"/>
            <a:ext cx="6486806" cy="2094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Массасы бірдей болғанымен, көлемдері әр түрлі. Темір кішірек орын алады, ал ағаш әлдеқайда көп көлем алады — өйткені оның бөлшектері әбден орналасқан.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93790" y="6425684"/>
            <a:ext cx="13042821" cy="548045"/>
          </a:xfrm>
          <a:prstGeom prst="roundRect">
            <a:avLst>
              <a:gd name="adj" fmla="val 3531"/>
            </a:avLst>
          </a:prstGeom>
          <a:solidFill>
            <a:srgbClr val="C3C2F0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34" y="6626304"/>
            <a:ext cx="161211" cy="12894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212890" y="6506229"/>
            <a:ext cx="12494776" cy="386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Сондықтан біз айтамыз: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Темір ағаштан тығызырақ!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63227" y="576902"/>
            <a:ext cx="7803356" cy="460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Тығыздықтың анықтамасы мен формуласы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 rotWithShape="1">
          <a:blip r:embed="rId3"/>
          <a:srcRect l="5056" t="14587" r="4853" b="5548"/>
          <a:stretch/>
        </p:blipFill>
        <p:spPr>
          <a:xfrm>
            <a:off x="263803" y="1429449"/>
            <a:ext cx="4872320" cy="24680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76" y="4332105"/>
            <a:ext cx="3252073" cy="32520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90091" y="1370290"/>
            <a:ext cx="2551509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Тығыздық дегеніміз не?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490091" y="1794153"/>
            <a:ext cx="8361283" cy="471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Тығыздық — заттың бір текше метр (немесе бір текше сантиметр) көлеміндегі массасын көрсететін физикалық шама. Яғни, көлем бірлігінде қанша "зат" бар екенін білдіреді.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5490091" y="2431971"/>
            <a:ext cx="8361283" cy="939046"/>
          </a:xfrm>
          <a:prstGeom prst="roundRect">
            <a:avLst>
              <a:gd name="adj" fmla="val 2356"/>
            </a:avLst>
          </a:prstGeom>
          <a:solidFill>
            <a:srgbClr val="FBFAFF"/>
          </a:solidFill>
          <a:ln w="15240">
            <a:solidFill>
              <a:srgbClr val="D0CED9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5505331" y="2447211"/>
            <a:ext cx="589955" cy="908566"/>
          </a:xfrm>
          <a:prstGeom prst="roundRect">
            <a:avLst>
              <a:gd name="adj" fmla="val 650"/>
            </a:avLst>
          </a:prstGeom>
          <a:solidFill>
            <a:srgbClr val="EAE8F3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9640" y="2790825"/>
            <a:ext cx="221218" cy="22121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42685" y="2594610"/>
            <a:ext cx="184356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Белгіленуі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242685" y="2972395"/>
            <a:ext cx="7446050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Грек әрпімен белгіленеді: </a:t>
            </a:r>
            <a:r>
              <a:rPr lang="en-US" sz="1400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ρ</a:t>
            </a:r>
            <a:r>
              <a:rPr lang="en-US" sz="1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(ро)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5490091" y="3518416"/>
            <a:ext cx="8361283" cy="2035850"/>
          </a:xfrm>
          <a:prstGeom prst="roundRect">
            <a:avLst>
              <a:gd name="adj" fmla="val 1087"/>
            </a:avLst>
          </a:prstGeom>
          <a:solidFill>
            <a:srgbClr val="FBFAFF"/>
          </a:solidFill>
          <a:ln w="15240">
            <a:solidFill>
              <a:srgbClr val="D0CED9"/>
            </a:solidFill>
            <a:prstDash val="solid"/>
          </a:ln>
        </p:spPr>
      </p:sp>
      <p:sp>
        <p:nvSpPr>
          <p:cNvPr id="13" name="Shape 8"/>
          <p:cNvSpPr/>
          <p:nvPr/>
        </p:nvSpPr>
        <p:spPr>
          <a:xfrm>
            <a:off x="5505331" y="3533656"/>
            <a:ext cx="589955" cy="2005370"/>
          </a:xfrm>
          <a:prstGeom prst="roundRect">
            <a:avLst>
              <a:gd name="adj" fmla="val 650"/>
            </a:avLst>
          </a:prstGeom>
          <a:solidFill>
            <a:srgbClr val="EAE8F3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9640" y="4425672"/>
            <a:ext cx="221218" cy="22121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242685" y="3681055"/>
            <a:ext cx="184356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Формуласы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2685" y="4077295"/>
            <a:ext cx="1216700" cy="91249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242685" y="5155644"/>
            <a:ext cx="7446050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мұндағы: ρ — тығыздық, m — масса, V — көлем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1"/>
          <p:cNvSpPr/>
          <p:nvPr/>
        </p:nvSpPr>
        <p:spPr>
          <a:xfrm>
            <a:off x="5490091" y="5701665"/>
            <a:ext cx="8361283" cy="1822609"/>
          </a:xfrm>
          <a:prstGeom prst="roundRect">
            <a:avLst>
              <a:gd name="adj" fmla="val 1214"/>
            </a:avLst>
          </a:prstGeom>
          <a:solidFill>
            <a:srgbClr val="FBFAFF"/>
          </a:solidFill>
          <a:ln w="15240">
            <a:solidFill>
              <a:srgbClr val="D0CED9"/>
            </a:solidFill>
            <a:prstDash val="solid"/>
          </a:ln>
        </p:spPr>
      </p:sp>
      <p:sp>
        <p:nvSpPr>
          <p:cNvPr id="19" name="Shape 12"/>
          <p:cNvSpPr/>
          <p:nvPr/>
        </p:nvSpPr>
        <p:spPr>
          <a:xfrm>
            <a:off x="5505331" y="5716905"/>
            <a:ext cx="589955" cy="1792129"/>
          </a:xfrm>
          <a:prstGeom prst="roundRect">
            <a:avLst>
              <a:gd name="adj" fmla="val 650"/>
            </a:avLst>
          </a:prstGeom>
          <a:solidFill>
            <a:srgbClr val="EAE8F3"/>
          </a:solidFill>
          <a:ln/>
        </p:spPr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89640" y="6502360"/>
            <a:ext cx="221218" cy="221218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6242685" y="5864304"/>
            <a:ext cx="184356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Өлшем бірлігі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2685" y="6260544"/>
            <a:ext cx="1244441" cy="699254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6242685" y="7125653"/>
            <a:ext cx="7446050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Халықаралық бірліктер жүйесінде (СИ): килограмм бөлінген текше метрге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5656" y="333851"/>
            <a:ext cx="3637836" cy="246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44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Заттың тығыздығын қалай өлшейміз?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64094" y="593458"/>
            <a:ext cx="13659088" cy="497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Заттың </a:t>
            </a:r>
            <a:r>
              <a:rPr lang="en-US" dirty="0">
                <a:solidFill>
                  <a:srgbClr val="49495A"/>
                </a:solidFill>
                <a:highlight>
                  <a:srgbClr val="E5F9F2"/>
                </a:highlight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қаншалықты тығыз екенін</a:t>
            </a: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білу үшін бізге екі физикалық шама қажет: </a:t>
            </a:r>
          </a:p>
          <a:p>
            <a:pPr marL="0" indent="0" algn="l">
              <a:buNone/>
            </a:pPr>
            <a:r>
              <a:rPr lang="en-US" b="1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денені</a:t>
            </a:r>
            <a:r>
              <a:rPr lang="en-US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массасы</a:t>
            </a: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және </a:t>
            </a:r>
            <a:r>
              <a:rPr lang="en-US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оның көлемі</a:t>
            </a: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 Осы екі шаманы өлшегеннен кейін, формулаға қойып тығыздықты есептейміз.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56" y="662226"/>
            <a:ext cx="394573" cy="35560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59048" y="1170444"/>
            <a:ext cx="4028588" cy="391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1-қадам: Массаны өлшеу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889" y="1457995"/>
            <a:ext cx="3567232" cy="139887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34772" y="3099430"/>
            <a:ext cx="13185696" cy="1262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Массаны </a:t>
            </a:r>
            <a:r>
              <a:rPr lang="en-US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таразыда</a:t>
            </a: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өлшейміз. Егер бұл металл кесегі, тас немесе ағаш брусок болса — оны таразы табақшасына қойыңыз.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56" y="4218265"/>
            <a:ext cx="394573" cy="207597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81908" y="3725548"/>
            <a:ext cx="3164444" cy="326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2-қадам: Көлемді өлшеу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981908" y="4069724"/>
            <a:ext cx="13185696" cy="1262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Дұрыс пішінді дене үшін (куб, цилиндр) сызғышпен өлшеп, формула бойынша есептейміз. Дұрыс емес пішін үшін мензурка қолданамыз.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988" y="4364169"/>
            <a:ext cx="1560732" cy="1661392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56" y="6294239"/>
            <a:ext cx="394573" cy="758071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968185" y="5930906"/>
            <a:ext cx="1820109" cy="326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3-қадам: Есептеу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7"/>
          <p:cNvSpPr/>
          <p:nvPr/>
        </p:nvSpPr>
        <p:spPr>
          <a:xfrm>
            <a:off x="959048" y="6359075"/>
            <a:ext cx="13185696" cy="1262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Массаны көлемге бөлеміз: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959048" y="6756957"/>
            <a:ext cx="13185696" cy="370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Нәтиже — заттың тығыздығы!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9"/>
          <p:cNvSpPr/>
          <p:nvPr/>
        </p:nvSpPr>
        <p:spPr>
          <a:xfrm>
            <a:off x="485656" y="7392472"/>
            <a:ext cx="13659088" cy="753709"/>
          </a:xfrm>
          <a:prstGeom prst="roundRect">
            <a:avLst>
              <a:gd name="adj" fmla="val 1311"/>
            </a:avLst>
          </a:prstGeom>
          <a:solidFill>
            <a:srgbClr val="C3C2F0"/>
          </a:solidFill>
          <a:ln/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12" y="7542252"/>
            <a:ext cx="373036" cy="298429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155144" y="7378228"/>
            <a:ext cx="2891076" cy="313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Сұйықтар үшін ерекше әдіс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1155144" y="7670354"/>
            <a:ext cx="13299400" cy="259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Сұйықтықты өлшегенде алдымен бос ыдысты (мысалы, мензурканы) өлшейміз, содан кейін сұйықтықпен бірге өлшеп, </a:t>
            </a:r>
          </a:p>
          <a:p>
            <a:pPr marL="0" indent="0" algn="l">
              <a:buNone/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бос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ыдыстың массасын алып тастаймыз.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2934" y="6249132"/>
            <a:ext cx="3829050" cy="4935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689" y="516136"/>
            <a:ext cx="3909536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6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Көлемді өлшеудің екі әдісі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0689" y="1202293"/>
            <a:ext cx="2510790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dirty="0">
                <a:solidFill>
                  <a:srgbClr val="006747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Дұрыс пішінді денелер үшін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89" y="1616631"/>
            <a:ext cx="1799511" cy="115145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0689" y="2932867"/>
            <a:ext cx="6415683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Егер дене дұрыс пішінді болса — куб, цилиндр, параллелепипед — сызғышпен өлшеп, көлем формуласын қолдануға болады.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0689" y="3821549"/>
            <a:ext cx="1524953" cy="190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8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Мысалы: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200" y="3941504"/>
            <a:ext cx="1618131" cy="69139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0689" y="4618791"/>
            <a:ext cx="6415683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(тік бұрышты брусок үшін)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384453" y="5200409"/>
            <a:ext cx="121920" cy="152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89" y="5143142"/>
            <a:ext cx="6415683" cy="1524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50689" y="5234582"/>
            <a:ext cx="6415683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Ұзындығын (a), енін (b) және биіктігін (c) өлшеңіз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384453" y="5928121"/>
            <a:ext cx="121920" cy="152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89" y="5810845"/>
            <a:ext cx="6415683" cy="1524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0689" y="5926574"/>
            <a:ext cx="3569851" cy="280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Үш санды көбейтіңіз: </a:t>
            </a:r>
            <a:r>
              <a:rPr lang="en-US" sz="2000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V = a × b × 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384453" y="6661427"/>
            <a:ext cx="121920" cy="152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89" y="6478547"/>
            <a:ext cx="6415683" cy="1524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50689" y="6618565"/>
            <a:ext cx="6415683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Нәтижені текше сантиметрде немесе текше метрде жазыңыз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8011714" y="1228277"/>
            <a:ext cx="2990374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dirty="0">
                <a:solidFill>
                  <a:srgbClr val="335E23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Дұрыс емес пішінді денелер үшін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6901" y="1735663"/>
            <a:ext cx="1910239" cy="2033468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7254180" y="3916858"/>
            <a:ext cx="6415683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Егер дене дұрыс емес пішінді болса, оның көлемін </a:t>
            </a:r>
            <a:r>
              <a:rPr lang="en-US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мензурка</a:t>
            </a: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арқылы табамыз. Бұл әдіс өте дәл және ыңғайлы!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3"/>
          <p:cNvSpPr/>
          <p:nvPr/>
        </p:nvSpPr>
        <p:spPr>
          <a:xfrm>
            <a:off x="7097793" y="5015507"/>
            <a:ext cx="121920" cy="152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648" y="4910732"/>
            <a:ext cx="6415683" cy="15240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7471648" y="5002172"/>
            <a:ext cx="6415683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Мензуркаға су құйып, бастапқы деңгейін жазып алыңыз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5"/>
          <p:cNvSpPr/>
          <p:nvPr/>
        </p:nvSpPr>
        <p:spPr>
          <a:xfrm>
            <a:off x="7097793" y="5754170"/>
            <a:ext cx="121920" cy="152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648" y="5590460"/>
            <a:ext cx="6415683" cy="15240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7471648" y="5694164"/>
            <a:ext cx="6415683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Денені суға мұқият батырыңыз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17"/>
          <p:cNvSpPr/>
          <p:nvPr/>
        </p:nvSpPr>
        <p:spPr>
          <a:xfrm>
            <a:off x="7097793" y="6409967"/>
            <a:ext cx="121920" cy="152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648" y="6270307"/>
            <a:ext cx="6415683" cy="15240"/>
          </a:xfrm>
          <a:prstGeom prst="rect">
            <a:avLst/>
          </a:prstGeom>
        </p:spPr>
      </p:pic>
      <p:sp>
        <p:nvSpPr>
          <p:cNvPr id="29" name="Text 18"/>
          <p:cNvSpPr/>
          <p:nvPr/>
        </p:nvSpPr>
        <p:spPr>
          <a:xfrm>
            <a:off x="7471648" y="6386155"/>
            <a:ext cx="6415683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Су деңгейінің қанша көтерілгенін қараңыз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19"/>
          <p:cNvSpPr/>
          <p:nvPr/>
        </p:nvSpPr>
        <p:spPr>
          <a:xfrm>
            <a:off x="7105412" y="7125354"/>
            <a:ext cx="121920" cy="152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 Light" pitchFamily="34" charset="-122"/>
                <a:cs typeface="Times New Roman" panose="02020603050405020304" pitchFamily="18" charset="0"/>
              </a:rPr>
              <a:t>04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Image 9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648" y="6950154"/>
            <a:ext cx="6415683" cy="15240"/>
          </a:xfrm>
          <a:prstGeom prst="rect">
            <a:avLst/>
          </a:prstGeom>
        </p:spPr>
      </p:pic>
      <p:sp>
        <p:nvSpPr>
          <p:cNvPr id="32" name="Text 20"/>
          <p:cNvSpPr/>
          <p:nvPr/>
        </p:nvSpPr>
        <p:spPr>
          <a:xfrm>
            <a:off x="7471648" y="7078146"/>
            <a:ext cx="6415683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Деңгейлердің айырмасы — дененің көлемі!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6901" y="7334131"/>
            <a:ext cx="1969532" cy="7277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t="13172" b="-13172"/>
          <a:stretch/>
        </p:blipFill>
        <p:spPr>
          <a:xfrm>
            <a:off x="0" y="1084004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2182" y="703899"/>
            <a:ext cx="4579620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6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Әр заттың өз тығыздығы бар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22182" y="1300521"/>
            <a:ext cx="7556421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Табиғаттағы әрбір заттың өзіне тән ерекше тығыздығы бар. Бұл заттың </a:t>
            </a:r>
            <a:r>
              <a:rPr lang="en-US" sz="2000" dirty="0">
                <a:solidFill>
                  <a:srgbClr val="49495A"/>
                </a:solidFill>
                <a:highlight>
                  <a:srgbClr val="E5F9F2"/>
                </a:highlight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"төлқұжаты"</a:t>
            </a: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сияқты — оның көмегімен бір затты екіншісінен ажыратуға болады.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022181" y="2416374"/>
            <a:ext cx="7556421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Массасы мен көлемін әрқашан өлшемей-ақ, ғалымдар барлық негізгі заттардың тығыздығын бұрыннан өлшеп, арнайы </a:t>
            </a:r>
            <a:r>
              <a:rPr lang="en-US" sz="2000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тығыздық кестесіне</a:t>
            </a: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енгізген.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0752" y="3677246"/>
            <a:ext cx="258008" cy="2580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29971" y="3721538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Металдар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429971" y="4000382"/>
            <a:ext cx="7137202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Өте жоғары тығыздық: алтын — 19300 кг/м³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0752" y="4464845"/>
            <a:ext cx="258008" cy="2580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429971" y="4509136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Сұйықтықтар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429971" y="4787980"/>
            <a:ext cx="7137202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Орташа тығыздық: су — 1000 кг/м³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0752" y="5252443"/>
            <a:ext cx="258008" cy="25800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429971" y="5296735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Газдар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6429971" y="5575579"/>
            <a:ext cx="7137202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Төмен тығыздық: ауа — 1.29 кг/м³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6204228" y="6072070"/>
            <a:ext cx="7362944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Бұл кесте — біздің көмекшіміз!</a:t>
            </a: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Оның көмегімен дене қандай заттан жасалғанын тез анықтауға болады, немесе керісінше — затты біле отырып, массаны немесе көлемді есептеуге болады.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6010752" y="5927051"/>
            <a:ext cx="15240" cy="702945"/>
          </a:xfrm>
          <a:prstGeom prst="rect">
            <a:avLst/>
          </a:prstGeom>
          <a:solidFill>
            <a:srgbClr val="403CCF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1769</Words>
  <Application>Microsoft Office PowerPoint</Application>
  <PresentationFormat>Произвольный</PresentationFormat>
  <Paragraphs>243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Times New Roman</vt:lpstr>
      <vt:lpstr>Calibri</vt:lpstr>
      <vt:lpstr>Cambria Math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9</cp:revision>
  <dcterms:created xsi:type="dcterms:W3CDTF">2025-11-06T17:35:11Z</dcterms:created>
  <dcterms:modified xsi:type="dcterms:W3CDTF">2025-11-08T09:47:39Z</dcterms:modified>
</cp:coreProperties>
</file>