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66" r:id="rId3"/>
    <p:sldId id="257" r:id="rId4"/>
    <p:sldId id="258" r:id="rId5"/>
    <p:sldId id="259" r:id="rId6"/>
    <p:sldId id="260" r:id="rId7"/>
    <p:sldId id="261" r:id="rId8"/>
    <p:sldId id="262" r:id="rId9"/>
    <p:sldId id="263" r:id="rId10"/>
    <p:sldId id="264" r:id="rId11"/>
    <p:sldId id="267" r:id="rId12"/>
    <p:sldId id="268" r:id="rId13"/>
    <p:sldId id="269" r:id="rId14"/>
    <p:sldId id="270" r:id="rId15"/>
    <p:sldId id="265" r:id="rId16"/>
  </p:sldIdLst>
  <p:sldSz cx="14630400" cy="8229600"/>
  <p:notesSz cx="8229600" cy="14630400"/>
  <p:embeddedFontLst>
    <p:embeddedFont>
      <p:font typeface="Calibri" panose="020F0502020204030204" pitchFamily="34" charset="0"/>
      <p:regular r:id="rId18"/>
      <p:bold r:id="rId19"/>
      <p:italic r:id="rId20"/>
      <p:boldItalic r:id="rId21"/>
    </p:embeddedFont>
    <p:embeddedFont>
      <p:font typeface="Platypi Medium" panose="020B0604020202020204" charset="0"/>
      <p:regular r:id="rId22"/>
    </p:embeddedFont>
    <p:embeddedFont>
      <p:font typeface="Source Serif 4" panose="020B0604020202020204" charset="0"/>
      <p:regular r:id="rId2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6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4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youtube.com/watch?v=LPl8ca4Qs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171729" y="1071165"/>
            <a:ext cx="7556421" cy="752475"/>
          </a:xfrm>
          <a:prstGeom prst="rect">
            <a:avLst/>
          </a:prstGeom>
          <a:noFill/>
          <a:ln/>
        </p:spPr>
        <p:txBody>
          <a:bodyPr wrap="square" lIns="0" tIns="0" rIns="0" bIns="0" rtlCol="0" anchor="t"/>
          <a:lstStyle/>
          <a:p>
            <a:pPr marL="0" indent="0" algn="l">
              <a:lnSpc>
                <a:spcPts val="4850"/>
              </a:lnSpc>
              <a:buNone/>
            </a:pPr>
            <a:r>
              <a:rPr lang="en-US" sz="3900" dirty="0" err="1">
                <a:solidFill>
                  <a:srgbClr val="201B18"/>
                </a:solidFill>
                <a:latin typeface="Times New Roman" panose="02020603050405020304" pitchFamily="18" charset="0"/>
                <a:ea typeface="Platypi Medium" pitchFamily="34" charset="-122"/>
                <a:cs typeface="Times New Roman" panose="02020603050405020304" pitchFamily="18" charset="0"/>
              </a:rPr>
              <a:t>Жылу</a:t>
            </a:r>
            <a:r>
              <a:rPr lang="en-US" sz="3900" dirty="0">
                <a:solidFill>
                  <a:srgbClr val="201B18"/>
                </a:solidFill>
                <a:latin typeface="Times New Roman" panose="02020603050405020304" pitchFamily="18" charset="0"/>
                <a:ea typeface="Platypi Medium" pitchFamily="34" charset="-122"/>
                <a:cs typeface="Times New Roman" panose="02020603050405020304" pitchFamily="18" charset="0"/>
              </a:rPr>
              <a:t> </a:t>
            </a:r>
            <a:r>
              <a:rPr lang="en-US" sz="3900" dirty="0" err="1">
                <a:solidFill>
                  <a:srgbClr val="201B18"/>
                </a:solidFill>
                <a:latin typeface="Times New Roman" panose="02020603050405020304" pitchFamily="18" charset="0"/>
                <a:ea typeface="Platypi Medium" pitchFamily="34" charset="-122"/>
                <a:cs typeface="Times New Roman" panose="02020603050405020304" pitchFamily="18" charset="0"/>
              </a:rPr>
              <a:t>қозғалтқыштары</a:t>
            </a:r>
            <a:r>
              <a:rPr lang="ru-RU" sz="3900" dirty="0">
                <a:solidFill>
                  <a:srgbClr val="201B18"/>
                </a:solidFill>
                <a:latin typeface="Times New Roman" panose="02020603050405020304" pitchFamily="18" charset="0"/>
                <a:ea typeface="Platypi Medium" pitchFamily="34" charset="-122"/>
                <a:cs typeface="Times New Roman" panose="02020603050405020304" pitchFamily="18" charset="0"/>
              </a:rPr>
              <a:t>.</a:t>
            </a:r>
            <a:endParaRPr lang="en-US" sz="3900" dirty="0">
              <a:latin typeface="Times New Roman" panose="02020603050405020304" pitchFamily="18" charset="0"/>
              <a:cs typeface="Times New Roman" panose="02020603050405020304" pitchFamily="18" charset="0"/>
            </a:endParaRPr>
          </a:p>
        </p:txBody>
      </p:sp>
      <p:sp>
        <p:nvSpPr>
          <p:cNvPr id="4" name="Text 1"/>
          <p:cNvSpPr/>
          <p:nvPr/>
        </p:nvSpPr>
        <p:spPr>
          <a:xfrm>
            <a:off x="5971578" y="2191226"/>
            <a:ext cx="8453082" cy="1363504"/>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Бүгінгі сабақта біз жылу энергиясының механикалық энергияға қалай айналатынын үйренеміз. Ішкі жану қозғалтқыштары мен бу турбиналарының құрылысы мен жұмыс принципін зерттейміз, сондай-ақ техника мен көліктегі жылу машиналарының қолданысын қарастырамыз.</a:t>
            </a:r>
            <a:endParaRPr lang="en-US" dirty="0">
              <a:latin typeface="Times New Roman" panose="02020603050405020304" pitchFamily="18" charset="0"/>
              <a:cs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80B89E9C-11FB-4420-B834-FA9174D0EEEF}"/>
              </a:ext>
            </a:extLst>
          </p:cNvPr>
          <p:cNvGraphicFramePr>
            <a:graphicFrameLocks noGrp="1"/>
          </p:cNvGraphicFramePr>
          <p:nvPr>
            <p:extLst>
              <p:ext uri="{D42A27DB-BD31-4B8C-83A1-F6EECF244321}">
                <p14:modId xmlns:p14="http://schemas.microsoft.com/office/powerpoint/2010/main" val="2815465559"/>
              </p:ext>
            </p:extLst>
          </p:nvPr>
        </p:nvGraphicFramePr>
        <p:xfrm>
          <a:off x="5486401" y="4395944"/>
          <a:ext cx="9144000" cy="3833656"/>
        </p:xfrm>
        <a:graphic>
          <a:graphicData uri="http://schemas.openxmlformats.org/drawingml/2006/table">
            <a:tbl>
              <a:tblPr firstRow="1" firstCol="1" bandRow="1">
                <a:tableStyleId>{5C22544A-7EE6-4342-B048-85BDC9FD1C3A}</a:tableStyleId>
              </a:tblPr>
              <a:tblGrid>
                <a:gridCol w="2205171">
                  <a:extLst>
                    <a:ext uri="{9D8B030D-6E8A-4147-A177-3AD203B41FA5}">
                      <a16:colId xmlns:a16="http://schemas.microsoft.com/office/drawing/2014/main" val="1304862460"/>
                    </a:ext>
                  </a:extLst>
                </a:gridCol>
                <a:gridCol w="6938829">
                  <a:extLst>
                    <a:ext uri="{9D8B030D-6E8A-4147-A177-3AD203B41FA5}">
                      <a16:colId xmlns:a16="http://schemas.microsoft.com/office/drawing/2014/main" val="1875343993"/>
                    </a:ext>
                  </a:extLst>
                </a:gridCol>
              </a:tblGrid>
              <a:tr h="1001045">
                <a:tc>
                  <a:txBody>
                    <a:bodyPr/>
                    <a:lstStyle/>
                    <a:p>
                      <a:pPr>
                        <a:lnSpc>
                          <a:spcPct val="107000"/>
                        </a:lnSpc>
                        <a:spcAft>
                          <a:spcPts val="0"/>
                        </a:spcAft>
                      </a:pPr>
                      <a:r>
                        <a:rPr lang="kk-KZ" sz="1800" noProof="0">
                          <a:effectLst/>
                          <a:latin typeface="Times New Roman" panose="02020603050405020304" pitchFamily="18" charset="0"/>
                          <a:cs typeface="Times New Roman" panose="02020603050405020304" pitchFamily="18" charset="0"/>
                        </a:rPr>
                        <a:t>Оқу бағдарламасына сәйкес оқу мақсаты</a:t>
                      </a:r>
                      <a:endParaRPr lang="kk-KZ" sz="1800" noProof="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noProof="0" dirty="0">
                          <a:effectLst/>
                          <a:latin typeface="Times New Roman" panose="02020603050405020304" pitchFamily="18" charset="0"/>
                          <a:cs typeface="Times New Roman" panose="02020603050405020304" pitchFamily="18" charset="0"/>
                        </a:rPr>
                        <a:t>8.3.2.22 – жылу қозғалтқыштарындағы энергияның түрленуін сипаттау;</a:t>
                      </a:r>
                    </a:p>
                    <a:p>
                      <a:pPr>
                        <a:lnSpc>
                          <a:spcPct val="107000"/>
                        </a:lnSpc>
                        <a:spcAft>
                          <a:spcPts val="0"/>
                        </a:spcAft>
                      </a:pPr>
                      <a:r>
                        <a:rPr lang="kk-KZ" sz="1800" noProof="0" dirty="0">
                          <a:effectLst/>
                          <a:latin typeface="Times New Roman" panose="02020603050405020304" pitchFamily="18" charset="0"/>
                          <a:cs typeface="Times New Roman" panose="02020603050405020304" pitchFamily="18" charset="0"/>
                        </a:rPr>
                        <a:t>8.3.2.20 – іштен жану қозғалтқышының, бу турбинасының жұмыс істеу принципін сипаттау.</a:t>
                      </a:r>
                      <a:endParaRPr lang="kk-KZ" sz="18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673870"/>
                  </a:ext>
                </a:extLst>
              </a:tr>
              <a:tr h="1339708">
                <a:tc>
                  <a:txBody>
                    <a:bodyPr/>
                    <a:lstStyle/>
                    <a:p>
                      <a:pPr>
                        <a:lnSpc>
                          <a:spcPct val="107000"/>
                        </a:lnSpc>
                        <a:spcAft>
                          <a:spcPts val="0"/>
                        </a:spcAft>
                      </a:pPr>
                      <a:r>
                        <a:rPr lang="kk-KZ" sz="1800" noProof="0">
                          <a:effectLst/>
                          <a:latin typeface="Times New Roman" panose="02020603050405020304" pitchFamily="18" charset="0"/>
                          <a:cs typeface="Times New Roman" panose="02020603050405020304" pitchFamily="18" charset="0"/>
                        </a:rPr>
                        <a:t>Сабақтың мақсаты</a:t>
                      </a:r>
                      <a:endParaRPr lang="kk-KZ" sz="1800" noProof="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noProof="0">
                          <a:effectLst/>
                          <a:latin typeface="Times New Roman" panose="02020603050405020304" pitchFamily="18" charset="0"/>
                          <a:cs typeface="Times New Roman" panose="02020603050405020304" pitchFamily="18" charset="0"/>
                        </a:rPr>
                        <a:t>Жылу қозғалтқыштарының жұмыс істеу принципін түсіну, энергия түрленуін сипаттау, іштен жану қозғалтқышының және бу турбинасының айырмашылығын талдау, энергия үнемдеу мен экологиялық жауапкершілік ұғымдарын байланыстыру.</a:t>
                      </a:r>
                      <a:endParaRPr lang="kk-KZ" sz="1800" noProof="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9893730"/>
                  </a:ext>
                </a:extLst>
              </a:tr>
              <a:tr h="1339708">
                <a:tc>
                  <a:txBody>
                    <a:bodyPr/>
                    <a:lstStyle/>
                    <a:p>
                      <a:pPr>
                        <a:lnSpc>
                          <a:spcPct val="107000"/>
                        </a:lnSpc>
                        <a:spcAft>
                          <a:spcPts val="0"/>
                        </a:spcAft>
                      </a:pPr>
                      <a:r>
                        <a:rPr lang="kk-KZ" sz="1800" noProof="0">
                          <a:effectLst/>
                          <a:latin typeface="Times New Roman" panose="02020603050405020304" pitchFamily="18" charset="0"/>
                          <a:cs typeface="Times New Roman" panose="02020603050405020304" pitchFamily="18" charset="0"/>
                        </a:rPr>
                        <a:t>Құндылықтарды дарыту</a:t>
                      </a:r>
                      <a:endParaRPr lang="kk-KZ" sz="1800" noProof="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noProof="0" dirty="0">
                          <a:effectLst/>
                          <a:latin typeface="Times New Roman" panose="02020603050405020304" pitchFamily="18" charset="0"/>
                          <a:cs typeface="Times New Roman" panose="02020603050405020304" pitchFamily="18" charset="0"/>
                        </a:rPr>
                        <a:t>Құндылықтар: Әділдік және жауапкершілік.Тәрбиелік бағыт: еңбекқорлыққа, қоршаған ортаға және жұмысшы мамандықтарына (механик, инженер, автомастер) құрметпен қарауға баулу.</a:t>
                      </a:r>
                    </a:p>
                    <a:p>
                      <a:pPr>
                        <a:lnSpc>
                          <a:spcPct val="107000"/>
                        </a:lnSpc>
                        <a:spcAft>
                          <a:spcPts val="0"/>
                        </a:spcAft>
                      </a:pPr>
                      <a:r>
                        <a:rPr lang="kk-KZ" sz="1800" noProof="0" dirty="0">
                          <a:effectLst/>
                          <a:latin typeface="Times New Roman" panose="02020603050405020304" pitchFamily="18" charset="0"/>
                          <a:cs typeface="Times New Roman" panose="02020603050405020304" pitchFamily="18" charset="0"/>
                        </a:rPr>
                        <a:t>Апта дәйексөзі: «Жауапты бала – жақсы дос».</a:t>
                      </a:r>
                      <a:endParaRPr lang="kk-KZ" sz="18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726982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84490" y="509827"/>
            <a:ext cx="8582978" cy="620078"/>
          </a:xfrm>
          <a:prstGeom prst="rect">
            <a:avLst/>
          </a:prstGeom>
          <a:noFill/>
          <a:ln/>
        </p:spPr>
        <p:txBody>
          <a:bodyPr wrap="none" lIns="0" tIns="0" rIns="0" bIns="0" rtlCol="0" anchor="t"/>
          <a:lstStyle/>
          <a:p>
            <a:pPr marL="0" indent="0" algn="l">
              <a:lnSpc>
                <a:spcPts val="4850"/>
              </a:lnSpc>
              <a:buNone/>
            </a:pPr>
            <a:r>
              <a:rPr lang="en-US" sz="3900" dirty="0">
                <a:solidFill>
                  <a:srgbClr val="201B18"/>
                </a:solidFill>
                <a:latin typeface="Times New Roman" panose="02020603050405020304" pitchFamily="18" charset="0"/>
                <a:ea typeface="Platypi Medium" pitchFamily="34" charset="-122"/>
                <a:cs typeface="Times New Roman" panose="02020603050405020304" pitchFamily="18" charset="0"/>
              </a:rPr>
              <a:t>Бу турбинасы қайда қолданылады?</a:t>
            </a:r>
            <a:endParaRPr lang="en-US" sz="39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1301710" y="1511442"/>
            <a:ext cx="2425660" cy="2425660"/>
          </a:xfrm>
          <a:prstGeom prst="rect">
            <a:avLst/>
          </a:prstGeom>
        </p:spPr>
      </p:pic>
      <p:sp>
        <p:nvSpPr>
          <p:cNvPr id="4" name="Text 1"/>
          <p:cNvSpPr/>
          <p:nvPr/>
        </p:nvSpPr>
        <p:spPr>
          <a:xfrm>
            <a:off x="571856" y="4217434"/>
            <a:ext cx="3646884" cy="310158"/>
          </a:xfrm>
          <a:prstGeom prst="rect">
            <a:avLst/>
          </a:prstGeom>
          <a:noFill/>
          <a:ln/>
        </p:spPr>
        <p:txBody>
          <a:bodyPr wrap="none" lIns="0" tIns="0" rIns="0" bIns="0" rtlCol="0" anchor="t"/>
          <a:lstStyle/>
          <a:p>
            <a:pPr marL="0" indent="0" algn="l">
              <a:lnSpc>
                <a:spcPts val="2400"/>
              </a:lnSpc>
              <a:buNone/>
            </a:pPr>
            <a:r>
              <a:rPr lang="en-US" sz="2400" b="1" dirty="0">
                <a:solidFill>
                  <a:srgbClr val="504C49"/>
                </a:solidFill>
                <a:latin typeface="Times New Roman" panose="02020603050405020304" pitchFamily="18" charset="0"/>
                <a:ea typeface="Platypi Medium" pitchFamily="34" charset="-122"/>
                <a:cs typeface="Times New Roman" panose="02020603050405020304" pitchFamily="18" charset="0"/>
              </a:rPr>
              <a:t>Жылу электр станциясы (ЖЭС)</a:t>
            </a:r>
            <a:endParaRPr lang="en-US" sz="2400" b="1" dirty="0">
              <a:latin typeface="Times New Roman" panose="02020603050405020304" pitchFamily="18" charset="0"/>
              <a:cs typeface="Times New Roman" panose="02020603050405020304" pitchFamily="18" charset="0"/>
            </a:endParaRPr>
          </a:p>
        </p:txBody>
      </p:sp>
      <p:sp>
        <p:nvSpPr>
          <p:cNvPr id="5" name="Text 2"/>
          <p:cNvSpPr/>
          <p:nvPr/>
        </p:nvSpPr>
        <p:spPr>
          <a:xfrm>
            <a:off x="684489" y="4939784"/>
            <a:ext cx="4182189" cy="127015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ЖЭС-та негізгі энергия көзі отынның жануы — көмір, мұнай немесе табиғи газ. Отын жанғанда бөлінетін жылу суды буға айналдырады.</a:t>
            </a:r>
            <a:endParaRPr lang="en-US"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731906" y="1511442"/>
            <a:ext cx="2425660" cy="2425660"/>
          </a:xfrm>
          <a:prstGeom prst="rect">
            <a:avLst/>
          </a:prstGeom>
        </p:spPr>
      </p:pic>
      <p:sp>
        <p:nvSpPr>
          <p:cNvPr id="7" name="Text 3"/>
          <p:cNvSpPr/>
          <p:nvPr/>
        </p:nvSpPr>
        <p:spPr>
          <a:xfrm>
            <a:off x="5114686" y="4200407"/>
            <a:ext cx="3534370" cy="310158"/>
          </a:xfrm>
          <a:prstGeom prst="rect">
            <a:avLst/>
          </a:prstGeom>
          <a:noFill/>
          <a:ln/>
        </p:spPr>
        <p:txBody>
          <a:bodyPr wrap="none" lIns="0" tIns="0" rIns="0" bIns="0" rtlCol="0" anchor="t"/>
          <a:lstStyle/>
          <a:p>
            <a:pPr marL="0" indent="0" algn="l">
              <a:lnSpc>
                <a:spcPts val="2400"/>
              </a:lnSpc>
              <a:buNone/>
            </a:pPr>
            <a:r>
              <a:rPr lang="en-US" sz="2400" b="1" dirty="0">
                <a:solidFill>
                  <a:srgbClr val="504C49"/>
                </a:solidFill>
                <a:latin typeface="Times New Roman" panose="02020603050405020304" pitchFamily="18" charset="0"/>
                <a:ea typeface="Platypi Medium" pitchFamily="34" charset="-122"/>
                <a:cs typeface="Times New Roman" panose="02020603050405020304" pitchFamily="18" charset="0"/>
              </a:rPr>
              <a:t>Атом электр станциясы (АЭС)</a:t>
            </a:r>
            <a:endParaRPr lang="en-US" sz="2400" b="1" dirty="0">
              <a:latin typeface="Times New Roman" panose="02020603050405020304" pitchFamily="18" charset="0"/>
              <a:cs typeface="Times New Roman" panose="02020603050405020304" pitchFamily="18" charset="0"/>
            </a:endParaRPr>
          </a:p>
        </p:txBody>
      </p:sp>
      <p:sp>
        <p:nvSpPr>
          <p:cNvPr id="8" name="Text 4"/>
          <p:cNvSpPr/>
          <p:nvPr/>
        </p:nvSpPr>
        <p:spPr>
          <a:xfrm>
            <a:off x="5114686" y="4939785"/>
            <a:ext cx="4182308" cy="127015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ЖЭС-тан айырмашылығы, мұнда отын жанбайды, ядролық реакция арқылы қыздырылады. Бұл туралы толығырақ 9-сыныпта үйренесіздер.</a:t>
            </a:r>
            <a:endParaRPr lang="en-US"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10162222" y="1511442"/>
            <a:ext cx="2425660" cy="2425660"/>
          </a:xfrm>
          <a:prstGeom prst="rect">
            <a:avLst/>
          </a:prstGeom>
        </p:spPr>
      </p:pic>
      <p:sp>
        <p:nvSpPr>
          <p:cNvPr id="10" name="Text 5"/>
          <p:cNvSpPr/>
          <p:nvPr/>
        </p:nvSpPr>
        <p:spPr>
          <a:xfrm>
            <a:off x="9545002" y="4200407"/>
            <a:ext cx="4182308" cy="620316"/>
          </a:xfrm>
          <a:prstGeom prst="rect">
            <a:avLst/>
          </a:prstGeom>
          <a:noFill/>
          <a:ln/>
        </p:spPr>
        <p:txBody>
          <a:bodyPr wrap="square" lIns="0" tIns="0" rIns="0" bIns="0" rtlCol="0" anchor="t"/>
          <a:lstStyle/>
          <a:p>
            <a:pPr marL="0" indent="0" algn="l">
              <a:lnSpc>
                <a:spcPts val="2400"/>
              </a:lnSpc>
              <a:buNone/>
            </a:pPr>
            <a:r>
              <a:rPr lang="en-US" sz="2400" b="1" dirty="0">
                <a:solidFill>
                  <a:srgbClr val="504C49"/>
                </a:solidFill>
                <a:latin typeface="Times New Roman" panose="02020603050405020304" pitchFamily="18" charset="0"/>
                <a:ea typeface="Platypi Medium" pitchFamily="34" charset="-122"/>
                <a:cs typeface="Times New Roman" panose="02020603050405020304" pitchFamily="18" charset="0"/>
              </a:rPr>
              <a:t>Бу турбиналары бар кемелер және мұз жарғыштар</a:t>
            </a:r>
            <a:endParaRPr lang="en-US" sz="2400" b="1" dirty="0">
              <a:latin typeface="Times New Roman" panose="02020603050405020304" pitchFamily="18" charset="0"/>
              <a:cs typeface="Times New Roman" panose="02020603050405020304" pitchFamily="18" charset="0"/>
            </a:endParaRPr>
          </a:p>
        </p:txBody>
      </p:sp>
      <p:sp>
        <p:nvSpPr>
          <p:cNvPr id="11" name="Text 6"/>
          <p:cNvSpPr/>
          <p:nvPr/>
        </p:nvSpPr>
        <p:spPr>
          <a:xfrm>
            <a:off x="9545002" y="4939785"/>
            <a:ext cx="4182308" cy="1587698"/>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Үлкен кемелерде (әсіресе әскери және мұз жарғыштарда) бу кеме перванесін айналдыру үшін қолданылады. Күшті турбиналар үлкен кемелерді мұхитта жүзуге мүмкіндік береді.</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30564" y="89594"/>
            <a:ext cx="3124438" cy="248007"/>
          </a:xfrm>
          <a:prstGeom prst="rect">
            <a:avLst/>
          </a:prstGeom>
          <a:noFill/>
          <a:ln/>
        </p:spPr>
        <p:txBody>
          <a:bodyPr wrap="none" lIns="0" tIns="0" rIns="0" bIns="0" rtlCol="0" anchor="t"/>
          <a:lstStyle/>
          <a:p>
            <a:pPr marL="0" indent="0" algn="l">
              <a:buNone/>
            </a:pPr>
            <a:r>
              <a:rPr lang="en-US" sz="3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3600" dirty="0">
                <a:solidFill>
                  <a:srgbClr val="1B1B27"/>
                </a:solidFill>
                <a:latin typeface="Times New Roman" panose="02020603050405020304" pitchFamily="18" charset="0"/>
                <a:ea typeface="Raleway" pitchFamily="34" charset="-122"/>
                <a:cs typeface="Times New Roman" panose="02020603050405020304" pitchFamily="18" charset="0"/>
              </a:rPr>
              <a:t> 1-Тапсырма: Зерттеу элементі</a:t>
            </a:r>
            <a:endParaRPr lang="en-US" sz="3600" dirty="0">
              <a:latin typeface="Times New Roman" panose="02020603050405020304" pitchFamily="18" charset="0"/>
              <a:cs typeface="Times New Roman" panose="02020603050405020304" pitchFamily="18" charset="0"/>
            </a:endParaRPr>
          </a:p>
        </p:txBody>
      </p:sp>
      <p:sp>
        <p:nvSpPr>
          <p:cNvPr id="3" name="Text 1"/>
          <p:cNvSpPr/>
          <p:nvPr/>
        </p:nvSpPr>
        <p:spPr>
          <a:xfrm>
            <a:off x="343257" y="778667"/>
            <a:ext cx="2822377" cy="185976"/>
          </a:xfrm>
          <a:prstGeom prst="rect">
            <a:avLst/>
          </a:prstGeom>
          <a:noFill/>
          <a:ln/>
        </p:spPr>
        <p:txBody>
          <a:bodyPr wrap="none" lIns="0" tIns="0" rIns="0" bIns="0" rtlCol="0" anchor="t"/>
          <a:lstStyle/>
          <a:p>
            <a:pPr marL="0" indent="0" algn="l">
              <a:buNone/>
            </a:pP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Тақырыбы: «Энергия қалай түрленеді?»</a:t>
            </a:r>
            <a:endParaRPr lang="en-US" sz="2800" dirty="0">
              <a:latin typeface="Times New Roman" panose="02020603050405020304" pitchFamily="18" charset="0"/>
              <a:cs typeface="Times New Roman" panose="02020603050405020304" pitchFamily="18" charset="0"/>
            </a:endParaRPr>
          </a:p>
        </p:txBody>
      </p:sp>
      <p:sp>
        <p:nvSpPr>
          <p:cNvPr id="4" name="Text 2"/>
          <p:cNvSpPr/>
          <p:nvPr/>
        </p:nvSpPr>
        <p:spPr>
          <a:xfrm>
            <a:off x="361593" y="1311711"/>
            <a:ext cx="1276588" cy="155019"/>
          </a:xfrm>
          <a:prstGeom prst="rect">
            <a:avLst/>
          </a:prstGeom>
          <a:noFill/>
          <a:ln/>
        </p:spPr>
        <p:txBody>
          <a:bodyPr wrap="none" lIns="0" tIns="0" rIns="0" bIns="0" rtlCol="0" anchor="t"/>
          <a:lstStyle/>
          <a:p>
            <a:pPr marL="0" indent="0" algn="l">
              <a:buNone/>
            </a:pPr>
            <a:r>
              <a:rPr lang="en-US" dirty="0">
                <a:solidFill>
                  <a:srgbClr val="1B1B27"/>
                </a:solidFill>
                <a:latin typeface="Times New Roman" panose="02020603050405020304" pitchFamily="18" charset="0"/>
                <a:ea typeface="Raleway" pitchFamily="34" charset="-122"/>
                <a:cs typeface="Times New Roman" panose="02020603050405020304" pitchFamily="18" charset="0"/>
              </a:rPr>
              <a:t>Тәжірибенің мақсаты</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361593" y="1565910"/>
            <a:ext cx="8205192" cy="317183"/>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Жылу энергиясының механикалық жұмысқа айналуын тәжірибе жүзінде көрсету және энергия түрленуінің заңдылықтарын түсіну. Бұл тәжірибе арқылы біз физиканың ең маңызды принциптерінің бірін - энергияның сақталу заңын практикада қалай жұмыс істейтінін көреміз.</a:t>
            </a:r>
            <a:endParaRPr lang="en-US" sz="1400" dirty="0">
              <a:latin typeface="Times New Roman" panose="02020603050405020304" pitchFamily="18" charset="0"/>
              <a:cs typeface="Times New Roman" panose="02020603050405020304" pitchFamily="18" charset="0"/>
            </a:endParaRPr>
          </a:p>
        </p:txBody>
      </p:sp>
      <p:sp>
        <p:nvSpPr>
          <p:cNvPr id="6" name="Text 4"/>
          <p:cNvSpPr/>
          <p:nvPr/>
        </p:nvSpPr>
        <p:spPr>
          <a:xfrm>
            <a:off x="279856" y="2248733"/>
            <a:ext cx="1962626" cy="155019"/>
          </a:xfrm>
          <a:prstGeom prst="rect">
            <a:avLst/>
          </a:prstGeom>
          <a:noFill/>
          <a:ln/>
        </p:spPr>
        <p:txBody>
          <a:bodyPr wrap="none" lIns="0" tIns="0" rIns="0" bIns="0" rtlCol="0" anchor="t"/>
          <a:lstStyle/>
          <a:p>
            <a:pPr marL="0" indent="0" algn="l">
              <a:buNone/>
            </a:pPr>
            <a:r>
              <a:rPr lang="en-US"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dirty="0">
                <a:solidFill>
                  <a:srgbClr val="1B1B27"/>
                </a:solidFill>
                <a:latin typeface="Times New Roman" panose="02020603050405020304" pitchFamily="18" charset="0"/>
                <a:ea typeface="Raleway" pitchFamily="34" charset="-122"/>
                <a:cs typeface="Times New Roman" panose="02020603050405020304" pitchFamily="18" charset="0"/>
              </a:rPr>
              <a:t> Тәжірибе жүргізу нұсқаулары</a:t>
            </a:r>
            <a:endParaRPr lang="en-US" dirty="0">
              <a:latin typeface="Times New Roman" panose="02020603050405020304" pitchFamily="18" charset="0"/>
              <a:cs typeface="Times New Roman" panose="02020603050405020304" pitchFamily="18" charset="0"/>
            </a:endParaRPr>
          </a:p>
        </p:txBody>
      </p:sp>
      <p:sp>
        <p:nvSpPr>
          <p:cNvPr id="7" name="Text 5"/>
          <p:cNvSpPr/>
          <p:nvPr/>
        </p:nvSpPr>
        <p:spPr>
          <a:xfrm>
            <a:off x="325576" y="2468284"/>
            <a:ext cx="8205192" cy="158591"/>
          </a:xfrm>
          <a:prstGeom prst="rect">
            <a:avLst/>
          </a:prstGeom>
          <a:noFill/>
          <a:ln/>
        </p:spPr>
        <p:txBody>
          <a:bodyPr wrap="none" lIns="0" tIns="0" rIns="0" bIns="0" rtlCol="0" anchor="t"/>
          <a:lstStyle/>
          <a:p>
            <a:pPr marL="342900" indent="-342900" algn="l">
              <a:buSzPct val="100000"/>
              <a:buFont typeface="+mj-lt"/>
              <a:buAutoNum type="arabicPeriod"/>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Қажетті құралдарды дайындаңыз: кішкентай шам (жылу көзі ретінде), желдеткіш немесе кішкене мотор, </a:t>
            </a:r>
            <a:endParaRPr lang="kk-KZ" sz="1400" dirty="0">
              <a:solidFill>
                <a:srgbClr val="3C3939"/>
              </a:solidFill>
              <a:latin typeface="Times New Roman" panose="02020603050405020304" pitchFamily="18" charset="0"/>
              <a:ea typeface="Roboto" pitchFamily="34" charset="-122"/>
              <a:cs typeface="Times New Roman" panose="02020603050405020304" pitchFamily="18" charset="0"/>
            </a:endParaRPr>
          </a:p>
          <a:p>
            <a:pPr algn="l">
              <a:buSzPct val="100000"/>
            </a:pP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батарея</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немесе қуат көзі</a:t>
            </a:r>
            <a:endParaRPr lang="en-US" sz="1400" dirty="0">
              <a:latin typeface="Times New Roman" panose="02020603050405020304" pitchFamily="18" charset="0"/>
              <a:cs typeface="Times New Roman" panose="02020603050405020304" pitchFamily="18" charset="0"/>
            </a:endParaRPr>
          </a:p>
        </p:txBody>
      </p:sp>
      <p:sp>
        <p:nvSpPr>
          <p:cNvPr id="8" name="Text 6"/>
          <p:cNvSpPr/>
          <p:nvPr/>
        </p:nvSpPr>
        <p:spPr>
          <a:xfrm>
            <a:off x="325576" y="2885807"/>
            <a:ext cx="8205192" cy="158591"/>
          </a:xfrm>
          <a:prstGeom prst="rect">
            <a:avLst/>
          </a:prstGeom>
          <a:noFill/>
          <a:ln/>
        </p:spPr>
        <p:txBody>
          <a:bodyPr wrap="none" lIns="0" tIns="0" rIns="0" bIns="0" rtlCol="0" anchor="t"/>
          <a:lstStyle/>
          <a:p>
            <a:pPr marL="342900" indent="-342900" algn="l">
              <a:buSzPct val="100000"/>
              <a:buFont typeface="+mj-lt"/>
              <a:buAutoNum type="arabicPeriod" startAt="2"/>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Шамды жағып, желдеткішті іске қосыңыз</a:t>
            </a:r>
            <a:endParaRPr lang="en-US" sz="1400" dirty="0">
              <a:latin typeface="Times New Roman" panose="02020603050405020304" pitchFamily="18" charset="0"/>
              <a:cs typeface="Times New Roman" panose="02020603050405020304" pitchFamily="18" charset="0"/>
            </a:endParaRPr>
          </a:p>
        </p:txBody>
      </p:sp>
      <p:sp>
        <p:nvSpPr>
          <p:cNvPr id="9" name="Text 7"/>
          <p:cNvSpPr/>
          <p:nvPr/>
        </p:nvSpPr>
        <p:spPr>
          <a:xfrm>
            <a:off x="325576" y="3094047"/>
            <a:ext cx="8205192" cy="158591"/>
          </a:xfrm>
          <a:prstGeom prst="rect">
            <a:avLst/>
          </a:prstGeom>
          <a:noFill/>
          <a:ln/>
        </p:spPr>
        <p:txBody>
          <a:bodyPr wrap="none" lIns="0" tIns="0" rIns="0" bIns="0" rtlCol="0" anchor="t"/>
          <a:lstStyle/>
          <a:p>
            <a:pPr marL="342900" indent="-342900" algn="l">
              <a:buSzPct val="100000"/>
              <a:buFont typeface="+mj-lt"/>
              <a:buAutoNum type="arabicPeriod" startAt="3"/>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Энергияның қалай түрленетінін мұқият бақылаңыз</a:t>
            </a:r>
            <a:endParaRPr lang="en-US" sz="1400" dirty="0">
              <a:latin typeface="Times New Roman" panose="02020603050405020304" pitchFamily="18" charset="0"/>
              <a:cs typeface="Times New Roman" panose="02020603050405020304" pitchFamily="18" charset="0"/>
            </a:endParaRPr>
          </a:p>
        </p:txBody>
      </p:sp>
      <p:sp>
        <p:nvSpPr>
          <p:cNvPr id="10" name="Text 8"/>
          <p:cNvSpPr/>
          <p:nvPr/>
        </p:nvSpPr>
        <p:spPr>
          <a:xfrm>
            <a:off x="325576" y="3287286"/>
            <a:ext cx="8205192" cy="158591"/>
          </a:xfrm>
          <a:prstGeom prst="rect">
            <a:avLst/>
          </a:prstGeom>
          <a:noFill/>
          <a:ln/>
        </p:spPr>
        <p:txBody>
          <a:bodyPr wrap="none" lIns="0" tIns="0" rIns="0" bIns="0" rtlCol="0" anchor="t"/>
          <a:lstStyle/>
          <a:p>
            <a:pPr marL="342900" indent="-342900" algn="l">
              <a:buSzPct val="100000"/>
              <a:buFont typeface="+mj-lt"/>
              <a:buAutoNum type="arabicPeriod" startAt="4"/>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Әр кезеңде қандай энергия түрі байқалатынын жазып алыңыз</a:t>
            </a:r>
            <a:endParaRPr lang="en-US" sz="1400" dirty="0">
              <a:latin typeface="Times New Roman" panose="02020603050405020304" pitchFamily="18" charset="0"/>
              <a:cs typeface="Times New Roman" panose="02020603050405020304" pitchFamily="18" charset="0"/>
            </a:endParaRPr>
          </a:p>
        </p:txBody>
      </p:sp>
      <p:sp>
        <p:nvSpPr>
          <p:cNvPr id="11" name="Text 9"/>
          <p:cNvSpPr/>
          <p:nvPr/>
        </p:nvSpPr>
        <p:spPr>
          <a:xfrm>
            <a:off x="325576" y="3480524"/>
            <a:ext cx="8205192" cy="158591"/>
          </a:xfrm>
          <a:prstGeom prst="rect">
            <a:avLst/>
          </a:prstGeom>
          <a:noFill/>
          <a:ln/>
        </p:spPr>
        <p:txBody>
          <a:bodyPr wrap="none" lIns="0" tIns="0" rIns="0" bIns="0" rtlCol="0" anchor="t"/>
          <a:lstStyle/>
          <a:p>
            <a:pPr marL="342900" indent="-342900" algn="l">
              <a:buSzPct val="100000"/>
              <a:buFont typeface="+mj-lt"/>
              <a:buAutoNum type="arabicPeriod" startAt="5"/>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Сызба түрінде энергия түрлену процесін бейнелеңіз</a:t>
            </a:r>
            <a:endParaRPr lang="en-US" sz="1400" dirty="0">
              <a:latin typeface="Times New Roman" panose="02020603050405020304" pitchFamily="18" charset="0"/>
              <a:cs typeface="Times New Roman" panose="02020603050405020304" pitchFamily="18" charset="0"/>
            </a:endParaRPr>
          </a:p>
        </p:txBody>
      </p:sp>
      <p:sp>
        <p:nvSpPr>
          <p:cNvPr id="12" name="Text 10"/>
          <p:cNvSpPr/>
          <p:nvPr/>
        </p:nvSpPr>
        <p:spPr>
          <a:xfrm>
            <a:off x="325576" y="3673763"/>
            <a:ext cx="8205192" cy="158591"/>
          </a:xfrm>
          <a:prstGeom prst="rect">
            <a:avLst/>
          </a:prstGeom>
          <a:noFill/>
          <a:ln/>
        </p:spPr>
        <p:txBody>
          <a:bodyPr wrap="none" lIns="0" tIns="0" rIns="0" bIns="0" rtlCol="0" anchor="t"/>
          <a:lstStyle/>
          <a:p>
            <a:pPr marL="342900" indent="-342900" algn="l">
              <a:buSzPct val="100000"/>
              <a:buFont typeface="+mj-lt"/>
              <a:buAutoNum type="arabicPeriod" startAt="6"/>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Нәтижелерді дәптерге жазып, қорытынды жасаңыз</a:t>
            </a:r>
            <a:endParaRPr lang="en-US" sz="1400" dirty="0">
              <a:latin typeface="Times New Roman" panose="02020603050405020304" pitchFamily="18" charset="0"/>
              <a:cs typeface="Times New Roman" panose="02020603050405020304" pitchFamily="18" charset="0"/>
            </a:endParaRPr>
          </a:p>
        </p:txBody>
      </p:sp>
      <p:pic>
        <p:nvPicPr>
          <p:cNvPr id="13" name="Image 0" descr="preencoded.png"/>
          <p:cNvPicPr>
            <a:picLocks noChangeAspect="1"/>
          </p:cNvPicPr>
          <p:nvPr/>
        </p:nvPicPr>
        <p:blipFill>
          <a:blip r:embed="rId3"/>
          <a:stretch>
            <a:fillRect/>
          </a:stretch>
        </p:blipFill>
        <p:spPr>
          <a:xfrm>
            <a:off x="10592336" y="182552"/>
            <a:ext cx="3758208" cy="3758208"/>
          </a:xfrm>
          <a:prstGeom prst="rect">
            <a:avLst/>
          </a:prstGeom>
        </p:spPr>
      </p:pic>
      <p:sp>
        <p:nvSpPr>
          <p:cNvPr id="14" name="Shape 11"/>
          <p:cNvSpPr/>
          <p:nvPr/>
        </p:nvSpPr>
        <p:spPr>
          <a:xfrm>
            <a:off x="9028212" y="3129081"/>
            <a:ext cx="5389483" cy="834152"/>
          </a:xfrm>
          <a:prstGeom prst="roundRect">
            <a:avLst>
              <a:gd name="adj" fmla="val 4997"/>
            </a:avLst>
          </a:prstGeom>
          <a:solidFill>
            <a:srgbClr val="D2D2E0"/>
          </a:solidFill>
          <a:ln/>
        </p:spPr>
      </p:sp>
      <p:pic>
        <p:nvPicPr>
          <p:cNvPr id="15" name="Image 1" descr="preencoded.png"/>
          <p:cNvPicPr>
            <a:picLocks noChangeAspect="1"/>
          </p:cNvPicPr>
          <p:nvPr/>
        </p:nvPicPr>
        <p:blipFill>
          <a:blip r:embed="rId4"/>
          <a:stretch>
            <a:fillRect/>
          </a:stretch>
        </p:blipFill>
        <p:spPr>
          <a:xfrm>
            <a:off x="9099505" y="3167417"/>
            <a:ext cx="182906" cy="146241"/>
          </a:xfrm>
          <a:prstGeom prst="rect">
            <a:avLst/>
          </a:prstGeom>
        </p:spPr>
      </p:pic>
      <p:sp>
        <p:nvSpPr>
          <p:cNvPr id="16" name="Text 12"/>
          <p:cNvSpPr/>
          <p:nvPr/>
        </p:nvSpPr>
        <p:spPr>
          <a:xfrm>
            <a:off x="9356671" y="3161584"/>
            <a:ext cx="1265312" cy="182907"/>
          </a:xfrm>
          <a:prstGeom prst="rect">
            <a:avLst/>
          </a:prstGeom>
          <a:noFill/>
          <a:ln/>
        </p:spPr>
        <p:txBody>
          <a:bodyPr wrap="none" lIns="0" tIns="0" rIns="0" bIns="0" rtlCol="0" anchor="t"/>
          <a:lstStyle/>
          <a:p>
            <a:pPr marL="0" indent="0" algn="l">
              <a:buNone/>
            </a:pPr>
            <a:r>
              <a:rPr lang="en-US" dirty="0">
                <a:solidFill>
                  <a:srgbClr val="000000"/>
                </a:solidFill>
                <a:latin typeface="Times New Roman" panose="02020603050405020304" pitchFamily="18" charset="0"/>
                <a:ea typeface="Raleway" pitchFamily="34" charset="-122"/>
                <a:cs typeface="Times New Roman" panose="02020603050405020304" pitchFamily="18" charset="0"/>
              </a:rPr>
              <a:t>💡 Есте сақта!</a:t>
            </a:r>
            <a:endParaRPr lang="en-US" dirty="0">
              <a:latin typeface="Times New Roman" panose="02020603050405020304" pitchFamily="18" charset="0"/>
              <a:cs typeface="Times New Roman" panose="02020603050405020304" pitchFamily="18" charset="0"/>
            </a:endParaRPr>
          </a:p>
        </p:txBody>
      </p:sp>
      <p:sp>
        <p:nvSpPr>
          <p:cNvPr id="17" name="Text 13"/>
          <p:cNvSpPr/>
          <p:nvPr/>
        </p:nvSpPr>
        <p:spPr>
          <a:xfrm>
            <a:off x="9282411" y="3415783"/>
            <a:ext cx="5036106" cy="374244"/>
          </a:xfrm>
          <a:prstGeom prst="rect">
            <a:avLst/>
          </a:prstGeom>
          <a:noFill/>
          <a:ln/>
        </p:spPr>
        <p:txBody>
          <a:bodyPr wrap="square" lIns="0" tIns="0" rIns="0" bIns="0" rtlCol="0" anchor="t"/>
          <a:lstStyle/>
          <a:p>
            <a:pPr marL="0" indent="0" algn="l">
              <a:buNone/>
            </a:pP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Энергия ешқашан жоғалмайды және жоқтан пайда болмайды - ол тек бір түрден екіншісіне өзгереді. Бұл физиканың іргелі заңы!</a:t>
            </a:r>
            <a:endParaRPr lang="en-US" sz="1400" dirty="0">
              <a:latin typeface="Times New Roman" panose="02020603050405020304" pitchFamily="18" charset="0"/>
              <a:cs typeface="Times New Roman" panose="02020603050405020304" pitchFamily="18" charset="0"/>
            </a:endParaRPr>
          </a:p>
        </p:txBody>
      </p:sp>
      <p:sp>
        <p:nvSpPr>
          <p:cNvPr id="18" name="Text 14"/>
          <p:cNvSpPr/>
          <p:nvPr/>
        </p:nvSpPr>
        <p:spPr>
          <a:xfrm>
            <a:off x="405050" y="4055416"/>
            <a:ext cx="160139" cy="16394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Light" pitchFamily="34" charset="-122"/>
                <a:cs typeface="Times New Roman" panose="02020603050405020304" pitchFamily="18" charset="0"/>
              </a:rPr>
              <a:t>01</a:t>
            </a:r>
            <a:endParaRPr lang="en-US" dirty="0">
              <a:latin typeface="Times New Roman" panose="02020603050405020304" pitchFamily="18" charset="0"/>
              <a:cs typeface="Times New Roman" panose="02020603050405020304" pitchFamily="18" charset="0"/>
            </a:endParaRPr>
          </a:p>
        </p:txBody>
      </p:sp>
      <p:sp>
        <p:nvSpPr>
          <p:cNvPr id="19" name="Shape 15"/>
          <p:cNvSpPr/>
          <p:nvPr/>
        </p:nvSpPr>
        <p:spPr>
          <a:xfrm>
            <a:off x="386536" y="4317117"/>
            <a:ext cx="6868716" cy="15240"/>
          </a:xfrm>
          <a:prstGeom prst="rect">
            <a:avLst/>
          </a:prstGeom>
          <a:solidFill>
            <a:srgbClr val="1B1B27"/>
          </a:solidFill>
          <a:ln/>
        </p:spPr>
      </p:sp>
      <p:sp>
        <p:nvSpPr>
          <p:cNvPr id="20" name="Text 16"/>
          <p:cNvSpPr/>
          <p:nvPr/>
        </p:nvSpPr>
        <p:spPr>
          <a:xfrm>
            <a:off x="386536" y="4397127"/>
            <a:ext cx="1240393" cy="15501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Химиялық энергия</a:t>
            </a:r>
            <a:endParaRPr lang="en-US" dirty="0">
              <a:latin typeface="Times New Roman" panose="02020603050405020304" pitchFamily="18" charset="0"/>
              <a:cs typeface="Times New Roman" panose="02020603050405020304" pitchFamily="18" charset="0"/>
            </a:endParaRPr>
          </a:p>
        </p:txBody>
      </p:sp>
      <p:sp>
        <p:nvSpPr>
          <p:cNvPr id="21" name="Text 17"/>
          <p:cNvSpPr/>
          <p:nvPr/>
        </p:nvSpPr>
        <p:spPr>
          <a:xfrm>
            <a:off x="386536" y="4611677"/>
            <a:ext cx="6868716" cy="158591"/>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Шамда отын жанып, химиялық энергия бөлінеді</a:t>
            </a:r>
            <a:endParaRPr lang="en-US" sz="1400" dirty="0">
              <a:latin typeface="Times New Roman" panose="02020603050405020304" pitchFamily="18" charset="0"/>
              <a:cs typeface="Times New Roman" panose="02020603050405020304" pitchFamily="18" charset="0"/>
            </a:endParaRPr>
          </a:p>
        </p:txBody>
      </p:sp>
      <p:sp>
        <p:nvSpPr>
          <p:cNvPr id="22" name="Text 18"/>
          <p:cNvSpPr/>
          <p:nvPr/>
        </p:nvSpPr>
        <p:spPr>
          <a:xfrm>
            <a:off x="7372945" y="4055416"/>
            <a:ext cx="160139" cy="16394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Light" pitchFamily="34" charset="-122"/>
                <a:cs typeface="Times New Roman" panose="02020603050405020304" pitchFamily="18" charset="0"/>
              </a:rPr>
              <a:t>02</a:t>
            </a:r>
            <a:endParaRPr lang="en-US" dirty="0">
              <a:latin typeface="Times New Roman" panose="02020603050405020304" pitchFamily="18" charset="0"/>
              <a:cs typeface="Times New Roman" panose="02020603050405020304" pitchFamily="18" charset="0"/>
            </a:endParaRPr>
          </a:p>
        </p:txBody>
      </p:sp>
      <p:sp>
        <p:nvSpPr>
          <p:cNvPr id="23" name="Shape 19"/>
          <p:cNvSpPr/>
          <p:nvPr/>
        </p:nvSpPr>
        <p:spPr>
          <a:xfrm>
            <a:off x="7354431" y="4317117"/>
            <a:ext cx="6868835" cy="15240"/>
          </a:xfrm>
          <a:prstGeom prst="rect">
            <a:avLst/>
          </a:prstGeom>
          <a:solidFill>
            <a:srgbClr val="1B1B27"/>
          </a:solidFill>
          <a:ln/>
        </p:spPr>
      </p:sp>
      <p:sp>
        <p:nvSpPr>
          <p:cNvPr id="24" name="Text 20"/>
          <p:cNvSpPr/>
          <p:nvPr/>
        </p:nvSpPr>
        <p:spPr>
          <a:xfrm>
            <a:off x="7354431" y="4397127"/>
            <a:ext cx="1240393" cy="15501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Жылу энергиясы</a:t>
            </a:r>
            <a:endParaRPr lang="en-US" dirty="0">
              <a:latin typeface="Times New Roman" panose="02020603050405020304" pitchFamily="18" charset="0"/>
              <a:cs typeface="Times New Roman" panose="02020603050405020304" pitchFamily="18" charset="0"/>
            </a:endParaRPr>
          </a:p>
        </p:txBody>
      </p:sp>
      <p:sp>
        <p:nvSpPr>
          <p:cNvPr id="25" name="Text 21"/>
          <p:cNvSpPr/>
          <p:nvPr/>
        </p:nvSpPr>
        <p:spPr>
          <a:xfrm>
            <a:off x="7354431" y="4611677"/>
            <a:ext cx="6868835" cy="158591"/>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Жану процесінде жылу мен жарық энергиясы пайда болады</a:t>
            </a:r>
            <a:endParaRPr lang="en-US" sz="1400" dirty="0">
              <a:latin typeface="Times New Roman" panose="02020603050405020304" pitchFamily="18" charset="0"/>
              <a:cs typeface="Times New Roman" panose="02020603050405020304" pitchFamily="18" charset="0"/>
            </a:endParaRPr>
          </a:p>
        </p:txBody>
      </p:sp>
      <p:sp>
        <p:nvSpPr>
          <p:cNvPr id="26" name="Text 22"/>
          <p:cNvSpPr/>
          <p:nvPr/>
        </p:nvSpPr>
        <p:spPr>
          <a:xfrm>
            <a:off x="405050" y="4835395"/>
            <a:ext cx="160139" cy="16394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Light" pitchFamily="34" charset="-122"/>
                <a:cs typeface="Times New Roman" panose="02020603050405020304" pitchFamily="18" charset="0"/>
              </a:rPr>
              <a:t>03</a:t>
            </a:r>
            <a:endParaRPr lang="en-US" dirty="0">
              <a:latin typeface="Times New Roman" panose="02020603050405020304" pitchFamily="18" charset="0"/>
              <a:cs typeface="Times New Roman" panose="02020603050405020304" pitchFamily="18" charset="0"/>
            </a:endParaRPr>
          </a:p>
        </p:txBody>
      </p:sp>
      <p:sp>
        <p:nvSpPr>
          <p:cNvPr id="27" name="Shape 23"/>
          <p:cNvSpPr/>
          <p:nvPr/>
        </p:nvSpPr>
        <p:spPr>
          <a:xfrm>
            <a:off x="386536" y="5097095"/>
            <a:ext cx="6868716" cy="15240"/>
          </a:xfrm>
          <a:prstGeom prst="rect">
            <a:avLst/>
          </a:prstGeom>
          <a:solidFill>
            <a:srgbClr val="1B1B27"/>
          </a:solidFill>
          <a:ln/>
        </p:spPr>
      </p:sp>
      <p:sp>
        <p:nvSpPr>
          <p:cNvPr id="28" name="Text 24"/>
          <p:cNvSpPr/>
          <p:nvPr/>
        </p:nvSpPr>
        <p:spPr>
          <a:xfrm>
            <a:off x="386536" y="5177105"/>
            <a:ext cx="1240393" cy="15501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Электр энергиясы</a:t>
            </a:r>
            <a:endParaRPr lang="en-US" dirty="0">
              <a:latin typeface="Times New Roman" panose="02020603050405020304" pitchFamily="18" charset="0"/>
              <a:cs typeface="Times New Roman" panose="02020603050405020304" pitchFamily="18" charset="0"/>
            </a:endParaRPr>
          </a:p>
        </p:txBody>
      </p:sp>
      <p:sp>
        <p:nvSpPr>
          <p:cNvPr id="29" name="Text 25"/>
          <p:cNvSpPr/>
          <p:nvPr/>
        </p:nvSpPr>
        <p:spPr>
          <a:xfrm>
            <a:off x="386536" y="5391656"/>
            <a:ext cx="6868716" cy="158591"/>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Батарея электр тогын туғызады</a:t>
            </a:r>
            <a:endParaRPr lang="en-US" sz="1400" dirty="0">
              <a:latin typeface="Times New Roman" panose="02020603050405020304" pitchFamily="18" charset="0"/>
              <a:cs typeface="Times New Roman" panose="02020603050405020304" pitchFamily="18" charset="0"/>
            </a:endParaRPr>
          </a:p>
        </p:txBody>
      </p:sp>
      <p:sp>
        <p:nvSpPr>
          <p:cNvPr id="30" name="Text 26"/>
          <p:cNvSpPr/>
          <p:nvPr/>
        </p:nvSpPr>
        <p:spPr>
          <a:xfrm>
            <a:off x="7372945" y="4835395"/>
            <a:ext cx="160139" cy="16394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Light" pitchFamily="34" charset="-122"/>
                <a:cs typeface="Times New Roman" panose="02020603050405020304" pitchFamily="18" charset="0"/>
              </a:rPr>
              <a:t>04</a:t>
            </a:r>
            <a:endParaRPr lang="en-US" dirty="0">
              <a:latin typeface="Times New Roman" panose="02020603050405020304" pitchFamily="18" charset="0"/>
              <a:cs typeface="Times New Roman" panose="02020603050405020304" pitchFamily="18" charset="0"/>
            </a:endParaRPr>
          </a:p>
        </p:txBody>
      </p:sp>
      <p:sp>
        <p:nvSpPr>
          <p:cNvPr id="31" name="Shape 27"/>
          <p:cNvSpPr/>
          <p:nvPr/>
        </p:nvSpPr>
        <p:spPr>
          <a:xfrm>
            <a:off x="7354431" y="5097095"/>
            <a:ext cx="6868835" cy="15240"/>
          </a:xfrm>
          <a:prstGeom prst="rect">
            <a:avLst/>
          </a:prstGeom>
          <a:solidFill>
            <a:srgbClr val="1B1B27"/>
          </a:solidFill>
          <a:ln/>
        </p:spPr>
      </p:sp>
      <p:sp>
        <p:nvSpPr>
          <p:cNvPr id="32" name="Text 28"/>
          <p:cNvSpPr/>
          <p:nvPr/>
        </p:nvSpPr>
        <p:spPr>
          <a:xfrm>
            <a:off x="7354431" y="5177105"/>
            <a:ext cx="1318855" cy="155019"/>
          </a:xfrm>
          <a:prstGeom prst="rect">
            <a:avLst/>
          </a:prstGeom>
          <a:noFill/>
          <a:ln/>
        </p:spPr>
        <p:txBody>
          <a:bodyPr wrap="none" lIns="0" tIns="0" rIns="0" bIns="0" rtlCol="0" anchor="t"/>
          <a:lstStyle/>
          <a:p>
            <a:pPr marL="0" indent="0" algn="l">
              <a:buNone/>
            </a:pPr>
            <a:r>
              <a:rPr lang="en-US" dirty="0">
                <a:solidFill>
                  <a:srgbClr val="3C3939"/>
                </a:solidFill>
                <a:latin typeface="Times New Roman" panose="02020603050405020304" pitchFamily="18" charset="0"/>
                <a:ea typeface="Raleway" pitchFamily="34" charset="-122"/>
                <a:cs typeface="Times New Roman" panose="02020603050405020304" pitchFamily="18" charset="0"/>
              </a:rPr>
              <a:t>Механикалық энергия</a:t>
            </a:r>
            <a:endParaRPr lang="en-US" dirty="0">
              <a:latin typeface="Times New Roman" panose="02020603050405020304" pitchFamily="18" charset="0"/>
              <a:cs typeface="Times New Roman" panose="02020603050405020304" pitchFamily="18" charset="0"/>
            </a:endParaRPr>
          </a:p>
        </p:txBody>
      </p:sp>
      <p:sp>
        <p:nvSpPr>
          <p:cNvPr id="33" name="Text 29"/>
          <p:cNvSpPr/>
          <p:nvPr/>
        </p:nvSpPr>
        <p:spPr>
          <a:xfrm>
            <a:off x="7354431" y="5391656"/>
            <a:ext cx="6868835" cy="158591"/>
          </a:xfrm>
          <a:prstGeom prst="rect">
            <a:avLst/>
          </a:prstGeom>
          <a:noFill/>
          <a:ln/>
        </p:spPr>
        <p:txBody>
          <a:bodyPr wrap="non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Мотор айналып, механикалық жұмыс орындалады</a:t>
            </a:r>
            <a:endParaRPr lang="en-US" sz="1400" dirty="0">
              <a:latin typeface="Times New Roman" panose="02020603050405020304" pitchFamily="18" charset="0"/>
              <a:cs typeface="Times New Roman" panose="02020603050405020304" pitchFamily="18" charset="0"/>
            </a:endParaRPr>
          </a:p>
        </p:txBody>
      </p:sp>
      <p:sp>
        <p:nvSpPr>
          <p:cNvPr id="34" name="Text 30"/>
          <p:cNvSpPr/>
          <p:nvPr/>
        </p:nvSpPr>
        <p:spPr>
          <a:xfrm>
            <a:off x="325576" y="5740568"/>
            <a:ext cx="1249799" cy="155019"/>
          </a:xfrm>
          <a:prstGeom prst="rect">
            <a:avLst/>
          </a:prstGeom>
          <a:noFill/>
          <a:ln/>
        </p:spPr>
        <p:txBody>
          <a:bodyPr wrap="none" lIns="0" tIns="0" rIns="0" bIns="0" rtlCol="0" anchor="t"/>
          <a:lstStyle/>
          <a:p>
            <a:pPr marL="0" indent="0" algn="l">
              <a:buNone/>
            </a:pPr>
            <a:r>
              <a:rPr lang="en-US" b="1"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b="1" dirty="0">
                <a:solidFill>
                  <a:srgbClr val="1B1B27"/>
                </a:solidFill>
                <a:latin typeface="Times New Roman" panose="02020603050405020304" pitchFamily="18" charset="0"/>
                <a:ea typeface="Raleway" pitchFamily="34" charset="-122"/>
                <a:cs typeface="Times New Roman" panose="02020603050405020304" pitchFamily="18" charset="0"/>
              </a:rPr>
              <a:t> Талдау сұрақтары</a:t>
            </a:r>
            <a:endParaRPr lang="en-US" b="1" dirty="0">
              <a:latin typeface="Times New Roman" panose="02020603050405020304" pitchFamily="18" charset="0"/>
              <a:cs typeface="Times New Roman" panose="02020603050405020304" pitchFamily="18" charset="0"/>
            </a:endParaRPr>
          </a:p>
        </p:txBody>
      </p:sp>
      <p:sp>
        <p:nvSpPr>
          <p:cNvPr id="35" name="Shape 31"/>
          <p:cNvSpPr/>
          <p:nvPr/>
        </p:nvSpPr>
        <p:spPr>
          <a:xfrm>
            <a:off x="386536" y="6077337"/>
            <a:ext cx="4546044" cy="1466643"/>
          </a:xfrm>
          <a:prstGeom prst="roundRect">
            <a:avLst>
              <a:gd name="adj" fmla="val 4535"/>
            </a:avLst>
          </a:prstGeom>
          <a:ln/>
        </p:spPr>
        <p:style>
          <a:lnRef idx="2">
            <a:schemeClr val="accent4"/>
          </a:lnRef>
          <a:fillRef idx="1">
            <a:schemeClr val="lt1"/>
          </a:fillRef>
          <a:effectRef idx="0">
            <a:schemeClr val="accent4"/>
          </a:effectRef>
          <a:fontRef idx="minor">
            <a:schemeClr val="dk1"/>
          </a:fontRef>
        </p:style>
      </p:sp>
      <p:sp>
        <p:nvSpPr>
          <p:cNvPr id="36" name="Text 32"/>
          <p:cNvSpPr/>
          <p:nvPr/>
        </p:nvSpPr>
        <p:spPr>
          <a:xfrm>
            <a:off x="500955" y="6191756"/>
            <a:ext cx="1752600" cy="155019"/>
          </a:xfrm>
          <a:prstGeom prst="rect">
            <a:avLst/>
          </a:prstGeom>
          <a:noFill/>
          <a:ln/>
        </p:spPr>
        <p:txBody>
          <a:bodyPr wrap="none" lIns="0" tIns="0" rIns="0" bIns="0" rtlCol="0" anchor="t"/>
          <a:lstStyle/>
          <a:p>
            <a:pPr marL="0" indent="0" algn="l">
              <a:buNone/>
            </a:pP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Энергия қай жерде өзгереді?</a:t>
            </a:r>
            <a:endParaRPr lang="en-US" b="1" dirty="0">
              <a:latin typeface="Times New Roman" panose="02020603050405020304" pitchFamily="18" charset="0"/>
              <a:cs typeface="Times New Roman" panose="02020603050405020304" pitchFamily="18" charset="0"/>
            </a:endParaRPr>
          </a:p>
        </p:txBody>
      </p:sp>
      <p:sp>
        <p:nvSpPr>
          <p:cNvPr id="37" name="Text 33"/>
          <p:cNvSpPr/>
          <p:nvPr/>
        </p:nvSpPr>
        <p:spPr>
          <a:xfrm>
            <a:off x="500955" y="6406306"/>
            <a:ext cx="4317206" cy="475774"/>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Энергия түрленуі әр құралда жүреді: шамда химиялық энергия жылуға, батареяда химиялық энергия электр энергиясына, моторда электр энергиясы механикалық энергияға айналады. Бұл процестер бір-бірімен тығыз байланысты.</a:t>
            </a:r>
            <a:endParaRPr lang="en-US" sz="1400" dirty="0">
              <a:latin typeface="Times New Roman" panose="02020603050405020304" pitchFamily="18" charset="0"/>
              <a:cs typeface="Times New Roman" panose="02020603050405020304" pitchFamily="18" charset="0"/>
            </a:endParaRPr>
          </a:p>
        </p:txBody>
      </p:sp>
      <p:sp>
        <p:nvSpPr>
          <p:cNvPr id="38" name="Shape 34"/>
          <p:cNvSpPr/>
          <p:nvPr/>
        </p:nvSpPr>
        <p:spPr>
          <a:xfrm>
            <a:off x="5031760" y="6077337"/>
            <a:ext cx="4546163" cy="1466643"/>
          </a:xfrm>
          <a:prstGeom prst="roundRect">
            <a:avLst>
              <a:gd name="adj" fmla="val 4535"/>
            </a:avLst>
          </a:prstGeom>
          <a:ln/>
        </p:spPr>
        <p:style>
          <a:lnRef idx="2">
            <a:schemeClr val="accent4"/>
          </a:lnRef>
          <a:fillRef idx="1">
            <a:schemeClr val="lt1"/>
          </a:fillRef>
          <a:effectRef idx="0">
            <a:schemeClr val="accent4"/>
          </a:effectRef>
          <a:fontRef idx="minor">
            <a:schemeClr val="dk1"/>
          </a:fontRef>
        </p:style>
      </p:sp>
      <p:sp>
        <p:nvSpPr>
          <p:cNvPr id="39" name="Text 35"/>
          <p:cNvSpPr/>
          <p:nvPr/>
        </p:nvSpPr>
        <p:spPr>
          <a:xfrm>
            <a:off x="5146179" y="6191756"/>
            <a:ext cx="1504474" cy="155019"/>
          </a:xfrm>
          <a:prstGeom prst="rect">
            <a:avLst/>
          </a:prstGeom>
          <a:noFill/>
          <a:ln/>
        </p:spPr>
        <p:txBody>
          <a:bodyPr wrap="none" lIns="0" tIns="0" rIns="0" bIns="0" rtlCol="0" anchor="t"/>
          <a:lstStyle/>
          <a:p>
            <a:pPr marL="0" indent="0" algn="l">
              <a:buNone/>
            </a:pP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Қай түрі ең тиімді болды?</a:t>
            </a:r>
            <a:endParaRPr lang="en-US" b="1" dirty="0">
              <a:latin typeface="Times New Roman" panose="02020603050405020304" pitchFamily="18" charset="0"/>
              <a:cs typeface="Times New Roman" panose="02020603050405020304" pitchFamily="18" charset="0"/>
            </a:endParaRPr>
          </a:p>
        </p:txBody>
      </p:sp>
      <p:sp>
        <p:nvSpPr>
          <p:cNvPr id="40" name="Text 36"/>
          <p:cNvSpPr/>
          <p:nvPr/>
        </p:nvSpPr>
        <p:spPr>
          <a:xfrm>
            <a:off x="5146179" y="6406306"/>
            <a:ext cx="4317325" cy="475774"/>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Әр энергия түрінің өз ерекшелігі бар. Электр энергиясы ең тиімді болып саналады, себебі оны оңай тасымалдауға және басқа түрлерге айналдыруға болады. Бірақ түрлену кезінде энергияның бір бөлігі жылу түрінде шығындалады.</a:t>
            </a:r>
            <a:endParaRPr lang="en-US" sz="1400" dirty="0">
              <a:latin typeface="Times New Roman" panose="02020603050405020304" pitchFamily="18" charset="0"/>
              <a:cs typeface="Times New Roman" panose="02020603050405020304" pitchFamily="18" charset="0"/>
            </a:endParaRPr>
          </a:p>
        </p:txBody>
      </p:sp>
      <p:sp>
        <p:nvSpPr>
          <p:cNvPr id="41" name="Shape 37"/>
          <p:cNvSpPr/>
          <p:nvPr/>
        </p:nvSpPr>
        <p:spPr>
          <a:xfrm>
            <a:off x="9677102" y="6077337"/>
            <a:ext cx="4546163" cy="1466643"/>
          </a:xfrm>
          <a:prstGeom prst="roundRect">
            <a:avLst>
              <a:gd name="adj" fmla="val 4535"/>
            </a:avLst>
          </a:prstGeom>
          <a:ln/>
        </p:spPr>
        <p:style>
          <a:lnRef idx="2">
            <a:schemeClr val="accent4"/>
          </a:lnRef>
          <a:fillRef idx="1">
            <a:schemeClr val="lt1"/>
          </a:fillRef>
          <a:effectRef idx="0">
            <a:schemeClr val="accent4"/>
          </a:effectRef>
          <a:fontRef idx="minor">
            <a:schemeClr val="dk1"/>
          </a:fontRef>
        </p:style>
      </p:sp>
      <p:sp>
        <p:nvSpPr>
          <p:cNvPr id="42" name="Text 38"/>
          <p:cNvSpPr/>
          <p:nvPr/>
        </p:nvSpPr>
        <p:spPr>
          <a:xfrm>
            <a:off x="9791521" y="6191756"/>
            <a:ext cx="1424583" cy="155019"/>
          </a:xfrm>
          <a:prstGeom prst="rect">
            <a:avLst/>
          </a:prstGeom>
          <a:noFill/>
          <a:ln/>
        </p:spPr>
        <p:txBody>
          <a:bodyPr wrap="none" lIns="0" tIns="0" rIns="0" bIns="0" rtlCol="0" anchor="t"/>
          <a:lstStyle/>
          <a:p>
            <a:pPr marL="0" indent="0" algn="l">
              <a:buNone/>
            </a:pP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Өмірдегі қандай мысал?</a:t>
            </a:r>
            <a:endParaRPr lang="en-US" b="1" dirty="0">
              <a:latin typeface="Times New Roman" panose="02020603050405020304" pitchFamily="18" charset="0"/>
              <a:cs typeface="Times New Roman" panose="02020603050405020304" pitchFamily="18" charset="0"/>
            </a:endParaRPr>
          </a:p>
        </p:txBody>
      </p:sp>
      <p:sp>
        <p:nvSpPr>
          <p:cNvPr id="43" name="Text 39"/>
          <p:cNvSpPr/>
          <p:nvPr/>
        </p:nvSpPr>
        <p:spPr>
          <a:xfrm>
            <a:off x="9791521" y="6406306"/>
            <a:ext cx="4317325" cy="475774"/>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Біздің үйдегі электр шамы (электр→жарық+жылу), автокөлік (отын→механикалық қозғалыс), ас үй плитасы (газ→жылу→пісірілген тамақ) - барлығы энергия түрленуінің мысалдары.</a:t>
            </a:r>
            <a:endParaRPr lang="en-US" sz="1400" dirty="0">
              <a:latin typeface="Times New Roman" panose="02020603050405020304" pitchFamily="18" charset="0"/>
              <a:cs typeface="Times New Roman" panose="02020603050405020304" pitchFamily="18" charset="0"/>
            </a:endParaRPr>
          </a:p>
        </p:txBody>
      </p:sp>
      <p:sp>
        <p:nvSpPr>
          <p:cNvPr id="44" name="Text 40"/>
          <p:cNvSpPr/>
          <p:nvPr/>
        </p:nvSpPr>
        <p:spPr>
          <a:xfrm>
            <a:off x="427850" y="7717186"/>
            <a:ext cx="13853160" cy="232529"/>
          </a:xfrm>
          <a:prstGeom prst="rect">
            <a:avLst/>
          </a:prstGeom>
          <a:noFill/>
          <a:ln/>
        </p:spPr>
        <p:txBody>
          <a:bodyPr wrap="none" lIns="0" tIns="0" rIns="0" bIns="0" rtlCol="0" anchor="t"/>
          <a:lstStyle/>
          <a:p>
            <a:r>
              <a:rPr lang="en-US"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1B1B27"/>
                </a:solidFill>
                <a:latin typeface="Times New Roman" panose="02020603050405020304" pitchFamily="18" charset="0"/>
                <a:ea typeface="Raleway" pitchFamily="34" charset="-122"/>
                <a:cs typeface="Times New Roman" panose="02020603050405020304" pitchFamily="18" charset="0"/>
              </a:rPr>
              <a:t>Бағалау</a:t>
            </a:r>
            <a:r>
              <a:rPr lang="en-US"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1B1B27"/>
                </a:solidFill>
                <a:latin typeface="Times New Roman" panose="02020603050405020304" pitchFamily="18" charset="0"/>
                <a:ea typeface="Raleway" pitchFamily="34" charset="-122"/>
                <a:cs typeface="Times New Roman" panose="02020603050405020304" pitchFamily="18" charset="0"/>
              </a:rPr>
              <a:t>критерийлері</a:t>
            </a:r>
            <a:r>
              <a:rPr lang="kk-KZ"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Энергия</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түрлерін</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дұрыс</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анықтайды</a:t>
            </a:r>
            <a:r>
              <a:rPr lang="kk-KZ" dirty="0">
                <a:solidFill>
                  <a:srgbClr val="3C3939"/>
                </a:solidFill>
                <a:latin typeface="Times New Roman" panose="02020603050405020304" pitchFamily="18" charset="0"/>
                <a:ea typeface="Raleway" pitchFamily="34" charset="-122"/>
                <a:cs typeface="Times New Roman" panose="02020603050405020304" pitchFamily="18" charset="0"/>
              </a:rPr>
              <a:t> – 1 б,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Энергия</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түрлену</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ретін</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түсіндіреді</a:t>
            </a:r>
            <a:r>
              <a:rPr lang="ru-RU" dirty="0">
                <a:solidFill>
                  <a:srgbClr val="3C3939"/>
                </a:solidFill>
                <a:latin typeface="Times New Roman" panose="02020603050405020304" pitchFamily="18" charset="0"/>
                <a:ea typeface="Raleway" pitchFamily="34" charset="-122"/>
                <a:cs typeface="Times New Roman" panose="02020603050405020304" pitchFamily="18" charset="0"/>
              </a:rPr>
              <a:t>-1 б.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Өмірмен</a:t>
            </a:r>
            <a:r>
              <a:rPr lang="en-US"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dirty="0" err="1">
                <a:solidFill>
                  <a:srgbClr val="3C3939"/>
                </a:solidFill>
                <a:latin typeface="Times New Roman" panose="02020603050405020304" pitchFamily="18" charset="0"/>
                <a:ea typeface="Raleway" pitchFamily="34" charset="-122"/>
                <a:cs typeface="Times New Roman" panose="02020603050405020304" pitchFamily="18" charset="0"/>
              </a:rPr>
              <a:t>байланыстырады</a:t>
            </a:r>
            <a:r>
              <a:rPr lang="ru-RU" dirty="0">
                <a:solidFill>
                  <a:srgbClr val="3C3939"/>
                </a:solidFill>
                <a:latin typeface="Times New Roman" panose="02020603050405020304" pitchFamily="18" charset="0"/>
                <a:ea typeface="Raleway" pitchFamily="34" charset="-122"/>
                <a:cs typeface="Times New Roman" panose="02020603050405020304" pitchFamily="18" charset="0"/>
              </a:rPr>
              <a:t> – 1 б</a:t>
            </a:r>
            <a:endParaRPr lang="en-US" dirty="0">
              <a:latin typeface="Times New Roman" panose="02020603050405020304" pitchFamily="18" charset="0"/>
              <a:cs typeface="Times New Roman" panose="02020603050405020304" pitchFamily="18" charset="0"/>
            </a:endParaRPr>
          </a:p>
          <a:p>
            <a:r>
              <a:rPr lang="kk-KZ" dirty="0">
                <a:solidFill>
                  <a:srgbClr val="3C3939"/>
                </a:solidFill>
                <a:latin typeface="Times New Roman" panose="02020603050405020304" pitchFamily="18" charset="0"/>
                <a:ea typeface="Raleway" pitchFamily="34" charset="-122"/>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6835" y="272891"/>
            <a:ext cx="4570333" cy="248007"/>
          </a:xfrm>
          <a:prstGeom prst="rect">
            <a:avLst/>
          </a:prstGeom>
          <a:noFill/>
          <a:ln/>
        </p:spPr>
        <p:txBody>
          <a:bodyPr wrap="none" lIns="0" tIns="0" rIns="0" bIns="0" rtlCol="0" anchor="t"/>
          <a:lstStyle/>
          <a:p>
            <a:pPr marL="0" indent="0" algn="l">
              <a:lnSpc>
                <a:spcPts val="1950"/>
              </a:lnSpc>
              <a:buNone/>
            </a:pPr>
            <a:r>
              <a:rPr lang="en-US" sz="20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000" dirty="0">
                <a:solidFill>
                  <a:srgbClr val="1B1B27"/>
                </a:solidFill>
                <a:latin typeface="Times New Roman" panose="02020603050405020304" pitchFamily="18" charset="0"/>
                <a:ea typeface="Raleway" pitchFamily="34" charset="-122"/>
                <a:cs typeface="Times New Roman" panose="02020603050405020304" pitchFamily="18" charset="0"/>
              </a:rPr>
              <a:t> 2-Тапсырма: Ұлттық құндылыққа бағытталған</a:t>
            </a:r>
            <a:endParaRPr lang="en-US" sz="2000" dirty="0">
              <a:latin typeface="Times New Roman" panose="02020603050405020304" pitchFamily="18" charset="0"/>
              <a:cs typeface="Times New Roman" panose="02020603050405020304" pitchFamily="18" charset="0"/>
            </a:endParaRPr>
          </a:p>
        </p:txBody>
      </p:sp>
      <p:sp>
        <p:nvSpPr>
          <p:cNvPr id="3" name="Text 1"/>
          <p:cNvSpPr/>
          <p:nvPr/>
        </p:nvSpPr>
        <p:spPr>
          <a:xfrm>
            <a:off x="5886450" y="297597"/>
            <a:ext cx="4454247" cy="185976"/>
          </a:xfrm>
          <a:prstGeom prst="rect">
            <a:avLst/>
          </a:prstGeom>
          <a:noFill/>
          <a:ln/>
        </p:spPr>
        <p:txBody>
          <a:bodyPr wrap="none" lIns="0" tIns="0" rIns="0" bIns="0" rtlCol="0" anchor="t"/>
          <a:lstStyle/>
          <a:p>
            <a:pPr marL="0" indent="0" algn="l">
              <a:lnSpc>
                <a:spcPts val="1450"/>
              </a:lnSpc>
              <a:buNone/>
            </a:pPr>
            <a:r>
              <a:rPr lang="en-US" dirty="0">
                <a:solidFill>
                  <a:srgbClr val="FF0000"/>
                </a:solidFill>
                <a:latin typeface="Times New Roman" panose="02020603050405020304" pitchFamily="18" charset="0"/>
                <a:ea typeface="Raleway" pitchFamily="34" charset="-122"/>
                <a:cs typeface="Times New Roman" panose="02020603050405020304" pitchFamily="18" charset="0"/>
              </a:rPr>
              <a:t>«Қазақ ұсталарының еңбегіндегі энергия түрленуі»</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Text 2"/>
          <p:cNvSpPr/>
          <p:nvPr/>
        </p:nvSpPr>
        <p:spPr>
          <a:xfrm>
            <a:off x="405526" y="656332"/>
            <a:ext cx="10564059" cy="460771"/>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Қазақ халқының ұлттық кәсіптері - зергерлік, темір соғу, ағаш өңдеу - барлығында энергия түрленуі маңызды рөл атқарады. Ұсталардың шеберлігі тек қолдың ептілігінде ғана емес, </a:t>
            </a:r>
            <a:r>
              <a:rPr lang="en-US" sz="1400" dirty="0" err="1">
                <a:solidFill>
                  <a:srgbClr val="3C3939"/>
                </a:solidFill>
                <a:latin typeface="Times New Roman" panose="02020603050405020304" pitchFamily="18" charset="0"/>
                <a:ea typeface="Roboto" pitchFamily="34" charset="-122"/>
                <a:cs typeface="Times New Roman" panose="02020603050405020304" pitchFamily="18" charset="0"/>
              </a:rPr>
              <a:t>табиғат</a:t>
            </a: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 күштерін дұрыс пайдалана білуде де жатыр. Ертеден келе жатқан дәстүрлі әдістерде де физиканың заңдары қолданылады.</a:t>
            </a:r>
            <a:endParaRPr lang="en-US" sz="1400" dirty="0">
              <a:latin typeface="Times New Roman" panose="02020603050405020304" pitchFamily="18" charset="0"/>
              <a:cs typeface="Times New Roman" panose="02020603050405020304" pitchFamily="18" charset="0"/>
            </a:endParaRPr>
          </a:p>
        </p:txBody>
      </p:sp>
      <p:sp>
        <p:nvSpPr>
          <p:cNvPr id="5" name="Text 3"/>
          <p:cNvSpPr/>
          <p:nvPr/>
        </p:nvSpPr>
        <p:spPr>
          <a:xfrm>
            <a:off x="3438167" y="1373358"/>
            <a:ext cx="1504712" cy="155019"/>
          </a:xfrm>
          <a:prstGeom prst="rect">
            <a:avLst/>
          </a:prstGeom>
          <a:noFill/>
          <a:ln/>
        </p:spPr>
        <p:txBody>
          <a:bodyPr wrap="none" lIns="0" tIns="0" rIns="0" bIns="0" rtlCol="0" anchor="t"/>
          <a:lstStyle/>
          <a:p>
            <a:pPr marL="0" indent="0" algn="l">
              <a:lnSpc>
                <a:spcPts val="1200"/>
              </a:lnSpc>
              <a:buNone/>
            </a:pPr>
            <a:r>
              <a:rPr lang="en-US" sz="1600" b="1"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b="1" dirty="0">
                <a:solidFill>
                  <a:srgbClr val="1B1B27"/>
                </a:solidFill>
                <a:latin typeface="Times New Roman" panose="02020603050405020304" pitchFamily="18" charset="0"/>
                <a:ea typeface="Raleway" pitchFamily="34" charset="-122"/>
                <a:cs typeface="Times New Roman" panose="02020603050405020304" pitchFamily="18" charset="0"/>
              </a:rPr>
              <a:t> Тапсырма нұсқаулары</a:t>
            </a:r>
            <a:endParaRPr lang="en-US" sz="1600" b="1" dirty="0">
              <a:latin typeface="Times New Roman" panose="02020603050405020304" pitchFamily="18" charset="0"/>
              <a:cs typeface="Times New Roman" panose="02020603050405020304" pitchFamily="18" charset="0"/>
            </a:endParaRPr>
          </a:p>
        </p:txBody>
      </p:sp>
      <p:sp>
        <p:nvSpPr>
          <p:cNvPr id="6" name="Text 4"/>
          <p:cNvSpPr/>
          <p:nvPr/>
        </p:nvSpPr>
        <p:spPr>
          <a:xfrm>
            <a:off x="396835" y="1561953"/>
            <a:ext cx="6797397"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Қазақтың дәстүрлі ұсталық немесе зергерлік өнерін еске түсіріңіз</a:t>
            </a:r>
            <a:endParaRPr lang="en-US" sz="1600" dirty="0">
              <a:latin typeface="Times New Roman" panose="02020603050405020304" pitchFamily="18" charset="0"/>
              <a:cs typeface="Times New Roman" panose="02020603050405020304" pitchFamily="18" charset="0"/>
            </a:endParaRPr>
          </a:p>
        </p:txBody>
      </p:sp>
      <p:sp>
        <p:nvSpPr>
          <p:cNvPr id="7" name="Text 5"/>
          <p:cNvSpPr/>
          <p:nvPr/>
        </p:nvSpPr>
        <p:spPr>
          <a:xfrm>
            <a:off x="396835" y="1755191"/>
            <a:ext cx="6797397"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2"/>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Темірді қыздыру мен балға соғу кезінде энергияның қандай түрлері байқалатынын анықтаңыз</a:t>
            </a:r>
            <a:endParaRPr lang="en-US" sz="1600" dirty="0">
              <a:latin typeface="Times New Roman" panose="02020603050405020304" pitchFamily="18" charset="0"/>
              <a:cs typeface="Times New Roman" panose="02020603050405020304" pitchFamily="18" charset="0"/>
            </a:endParaRPr>
          </a:p>
        </p:txBody>
      </p:sp>
      <p:sp>
        <p:nvSpPr>
          <p:cNvPr id="8" name="Text 6"/>
          <p:cNvSpPr/>
          <p:nvPr/>
        </p:nvSpPr>
        <p:spPr>
          <a:xfrm>
            <a:off x="396835" y="1948429"/>
            <a:ext cx="6797397"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3"/>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Төмендегі кестені толтырыңыз</a:t>
            </a:r>
            <a:endParaRPr lang="en-US" sz="1600" dirty="0">
              <a:latin typeface="Times New Roman" panose="02020603050405020304" pitchFamily="18" charset="0"/>
              <a:cs typeface="Times New Roman" panose="02020603050405020304" pitchFamily="18" charset="0"/>
            </a:endParaRPr>
          </a:p>
        </p:txBody>
      </p:sp>
      <p:sp>
        <p:nvSpPr>
          <p:cNvPr id="9" name="Text 7"/>
          <p:cNvSpPr/>
          <p:nvPr/>
        </p:nvSpPr>
        <p:spPr>
          <a:xfrm>
            <a:off x="396835" y="2141668"/>
            <a:ext cx="6797397"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4"/>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Шағын постер жасап, энергия түрлену процесін көрсетіңіз</a:t>
            </a:r>
            <a:endParaRPr lang="en-US" sz="1600" dirty="0">
              <a:latin typeface="Times New Roman" panose="02020603050405020304" pitchFamily="18" charset="0"/>
              <a:cs typeface="Times New Roman" panose="02020603050405020304" pitchFamily="18" charset="0"/>
            </a:endParaRPr>
          </a:p>
        </p:txBody>
      </p:sp>
      <p:sp>
        <p:nvSpPr>
          <p:cNvPr id="10" name="Text 8"/>
          <p:cNvSpPr/>
          <p:nvPr/>
        </p:nvSpPr>
        <p:spPr>
          <a:xfrm>
            <a:off x="396835" y="2334906"/>
            <a:ext cx="6797397"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5"/>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Ұлттық кәсіптердегі энергия үнемдеу жолдарын талқылаңыз</a:t>
            </a:r>
            <a:endParaRPr lang="en-US" sz="1600" dirty="0">
              <a:latin typeface="Times New Roman" panose="02020603050405020304" pitchFamily="18" charset="0"/>
              <a:cs typeface="Times New Roman" panose="02020603050405020304" pitchFamily="18" charset="0"/>
            </a:endParaRPr>
          </a:p>
        </p:txBody>
      </p:sp>
      <p:sp>
        <p:nvSpPr>
          <p:cNvPr id="11" name="Text 9"/>
          <p:cNvSpPr/>
          <p:nvPr/>
        </p:nvSpPr>
        <p:spPr>
          <a:xfrm>
            <a:off x="396835" y="2708196"/>
            <a:ext cx="1409938" cy="155019"/>
          </a:xfrm>
          <a:prstGeom prst="rect">
            <a:avLst/>
          </a:prstGeom>
          <a:noFill/>
          <a:ln/>
        </p:spPr>
        <p:txBody>
          <a:bodyPr wrap="none" lIns="0" tIns="0" rIns="0" bIns="0" rtlCol="0" anchor="t"/>
          <a:lstStyle/>
          <a:p>
            <a:pPr marL="0" indent="0" algn="l">
              <a:lnSpc>
                <a:spcPts val="1200"/>
              </a:lnSpc>
              <a:buNone/>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Толтырылатын кесте</a:t>
            </a:r>
            <a:endParaRPr lang="en-US" sz="1600" dirty="0">
              <a:latin typeface="Times New Roman" panose="02020603050405020304" pitchFamily="18" charset="0"/>
              <a:cs typeface="Times New Roman" panose="02020603050405020304" pitchFamily="18" charset="0"/>
            </a:endParaRPr>
          </a:p>
        </p:txBody>
      </p:sp>
      <p:sp>
        <p:nvSpPr>
          <p:cNvPr id="12" name="Shape 10"/>
          <p:cNvSpPr/>
          <p:nvPr/>
        </p:nvSpPr>
        <p:spPr>
          <a:xfrm>
            <a:off x="396835" y="2974777"/>
            <a:ext cx="6797397" cy="1186815"/>
          </a:xfrm>
          <a:prstGeom prst="roundRect">
            <a:avLst>
              <a:gd name="adj" fmla="val 3512"/>
            </a:avLst>
          </a:prstGeom>
          <a:noFill/>
          <a:ln w="7620">
            <a:solidFill>
              <a:srgbClr val="000000">
                <a:alpha val="8000"/>
              </a:srgbClr>
            </a:solidFill>
            <a:prstDash val="solid"/>
          </a:ln>
        </p:spPr>
      </p:sp>
      <p:sp>
        <p:nvSpPr>
          <p:cNvPr id="13" name="Shape 11"/>
          <p:cNvSpPr/>
          <p:nvPr/>
        </p:nvSpPr>
        <p:spPr>
          <a:xfrm>
            <a:off x="404455" y="2982397"/>
            <a:ext cx="6781443" cy="292894"/>
          </a:xfrm>
          <a:prstGeom prst="rect">
            <a:avLst/>
          </a:prstGeom>
          <a:solidFill>
            <a:srgbClr val="FFFFFF">
              <a:alpha val="4000"/>
            </a:srgbClr>
          </a:solidFill>
          <a:ln/>
        </p:spPr>
      </p:sp>
      <p:sp>
        <p:nvSpPr>
          <p:cNvPr id="14" name="Text 12"/>
          <p:cNvSpPr/>
          <p:nvPr/>
        </p:nvSpPr>
        <p:spPr>
          <a:xfrm>
            <a:off x="504587" y="3049548"/>
            <a:ext cx="2057995" cy="158591"/>
          </a:xfrm>
          <a:prstGeom prst="rect">
            <a:avLst/>
          </a:prstGeom>
          <a:noFill/>
          <a:ln/>
        </p:spPr>
        <p:txBody>
          <a:bodyPr wrap="none" lIns="0" tIns="0" rIns="0" bIns="0" rtlCol="0" anchor="t"/>
          <a:lstStyle/>
          <a:p>
            <a:pPr marL="0" indent="0" algn="l">
              <a:lnSpc>
                <a:spcPts val="1250"/>
              </a:lnSpc>
              <a:buNone/>
            </a:pPr>
            <a:r>
              <a:rPr lang="en-US" sz="1200" b="1" dirty="0">
                <a:solidFill>
                  <a:srgbClr val="3C3939"/>
                </a:solidFill>
                <a:latin typeface="Times New Roman" panose="02020603050405020304" pitchFamily="18" charset="0"/>
                <a:ea typeface="Roboto" pitchFamily="34" charset="-122"/>
                <a:cs typeface="Times New Roman" panose="02020603050405020304" pitchFamily="18" charset="0"/>
              </a:rPr>
              <a:t>Процесс кезеңі</a:t>
            </a:r>
            <a:endParaRPr lang="en-US" sz="1200" dirty="0">
              <a:latin typeface="Times New Roman" panose="02020603050405020304" pitchFamily="18" charset="0"/>
              <a:cs typeface="Times New Roman" panose="02020603050405020304" pitchFamily="18" charset="0"/>
            </a:endParaRPr>
          </a:p>
        </p:txBody>
      </p:sp>
      <p:sp>
        <p:nvSpPr>
          <p:cNvPr id="15" name="Text 13"/>
          <p:cNvSpPr/>
          <p:nvPr/>
        </p:nvSpPr>
        <p:spPr>
          <a:xfrm>
            <a:off x="2768560" y="3049548"/>
            <a:ext cx="2054185" cy="158591"/>
          </a:xfrm>
          <a:prstGeom prst="rect">
            <a:avLst/>
          </a:prstGeom>
          <a:noFill/>
          <a:ln/>
        </p:spPr>
        <p:txBody>
          <a:bodyPr wrap="none" lIns="0" tIns="0" rIns="0" bIns="0" rtlCol="0" anchor="t"/>
          <a:lstStyle/>
          <a:p>
            <a:pPr marL="0" indent="0" algn="l">
              <a:lnSpc>
                <a:spcPts val="1250"/>
              </a:lnSpc>
              <a:buNone/>
            </a:pPr>
            <a:r>
              <a:rPr lang="en-US" sz="1200" b="1" dirty="0">
                <a:solidFill>
                  <a:srgbClr val="3C3939"/>
                </a:solidFill>
                <a:latin typeface="Times New Roman" panose="02020603050405020304" pitchFamily="18" charset="0"/>
                <a:ea typeface="Roboto" pitchFamily="34" charset="-122"/>
                <a:cs typeface="Times New Roman" panose="02020603050405020304" pitchFamily="18" charset="0"/>
              </a:rPr>
              <a:t>Энергия түрі</a:t>
            </a:r>
            <a:endParaRPr lang="en-US" sz="1200" dirty="0">
              <a:latin typeface="Times New Roman" panose="02020603050405020304" pitchFamily="18" charset="0"/>
              <a:cs typeface="Times New Roman" panose="02020603050405020304" pitchFamily="18" charset="0"/>
            </a:endParaRPr>
          </a:p>
        </p:txBody>
      </p:sp>
      <p:sp>
        <p:nvSpPr>
          <p:cNvPr id="16" name="Text 14"/>
          <p:cNvSpPr/>
          <p:nvPr/>
        </p:nvSpPr>
        <p:spPr>
          <a:xfrm>
            <a:off x="5028724" y="3049548"/>
            <a:ext cx="2057995" cy="158591"/>
          </a:xfrm>
          <a:prstGeom prst="rect">
            <a:avLst/>
          </a:prstGeom>
          <a:noFill/>
          <a:ln/>
        </p:spPr>
        <p:txBody>
          <a:bodyPr wrap="none" lIns="0" tIns="0" rIns="0" bIns="0" rtlCol="0" anchor="t"/>
          <a:lstStyle/>
          <a:p>
            <a:pPr marL="0" indent="0" algn="l">
              <a:lnSpc>
                <a:spcPts val="1250"/>
              </a:lnSpc>
              <a:buNone/>
            </a:pPr>
            <a:r>
              <a:rPr lang="en-US" sz="1200" b="1" dirty="0">
                <a:solidFill>
                  <a:srgbClr val="3C3939"/>
                </a:solidFill>
                <a:latin typeface="Times New Roman" panose="02020603050405020304" pitchFamily="18" charset="0"/>
                <a:ea typeface="Roboto" pitchFamily="34" charset="-122"/>
                <a:cs typeface="Times New Roman" panose="02020603050405020304" pitchFamily="18" charset="0"/>
              </a:rPr>
              <a:t>Түрлену бағыты</a:t>
            </a:r>
            <a:endParaRPr lang="en-US" sz="1200" dirty="0">
              <a:latin typeface="Times New Roman" panose="02020603050405020304" pitchFamily="18" charset="0"/>
              <a:cs typeface="Times New Roman" panose="02020603050405020304" pitchFamily="18" charset="0"/>
            </a:endParaRPr>
          </a:p>
        </p:txBody>
      </p:sp>
      <p:sp>
        <p:nvSpPr>
          <p:cNvPr id="17" name="Shape 15"/>
          <p:cNvSpPr/>
          <p:nvPr/>
        </p:nvSpPr>
        <p:spPr>
          <a:xfrm>
            <a:off x="404455" y="3275290"/>
            <a:ext cx="6781443" cy="292894"/>
          </a:xfrm>
          <a:prstGeom prst="rect">
            <a:avLst/>
          </a:prstGeom>
          <a:solidFill>
            <a:srgbClr val="000000">
              <a:alpha val="4000"/>
            </a:srgbClr>
          </a:solidFill>
          <a:ln/>
        </p:spPr>
      </p:sp>
      <p:sp>
        <p:nvSpPr>
          <p:cNvPr id="18" name="Text 16"/>
          <p:cNvSpPr/>
          <p:nvPr/>
        </p:nvSpPr>
        <p:spPr>
          <a:xfrm>
            <a:off x="504587" y="3342442"/>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От жағу</a:t>
            </a:r>
            <a:endParaRPr lang="en-US" sz="1200" dirty="0">
              <a:latin typeface="Times New Roman" panose="02020603050405020304" pitchFamily="18" charset="0"/>
              <a:cs typeface="Times New Roman" panose="02020603050405020304" pitchFamily="18" charset="0"/>
            </a:endParaRPr>
          </a:p>
        </p:txBody>
      </p:sp>
      <p:sp>
        <p:nvSpPr>
          <p:cNvPr id="19" name="Text 17"/>
          <p:cNvSpPr/>
          <p:nvPr/>
        </p:nvSpPr>
        <p:spPr>
          <a:xfrm>
            <a:off x="2768560" y="3342442"/>
            <a:ext cx="205418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Химиялық → Жылу + Жарық</a:t>
            </a:r>
            <a:endParaRPr lang="en-US" sz="1200" dirty="0">
              <a:latin typeface="Times New Roman" panose="02020603050405020304" pitchFamily="18" charset="0"/>
              <a:cs typeface="Times New Roman" panose="02020603050405020304" pitchFamily="18" charset="0"/>
            </a:endParaRPr>
          </a:p>
        </p:txBody>
      </p:sp>
      <p:sp>
        <p:nvSpPr>
          <p:cNvPr id="20" name="Text 18"/>
          <p:cNvSpPr/>
          <p:nvPr/>
        </p:nvSpPr>
        <p:spPr>
          <a:xfrm>
            <a:off x="5028724" y="3342442"/>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Отынның жануы</a:t>
            </a:r>
            <a:endParaRPr lang="en-US" sz="1200" dirty="0">
              <a:latin typeface="Times New Roman" panose="02020603050405020304" pitchFamily="18" charset="0"/>
              <a:cs typeface="Times New Roman" panose="02020603050405020304" pitchFamily="18" charset="0"/>
            </a:endParaRPr>
          </a:p>
        </p:txBody>
      </p:sp>
      <p:sp>
        <p:nvSpPr>
          <p:cNvPr id="21" name="Shape 19"/>
          <p:cNvSpPr/>
          <p:nvPr/>
        </p:nvSpPr>
        <p:spPr>
          <a:xfrm>
            <a:off x="404455" y="3568184"/>
            <a:ext cx="6781443" cy="292894"/>
          </a:xfrm>
          <a:prstGeom prst="rect">
            <a:avLst/>
          </a:prstGeom>
          <a:solidFill>
            <a:srgbClr val="FFFFFF">
              <a:alpha val="4000"/>
            </a:srgbClr>
          </a:solidFill>
          <a:ln/>
        </p:spPr>
      </p:sp>
      <p:sp>
        <p:nvSpPr>
          <p:cNvPr id="22" name="Text 20"/>
          <p:cNvSpPr/>
          <p:nvPr/>
        </p:nvSpPr>
        <p:spPr>
          <a:xfrm>
            <a:off x="504587" y="3635335"/>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Темірді қыздыру</a:t>
            </a:r>
            <a:endParaRPr lang="en-US" sz="1200" dirty="0">
              <a:latin typeface="Times New Roman" panose="02020603050405020304" pitchFamily="18" charset="0"/>
              <a:cs typeface="Times New Roman" panose="02020603050405020304" pitchFamily="18" charset="0"/>
            </a:endParaRPr>
          </a:p>
        </p:txBody>
      </p:sp>
      <p:sp>
        <p:nvSpPr>
          <p:cNvPr id="23" name="Text 21"/>
          <p:cNvSpPr/>
          <p:nvPr/>
        </p:nvSpPr>
        <p:spPr>
          <a:xfrm>
            <a:off x="2768560" y="3635335"/>
            <a:ext cx="205418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Жылу → Ішкі энергия</a:t>
            </a:r>
            <a:endParaRPr lang="en-US" sz="1200" dirty="0">
              <a:latin typeface="Times New Roman" panose="02020603050405020304" pitchFamily="18" charset="0"/>
              <a:cs typeface="Times New Roman" panose="02020603050405020304" pitchFamily="18" charset="0"/>
            </a:endParaRPr>
          </a:p>
        </p:txBody>
      </p:sp>
      <p:sp>
        <p:nvSpPr>
          <p:cNvPr id="24" name="Text 22"/>
          <p:cNvSpPr/>
          <p:nvPr/>
        </p:nvSpPr>
        <p:spPr>
          <a:xfrm>
            <a:off x="5028724" y="3635335"/>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Температура көтерілуі</a:t>
            </a:r>
            <a:endParaRPr lang="en-US" sz="1200" dirty="0">
              <a:latin typeface="Times New Roman" panose="02020603050405020304" pitchFamily="18" charset="0"/>
              <a:cs typeface="Times New Roman" panose="02020603050405020304" pitchFamily="18" charset="0"/>
            </a:endParaRPr>
          </a:p>
        </p:txBody>
      </p:sp>
      <p:sp>
        <p:nvSpPr>
          <p:cNvPr id="25" name="Shape 23"/>
          <p:cNvSpPr/>
          <p:nvPr/>
        </p:nvSpPr>
        <p:spPr>
          <a:xfrm>
            <a:off x="404455" y="3861078"/>
            <a:ext cx="6781443" cy="292894"/>
          </a:xfrm>
          <a:prstGeom prst="rect">
            <a:avLst/>
          </a:prstGeom>
          <a:solidFill>
            <a:srgbClr val="000000">
              <a:alpha val="4000"/>
            </a:srgbClr>
          </a:solidFill>
          <a:ln/>
        </p:spPr>
      </p:sp>
      <p:sp>
        <p:nvSpPr>
          <p:cNvPr id="26" name="Text 24"/>
          <p:cNvSpPr/>
          <p:nvPr/>
        </p:nvSpPr>
        <p:spPr>
          <a:xfrm>
            <a:off x="504587" y="3928229"/>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Балғамен соғу</a:t>
            </a:r>
            <a:endParaRPr lang="en-US" sz="1200" dirty="0">
              <a:latin typeface="Times New Roman" panose="02020603050405020304" pitchFamily="18" charset="0"/>
              <a:cs typeface="Times New Roman" panose="02020603050405020304" pitchFamily="18" charset="0"/>
            </a:endParaRPr>
          </a:p>
        </p:txBody>
      </p:sp>
      <p:sp>
        <p:nvSpPr>
          <p:cNvPr id="27" name="Text 25"/>
          <p:cNvSpPr/>
          <p:nvPr/>
        </p:nvSpPr>
        <p:spPr>
          <a:xfrm>
            <a:off x="2768560" y="3928229"/>
            <a:ext cx="205418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Механикалық → Жылу + </a:t>
            </a:r>
            <a:endParaRPr lang="ru-RU" sz="1200" dirty="0">
              <a:solidFill>
                <a:srgbClr val="3C3939"/>
              </a:solidFill>
              <a:latin typeface="Times New Roman" panose="02020603050405020304" pitchFamily="18" charset="0"/>
              <a:ea typeface="Roboto" pitchFamily="34" charset="-122"/>
              <a:cs typeface="Times New Roman" panose="02020603050405020304" pitchFamily="18" charset="0"/>
            </a:endParaRPr>
          </a:p>
          <a:p>
            <a:pPr marL="0" indent="0" algn="l">
              <a:lnSpc>
                <a:spcPts val="1250"/>
              </a:lnSpc>
              <a:buNone/>
            </a:pPr>
            <a:r>
              <a:rPr lang="en-US" sz="1200" dirty="0" err="1">
                <a:solidFill>
                  <a:srgbClr val="3C3939"/>
                </a:solidFill>
                <a:latin typeface="Times New Roman" panose="02020603050405020304" pitchFamily="18" charset="0"/>
                <a:ea typeface="Roboto" pitchFamily="34" charset="-122"/>
                <a:cs typeface="Times New Roman" panose="02020603050405020304" pitchFamily="18" charset="0"/>
              </a:rPr>
              <a:t>Деформация</a:t>
            </a:r>
            <a:endParaRPr lang="en-US" sz="1200" dirty="0">
              <a:latin typeface="Times New Roman" panose="02020603050405020304" pitchFamily="18" charset="0"/>
              <a:cs typeface="Times New Roman" panose="02020603050405020304" pitchFamily="18" charset="0"/>
            </a:endParaRPr>
          </a:p>
        </p:txBody>
      </p:sp>
      <p:sp>
        <p:nvSpPr>
          <p:cNvPr id="28" name="Text 26"/>
          <p:cNvSpPr/>
          <p:nvPr/>
        </p:nvSpPr>
        <p:spPr>
          <a:xfrm>
            <a:off x="5028724" y="3928229"/>
            <a:ext cx="2057995" cy="158591"/>
          </a:xfrm>
          <a:prstGeom prst="rect">
            <a:avLst/>
          </a:prstGeom>
          <a:noFill/>
          <a:ln/>
        </p:spPr>
        <p:txBody>
          <a:bodyPr wrap="non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Темірдің пішіні өзгереді</a:t>
            </a:r>
            <a:endParaRPr lang="en-US" sz="1200" dirty="0">
              <a:latin typeface="Times New Roman" panose="02020603050405020304" pitchFamily="18" charset="0"/>
              <a:cs typeface="Times New Roman" panose="02020603050405020304" pitchFamily="18" charset="0"/>
            </a:endParaRPr>
          </a:p>
        </p:txBody>
      </p:sp>
      <p:pic>
        <p:nvPicPr>
          <p:cNvPr id="29" name="Image 0" descr="preencoded.png"/>
          <p:cNvPicPr>
            <a:picLocks noChangeAspect="1"/>
          </p:cNvPicPr>
          <p:nvPr/>
        </p:nvPicPr>
        <p:blipFill>
          <a:blip r:embed="rId3"/>
          <a:stretch>
            <a:fillRect/>
          </a:stretch>
        </p:blipFill>
        <p:spPr>
          <a:xfrm>
            <a:off x="11704320" y="62389"/>
            <a:ext cx="2782729" cy="2782729"/>
          </a:xfrm>
          <a:prstGeom prst="rect">
            <a:avLst/>
          </a:prstGeom>
        </p:spPr>
      </p:pic>
      <p:sp>
        <p:nvSpPr>
          <p:cNvPr id="30" name="Shape 27"/>
          <p:cNvSpPr/>
          <p:nvPr/>
        </p:nvSpPr>
        <p:spPr>
          <a:xfrm>
            <a:off x="8712308" y="2977277"/>
            <a:ext cx="5786171" cy="1097041"/>
          </a:xfrm>
          <a:prstGeom prst="roundRect">
            <a:avLst>
              <a:gd name="adj" fmla="val 4997"/>
            </a:avLst>
          </a:prstGeom>
          <a:solidFill>
            <a:srgbClr val="D2D2E0"/>
          </a:solidFill>
          <a:ln/>
        </p:spPr>
      </p:sp>
      <p:pic>
        <p:nvPicPr>
          <p:cNvPr id="31" name="Image 1" descr="preencoded.png"/>
          <p:cNvPicPr>
            <a:picLocks noChangeAspect="1"/>
          </p:cNvPicPr>
          <p:nvPr/>
        </p:nvPicPr>
        <p:blipFill>
          <a:blip r:embed="rId4"/>
          <a:stretch>
            <a:fillRect/>
          </a:stretch>
        </p:blipFill>
        <p:spPr>
          <a:xfrm>
            <a:off x="8844539" y="3107056"/>
            <a:ext cx="230285" cy="184123"/>
          </a:xfrm>
          <a:prstGeom prst="rect">
            <a:avLst/>
          </a:prstGeom>
        </p:spPr>
      </p:pic>
      <p:sp>
        <p:nvSpPr>
          <p:cNvPr id="32" name="Text 28"/>
          <p:cNvSpPr/>
          <p:nvPr/>
        </p:nvSpPr>
        <p:spPr>
          <a:xfrm>
            <a:off x="9150339" y="3101222"/>
            <a:ext cx="1264057" cy="230287"/>
          </a:xfrm>
          <a:prstGeom prst="rect">
            <a:avLst/>
          </a:prstGeom>
          <a:noFill/>
          <a:ln/>
        </p:spPr>
        <p:txBody>
          <a:bodyPr wrap="none" lIns="0" tIns="0" rIns="0" bIns="0" rtlCol="0" anchor="t"/>
          <a:lstStyle/>
          <a:p>
            <a:pPr marL="0" indent="0" algn="l">
              <a:lnSpc>
                <a:spcPts val="1200"/>
              </a:lnSpc>
              <a:buNone/>
            </a:pPr>
            <a:r>
              <a:rPr lang="en-US" sz="1400" dirty="0">
                <a:solidFill>
                  <a:srgbClr val="000000"/>
                </a:solidFill>
                <a:latin typeface="Times New Roman" panose="02020603050405020304" pitchFamily="18" charset="0"/>
                <a:ea typeface="Raleway" pitchFamily="34" charset="-122"/>
                <a:cs typeface="Times New Roman" panose="02020603050405020304" pitchFamily="18" charset="0"/>
              </a:rPr>
              <a:t>🎨 Тарихи мәлімет</a:t>
            </a:r>
            <a:endParaRPr lang="en-US" sz="1400" dirty="0">
              <a:latin typeface="Times New Roman" panose="02020603050405020304" pitchFamily="18" charset="0"/>
              <a:cs typeface="Times New Roman" panose="02020603050405020304" pitchFamily="18" charset="0"/>
            </a:endParaRPr>
          </a:p>
        </p:txBody>
      </p:sp>
      <p:sp>
        <p:nvSpPr>
          <p:cNvPr id="33" name="Text 29"/>
          <p:cNvSpPr/>
          <p:nvPr/>
        </p:nvSpPr>
        <p:spPr>
          <a:xfrm>
            <a:off x="9074825" y="3355420"/>
            <a:ext cx="5297924" cy="672466"/>
          </a:xfrm>
          <a:prstGeom prst="rect">
            <a:avLst/>
          </a:prstGeom>
          <a:noFill/>
          <a:ln/>
        </p:spPr>
        <p:txBody>
          <a:bodyPr wrap="square" lIns="0" tIns="0" rIns="0" bIns="0" rtlCol="0" anchor="t"/>
          <a:lstStyle/>
          <a:p>
            <a:pPr marL="0" indent="0" algn="l">
              <a:lnSpc>
                <a:spcPts val="1250"/>
              </a:lnSpc>
              <a:buNone/>
            </a:pPr>
            <a:r>
              <a:rPr lang="en-US" sz="1100" dirty="0">
                <a:solidFill>
                  <a:srgbClr val="000000"/>
                </a:solidFill>
                <a:latin typeface="Times New Roman" panose="02020603050405020304" pitchFamily="18" charset="0"/>
                <a:ea typeface="Roboto" pitchFamily="34" charset="-122"/>
                <a:cs typeface="Times New Roman" panose="02020603050405020304" pitchFamily="18" charset="0"/>
              </a:rPr>
              <a:t>Қазақ зергерлері мен темір ұсталары өте біліктілігімен танымал болған. Олар металдың қасиеттерін жақсы біліп, температураны дәл анықтай алған. Бұл білім ұрпақтан-ұрпаққа беріліп келген.</a:t>
            </a:r>
            <a:endParaRPr lang="en-US" sz="1100" dirty="0">
              <a:latin typeface="Times New Roman" panose="02020603050405020304" pitchFamily="18" charset="0"/>
              <a:cs typeface="Times New Roman" panose="02020603050405020304" pitchFamily="18" charset="0"/>
            </a:endParaRPr>
          </a:p>
        </p:txBody>
      </p:sp>
      <p:pic>
        <p:nvPicPr>
          <p:cNvPr id="34" name="Image 2" descr="preencoded.png"/>
          <p:cNvPicPr>
            <a:picLocks noChangeAspect="1"/>
          </p:cNvPicPr>
          <p:nvPr/>
        </p:nvPicPr>
        <p:blipFill>
          <a:blip r:embed="rId5"/>
          <a:stretch>
            <a:fillRect/>
          </a:stretch>
        </p:blipFill>
        <p:spPr>
          <a:xfrm>
            <a:off x="396835" y="4412813"/>
            <a:ext cx="4612243" cy="396835"/>
          </a:xfrm>
          <a:prstGeom prst="rect">
            <a:avLst/>
          </a:prstGeom>
        </p:spPr>
      </p:pic>
      <p:sp>
        <p:nvSpPr>
          <p:cNvPr id="35" name="Text 30"/>
          <p:cNvSpPr/>
          <p:nvPr/>
        </p:nvSpPr>
        <p:spPr>
          <a:xfrm>
            <a:off x="496014" y="4908828"/>
            <a:ext cx="1240393" cy="155019"/>
          </a:xfrm>
          <a:prstGeom prst="rect">
            <a:avLst/>
          </a:prstGeom>
          <a:noFill/>
          <a:ln/>
        </p:spPr>
        <p:txBody>
          <a:bodyPr wrap="none" lIns="0" tIns="0" rIns="0" bIns="0" rtlCol="0" anchor="t"/>
          <a:lstStyle/>
          <a:p>
            <a:pPr marL="0" indent="0" algn="l">
              <a:lnSpc>
                <a:spcPts val="1200"/>
              </a:lnSpc>
              <a:buNone/>
            </a:pP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От </a:t>
            </a: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жағу</a:t>
            </a:r>
            <a:endParaRPr lang="en-US" sz="1600" b="1" dirty="0">
              <a:latin typeface="Times New Roman" panose="02020603050405020304" pitchFamily="18" charset="0"/>
              <a:cs typeface="Times New Roman" panose="02020603050405020304" pitchFamily="18" charset="0"/>
            </a:endParaRPr>
          </a:p>
        </p:txBody>
      </p:sp>
      <p:sp>
        <p:nvSpPr>
          <p:cNvPr id="36" name="Text 31"/>
          <p:cNvSpPr/>
          <p:nvPr/>
        </p:nvSpPr>
        <p:spPr>
          <a:xfrm>
            <a:off x="496014" y="5123378"/>
            <a:ext cx="4413885"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Отын (ағаш, көмір) жанып, химиялық энергия жылу мен жарық энергиясына айналады. Температура 800-1200°C дейін көтеріледі.</a:t>
            </a:r>
            <a:endParaRPr lang="en-US" sz="1200" dirty="0">
              <a:latin typeface="Times New Roman" panose="02020603050405020304" pitchFamily="18" charset="0"/>
              <a:cs typeface="Times New Roman" panose="02020603050405020304" pitchFamily="18" charset="0"/>
            </a:endParaRPr>
          </a:p>
        </p:txBody>
      </p:sp>
      <p:pic>
        <p:nvPicPr>
          <p:cNvPr id="37" name="Image 3" descr="preencoded.png"/>
          <p:cNvPicPr>
            <a:picLocks noChangeAspect="1"/>
          </p:cNvPicPr>
          <p:nvPr/>
        </p:nvPicPr>
        <p:blipFill>
          <a:blip r:embed="rId6"/>
          <a:stretch>
            <a:fillRect/>
          </a:stretch>
        </p:blipFill>
        <p:spPr>
          <a:xfrm>
            <a:off x="5009078" y="4412813"/>
            <a:ext cx="4612243" cy="396835"/>
          </a:xfrm>
          <a:prstGeom prst="rect">
            <a:avLst/>
          </a:prstGeom>
        </p:spPr>
      </p:pic>
      <p:sp>
        <p:nvSpPr>
          <p:cNvPr id="38" name="Text 32"/>
          <p:cNvSpPr/>
          <p:nvPr/>
        </p:nvSpPr>
        <p:spPr>
          <a:xfrm>
            <a:off x="5108258" y="4908828"/>
            <a:ext cx="1240393"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Қыздыру</a:t>
            </a:r>
            <a:endParaRPr lang="en-US" sz="1600" b="1" dirty="0">
              <a:latin typeface="Times New Roman" panose="02020603050405020304" pitchFamily="18" charset="0"/>
              <a:cs typeface="Times New Roman" panose="02020603050405020304" pitchFamily="18" charset="0"/>
            </a:endParaRPr>
          </a:p>
        </p:txBody>
      </p:sp>
      <p:sp>
        <p:nvSpPr>
          <p:cNvPr id="39" name="Text 33"/>
          <p:cNvSpPr/>
          <p:nvPr/>
        </p:nvSpPr>
        <p:spPr>
          <a:xfrm>
            <a:off x="5108258" y="5123378"/>
            <a:ext cx="4413885"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Жылу энергиясы темірдің ішкі энергиясын арттырады. Металл қызыл түске боялып, икемді болады.</a:t>
            </a:r>
            <a:endParaRPr lang="en-US" sz="1200" dirty="0">
              <a:latin typeface="Times New Roman" panose="02020603050405020304" pitchFamily="18" charset="0"/>
              <a:cs typeface="Times New Roman" panose="02020603050405020304" pitchFamily="18" charset="0"/>
            </a:endParaRPr>
          </a:p>
        </p:txBody>
      </p:sp>
      <p:pic>
        <p:nvPicPr>
          <p:cNvPr id="40" name="Image 4" descr="preencoded.png"/>
          <p:cNvPicPr>
            <a:picLocks noChangeAspect="1"/>
          </p:cNvPicPr>
          <p:nvPr/>
        </p:nvPicPr>
        <p:blipFill>
          <a:blip r:embed="rId7"/>
          <a:stretch>
            <a:fillRect/>
          </a:stretch>
        </p:blipFill>
        <p:spPr>
          <a:xfrm>
            <a:off x="9621322" y="4412813"/>
            <a:ext cx="4612243" cy="396835"/>
          </a:xfrm>
          <a:prstGeom prst="rect">
            <a:avLst/>
          </a:prstGeom>
        </p:spPr>
      </p:pic>
      <p:sp>
        <p:nvSpPr>
          <p:cNvPr id="41" name="Text 34"/>
          <p:cNvSpPr/>
          <p:nvPr/>
        </p:nvSpPr>
        <p:spPr>
          <a:xfrm>
            <a:off x="9720501" y="4908828"/>
            <a:ext cx="1240393"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Соғу</a:t>
            </a:r>
            <a:endParaRPr lang="en-US" sz="1600" b="1" dirty="0">
              <a:latin typeface="Times New Roman" panose="02020603050405020304" pitchFamily="18" charset="0"/>
              <a:cs typeface="Times New Roman" panose="02020603050405020304" pitchFamily="18" charset="0"/>
            </a:endParaRPr>
          </a:p>
        </p:txBody>
      </p:sp>
      <p:sp>
        <p:nvSpPr>
          <p:cNvPr id="42" name="Text 35"/>
          <p:cNvSpPr/>
          <p:nvPr/>
        </p:nvSpPr>
        <p:spPr>
          <a:xfrm>
            <a:off x="9720501" y="5123378"/>
            <a:ext cx="4413885"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Ұстаның механикалық жұмысы (балға соғу) темірдің пішінін өзгертеді және қосымша жылу бөледі.</a:t>
            </a:r>
            <a:endParaRPr lang="en-US" sz="1200" dirty="0">
              <a:latin typeface="Times New Roman" panose="02020603050405020304" pitchFamily="18" charset="0"/>
              <a:cs typeface="Times New Roman" panose="02020603050405020304" pitchFamily="18" charset="0"/>
            </a:endParaRPr>
          </a:p>
        </p:txBody>
      </p:sp>
      <p:sp>
        <p:nvSpPr>
          <p:cNvPr id="43" name="Text 36"/>
          <p:cNvSpPr/>
          <p:nvPr/>
        </p:nvSpPr>
        <p:spPr>
          <a:xfrm>
            <a:off x="396835" y="5688568"/>
            <a:ext cx="2114431" cy="155019"/>
          </a:xfrm>
          <a:prstGeom prst="rect">
            <a:avLst/>
          </a:prstGeom>
          <a:noFill/>
          <a:ln/>
        </p:spPr>
        <p:txBody>
          <a:bodyPr wrap="none" lIns="0" tIns="0" rIns="0" bIns="0" rtlCol="0" anchor="t"/>
          <a:lstStyle/>
          <a:p>
            <a:pPr marL="0" indent="0" algn="l">
              <a:lnSpc>
                <a:spcPts val="1200"/>
              </a:lnSpc>
              <a:buNone/>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Талдау сұрақтары мен жауаптар</a:t>
            </a:r>
            <a:endParaRPr lang="en-US" sz="1600" dirty="0">
              <a:latin typeface="Times New Roman" panose="02020603050405020304" pitchFamily="18" charset="0"/>
              <a:cs typeface="Times New Roman" panose="02020603050405020304" pitchFamily="18" charset="0"/>
            </a:endParaRPr>
          </a:p>
        </p:txBody>
      </p:sp>
      <p:sp>
        <p:nvSpPr>
          <p:cNvPr id="44" name="Shape 37"/>
          <p:cNvSpPr/>
          <p:nvPr/>
        </p:nvSpPr>
        <p:spPr>
          <a:xfrm>
            <a:off x="396835" y="5992415"/>
            <a:ext cx="4546044" cy="1435893"/>
          </a:xfrm>
          <a:prstGeom prst="roundRect">
            <a:avLst>
              <a:gd name="adj" fmla="val 3923"/>
            </a:avLst>
          </a:prstGeom>
          <a:solidFill>
            <a:srgbClr val="E1E1EA"/>
          </a:solidFill>
          <a:ln w="7620">
            <a:solidFill>
              <a:srgbClr val="C7C7D0"/>
            </a:solidFill>
            <a:prstDash val="solid"/>
          </a:ln>
        </p:spPr>
      </p:sp>
      <p:sp>
        <p:nvSpPr>
          <p:cNvPr id="45" name="Text 38"/>
          <p:cNvSpPr/>
          <p:nvPr/>
        </p:nvSpPr>
        <p:spPr>
          <a:xfrm>
            <a:off x="429934" y="6084332"/>
            <a:ext cx="2683431"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Ұстаның еңбегінде энергия қалай түрленеді?</a:t>
            </a:r>
            <a:endParaRPr lang="en-US" sz="1600" b="1" dirty="0">
              <a:latin typeface="Times New Roman" panose="02020603050405020304" pitchFamily="18" charset="0"/>
              <a:cs typeface="Times New Roman" panose="02020603050405020304" pitchFamily="18" charset="0"/>
            </a:endParaRPr>
          </a:p>
        </p:txBody>
      </p:sp>
      <p:sp>
        <p:nvSpPr>
          <p:cNvPr id="46" name="Text 39"/>
          <p:cNvSpPr/>
          <p:nvPr/>
        </p:nvSpPr>
        <p:spPr>
          <a:xfrm>
            <a:off x="503634" y="6313765"/>
            <a:ext cx="4332446" cy="634365"/>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Ұстаның жұмысында бірнеше энергия түрленуі байқалады: отынның жануы (химиялық→жылу), металдың қызуы (жылу→ішкі энергия), балғамен соғу (механикалық→деформация+жылу). Бұл күрделі процесс ұстаның тәжірибесі мен білімін қажет етеді.</a:t>
            </a:r>
            <a:endParaRPr lang="en-US" sz="1400" dirty="0">
              <a:latin typeface="Times New Roman" panose="02020603050405020304" pitchFamily="18" charset="0"/>
              <a:cs typeface="Times New Roman" panose="02020603050405020304" pitchFamily="18" charset="0"/>
            </a:endParaRPr>
          </a:p>
        </p:txBody>
      </p:sp>
      <p:sp>
        <p:nvSpPr>
          <p:cNvPr id="47" name="Shape 40"/>
          <p:cNvSpPr/>
          <p:nvPr/>
        </p:nvSpPr>
        <p:spPr>
          <a:xfrm>
            <a:off x="5042059" y="5992415"/>
            <a:ext cx="4546163" cy="1435893"/>
          </a:xfrm>
          <a:prstGeom prst="roundRect">
            <a:avLst>
              <a:gd name="adj" fmla="val 3923"/>
            </a:avLst>
          </a:prstGeom>
          <a:solidFill>
            <a:srgbClr val="E1E1EA"/>
          </a:solidFill>
          <a:ln w="7620">
            <a:solidFill>
              <a:srgbClr val="C7C7D0"/>
            </a:solidFill>
            <a:prstDash val="solid"/>
          </a:ln>
        </p:spPr>
      </p:sp>
      <p:sp>
        <p:nvSpPr>
          <p:cNvPr id="48" name="Text 41"/>
          <p:cNvSpPr/>
          <p:nvPr/>
        </p:nvSpPr>
        <p:spPr>
          <a:xfrm>
            <a:off x="5148858" y="6099215"/>
            <a:ext cx="2541032" cy="155019"/>
          </a:xfrm>
          <a:prstGeom prst="rect">
            <a:avLst/>
          </a:prstGeom>
          <a:noFill/>
          <a:ln/>
        </p:spPr>
        <p:txBody>
          <a:bodyPr wrap="none" lIns="0" tIns="0" rIns="0" bIns="0" rtlCol="0" anchor="t"/>
          <a:lstStyle/>
          <a:p>
            <a:pPr marL="0" indent="0" algn="l">
              <a:lnSpc>
                <a:spcPts val="1200"/>
              </a:lnSpc>
              <a:buNone/>
            </a:pP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Бұл </a:t>
            </a: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процестің</a:t>
            </a: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 қоғамдағы пайдасы қандай?</a:t>
            </a:r>
            <a:endParaRPr lang="en-US" b="1" dirty="0">
              <a:latin typeface="Times New Roman" panose="02020603050405020304" pitchFamily="18" charset="0"/>
              <a:cs typeface="Times New Roman" panose="02020603050405020304" pitchFamily="18" charset="0"/>
            </a:endParaRPr>
          </a:p>
        </p:txBody>
      </p:sp>
      <p:sp>
        <p:nvSpPr>
          <p:cNvPr id="49" name="Text 42"/>
          <p:cNvSpPr/>
          <p:nvPr/>
        </p:nvSpPr>
        <p:spPr>
          <a:xfrm>
            <a:off x="5148858" y="6313765"/>
            <a:ext cx="4332565" cy="475774"/>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Ұсталардың еңбегі қоғамға қажетті заттарды жасайды: ат-құралдар, ыдыс-аяқтар, зергерлік бұйымдар. Олар шикізатты (темір, алтын, күміс) құнды өнімдерге айналдырады. Бұл экономикалық дамудың негізі болған.</a:t>
            </a:r>
            <a:endParaRPr lang="en-US" sz="1400" dirty="0">
              <a:latin typeface="Times New Roman" panose="02020603050405020304" pitchFamily="18" charset="0"/>
              <a:cs typeface="Times New Roman" panose="02020603050405020304" pitchFamily="18" charset="0"/>
            </a:endParaRPr>
          </a:p>
        </p:txBody>
      </p:sp>
      <p:sp>
        <p:nvSpPr>
          <p:cNvPr id="50" name="Shape 43"/>
          <p:cNvSpPr/>
          <p:nvPr/>
        </p:nvSpPr>
        <p:spPr>
          <a:xfrm>
            <a:off x="9687401" y="5992415"/>
            <a:ext cx="4546163" cy="1435893"/>
          </a:xfrm>
          <a:prstGeom prst="roundRect">
            <a:avLst>
              <a:gd name="adj" fmla="val 3923"/>
            </a:avLst>
          </a:prstGeom>
          <a:solidFill>
            <a:srgbClr val="E1E1EA"/>
          </a:solidFill>
          <a:ln w="7620">
            <a:solidFill>
              <a:srgbClr val="C7C7D0"/>
            </a:solidFill>
            <a:prstDash val="solid"/>
          </a:ln>
        </p:spPr>
      </p:sp>
      <p:sp>
        <p:nvSpPr>
          <p:cNvPr id="51" name="Text 44"/>
          <p:cNvSpPr/>
          <p:nvPr/>
        </p:nvSpPr>
        <p:spPr>
          <a:xfrm>
            <a:off x="9794200" y="6099215"/>
            <a:ext cx="2543770" cy="155019"/>
          </a:xfrm>
          <a:prstGeom prst="rect">
            <a:avLst/>
          </a:prstGeom>
          <a:noFill/>
          <a:ln/>
        </p:spPr>
        <p:txBody>
          <a:bodyPr wrap="none" lIns="0" tIns="0" rIns="0" bIns="0" rtlCol="0" anchor="t"/>
          <a:lstStyle/>
          <a:p>
            <a:pPr marL="0" indent="0" algn="l">
              <a:lnSpc>
                <a:spcPts val="1200"/>
              </a:lnSpc>
              <a:buNone/>
            </a:pPr>
            <a:r>
              <a:rPr lang="en-US" b="1" dirty="0">
                <a:solidFill>
                  <a:srgbClr val="3C3939"/>
                </a:solidFill>
                <a:latin typeface="Times New Roman" panose="02020603050405020304" pitchFamily="18" charset="0"/>
                <a:ea typeface="Raleway" pitchFamily="34" charset="-122"/>
                <a:cs typeface="Times New Roman" panose="02020603050405020304" pitchFamily="18" charset="0"/>
              </a:rPr>
              <a:t>Энергия үнемдеудің қандай жолдары бар?</a:t>
            </a:r>
            <a:endParaRPr lang="en-US" b="1" dirty="0">
              <a:latin typeface="Times New Roman" panose="02020603050405020304" pitchFamily="18" charset="0"/>
              <a:cs typeface="Times New Roman" panose="02020603050405020304" pitchFamily="18" charset="0"/>
            </a:endParaRPr>
          </a:p>
        </p:txBody>
      </p:sp>
      <p:sp>
        <p:nvSpPr>
          <p:cNvPr id="52" name="Text 45"/>
          <p:cNvSpPr/>
          <p:nvPr/>
        </p:nvSpPr>
        <p:spPr>
          <a:xfrm>
            <a:off x="9794200" y="6313765"/>
            <a:ext cx="4332565" cy="475774"/>
          </a:xfrm>
          <a:prstGeom prst="rect">
            <a:avLst/>
          </a:prstGeom>
          <a:noFill/>
          <a:ln/>
        </p:spPr>
        <p:txBody>
          <a:bodyPr wrap="square" lIns="0" tIns="0" rIns="0" bIns="0" rtlCol="0" anchor="t"/>
          <a:lstStyle/>
          <a:p>
            <a:pPr marL="0" indent="0" algn="l">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Заманауи әдістер: электр пештерін пайдалану (тиімділігі жоғары), қалдықтарды қайта өңдеу, оқшаулау материалдарын қолдану (жылу шығынын азайту), жаңартылатын энергия көздерін пайдалану (күн панельдері).</a:t>
            </a:r>
            <a:endParaRPr lang="en-US" sz="1400" dirty="0">
              <a:latin typeface="Times New Roman" panose="02020603050405020304" pitchFamily="18" charset="0"/>
              <a:cs typeface="Times New Roman" panose="02020603050405020304" pitchFamily="18" charset="0"/>
            </a:endParaRPr>
          </a:p>
        </p:txBody>
      </p:sp>
      <p:sp>
        <p:nvSpPr>
          <p:cNvPr id="53" name="Text 46"/>
          <p:cNvSpPr/>
          <p:nvPr/>
        </p:nvSpPr>
        <p:spPr>
          <a:xfrm>
            <a:off x="396834" y="7717453"/>
            <a:ext cx="8315473" cy="253544"/>
          </a:xfrm>
          <a:prstGeom prst="rect">
            <a:avLst/>
          </a:prstGeom>
          <a:noFill/>
          <a:ln/>
        </p:spPr>
        <p:txBody>
          <a:bodyPr wrap="none" lIns="0" tIns="0" rIns="0" bIns="0" rtlCol="0" anchor="t"/>
          <a:lstStyle/>
          <a:p>
            <a:pPr>
              <a:lnSpc>
                <a:spcPts val="1200"/>
              </a:lnSpc>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1B1B27"/>
                </a:solidFill>
                <a:latin typeface="Times New Roman" panose="02020603050405020304" pitchFamily="18" charset="0"/>
                <a:ea typeface="Raleway" pitchFamily="34" charset="-122"/>
                <a:cs typeface="Times New Roman" panose="02020603050405020304" pitchFamily="18" charset="0"/>
              </a:rPr>
              <a:t>Бағалау</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1B1B27"/>
                </a:solidFill>
                <a:latin typeface="Times New Roman" panose="02020603050405020304" pitchFamily="18" charset="0"/>
                <a:ea typeface="Raleway" pitchFamily="34" charset="-122"/>
                <a:cs typeface="Times New Roman" panose="02020603050405020304" pitchFamily="18" charset="0"/>
              </a:rPr>
              <a:t>критерийлері</a:t>
            </a:r>
            <a:r>
              <a:rPr lang="ru-RU"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Энергия</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түрлерін</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анықтайды</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 1 б,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Ұлттық</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мамандықпен</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байланыстырады</a:t>
            </a:r>
            <a:r>
              <a:rPr lang="ru-RU" sz="1600" dirty="0">
                <a:latin typeface="Times New Roman" panose="02020603050405020304" pitchFamily="18" charset="0"/>
                <a:cs typeface="Times New Roman" panose="02020603050405020304" pitchFamily="18" charset="0"/>
              </a:rPr>
              <a:t> – 1 б</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57" name="Text 50"/>
          <p:cNvSpPr/>
          <p:nvPr/>
        </p:nvSpPr>
        <p:spPr>
          <a:xfrm>
            <a:off x="396835" y="7805023"/>
            <a:ext cx="1727597" cy="155019"/>
          </a:xfrm>
          <a:prstGeom prst="rect">
            <a:avLst/>
          </a:prstGeom>
          <a:noFill/>
          <a:ln/>
        </p:spPr>
        <p:txBody>
          <a:bodyPr wrap="none" lIns="0" tIns="0" rIns="0" bIns="0" rtlCol="0" anchor="t"/>
          <a:lstStyle/>
          <a:p>
            <a:pPr marL="0" indent="0" algn="l">
              <a:lnSpc>
                <a:spcPts val="1200"/>
              </a:lnSpc>
              <a:buNone/>
            </a:pPr>
            <a:endParaRPr lang="en-US" sz="1100" dirty="0">
              <a:latin typeface="Times New Roman" panose="02020603050405020304" pitchFamily="18" charset="0"/>
              <a:cs typeface="Times New Roman" panose="02020603050405020304" pitchFamily="18" charset="0"/>
            </a:endParaRPr>
          </a:p>
        </p:txBody>
      </p:sp>
      <p:sp>
        <p:nvSpPr>
          <p:cNvPr id="62" name="Text 55"/>
          <p:cNvSpPr/>
          <p:nvPr/>
        </p:nvSpPr>
        <p:spPr>
          <a:xfrm>
            <a:off x="7377113" y="7805023"/>
            <a:ext cx="2322909" cy="155019"/>
          </a:xfrm>
          <a:prstGeom prst="rect">
            <a:avLst/>
          </a:prstGeom>
          <a:noFill/>
          <a:ln/>
        </p:spPr>
        <p:txBody>
          <a:bodyPr wrap="none" lIns="0" tIns="0" rIns="0" bIns="0" rtlCol="0" anchor="t"/>
          <a:lstStyle/>
          <a:p>
            <a:pPr marL="0" indent="0" algn="l">
              <a:lnSpc>
                <a:spcPts val="1200"/>
              </a:lnSpc>
              <a:buNone/>
            </a:pPr>
            <a:endParaRPr lang="en-US" sz="1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6835" y="272891"/>
            <a:ext cx="10595014" cy="293846"/>
          </a:xfrm>
          <a:prstGeom prst="rect">
            <a:avLst/>
          </a:prstGeom>
          <a:noFill/>
          <a:ln/>
        </p:spPr>
        <p:txBody>
          <a:bodyPr wrap="none" lIns="0" tIns="0" rIns="0" bIns="0" rtlCol="0" anchor="t"/>
          <a:lstStyle/>
          <a:p>
            <a:pPr>
              <a:lnSpc>
                <a:spcPts val="1950"/>
              </a:lnSpc>
            </a:pPr>
            <a:r>
              <a:rPr lang="en-US" sz="24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3-Тапсырма: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Неліктен</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барлық</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энергияны</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жұмысқа</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айналдыру</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мүмкін</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2400" dirty="0" err="1">
                <a:solidFill>
                  <a:srgbClr val="1B1B27"/>
                </a:solidFill>
                <a:latin typeface="Times New Roman" panose="02020603050405020304" pitchFamily="18" charset="0"/>
                <a:ea typeface="Raleway" pitchFamily="34" charset="-122"/>
                <a:cs typeface="Times New Roman" panose="02020603050405020304" pitchFamily="18" charset="0"/>
              </a:rPr>
              <a:t>емес</a:t>
            </a: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 2"/>
          <p:cNvSpPr/>
          <p:nvPr/>
        </p:nvSpPr>
        <p:spPr>
          <a:xfrm>
            <a:off x="334803" y="646746"/>
            <a:ext cx="13836729" cy="317183"/>
          </a:xfrm>
          <a:prstGeom prst="rect">
            <a:avLst/>
          </a:prstGeom>
          <a:noFill/>
          <a:ln/>
        </p:spPr>
        <p:txBody>
          <a:bodyPr wrap="square" lIns="0" tIns="0" rIns="0" bIns="0" rtlCol="0" anchor="t"/>
          <a:lstStyle/>
          <a:p>
            <a:pPr marL="0" indent="0" algn="l">
              <a:lnSpc>
                <a:spcPts val="125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Бұл физиканың ең маңызды сұрақтарының бірі. Энергияның сақталу заңы бойынша энергия жоғалмайды, бірақ біз барлық энергияны пайдалы жұмысқа айналдыра алмаймыз. Мұның себебі не? Термодинамиканың екінші заңы бойынша, кез келген процесте энергияның бір бөлігі міндетті түрде пайдасыз түрде - әдетте жылу түрінде - шығындалады. Бұл табиғаттың негізгі заңдылығы.</a:t>
            </a:r>
            <a:endParaRPr lang="en-US" sz="1400" dirty="0">
              <a:latin typeface="Times New Roman" panose="02020603050405020304" pitchFamily="18" charset="0"/>
              <a:cs typeface="Times New Roman" panose="02020603050405020304" pitchFamily="18" charset="0"/>
            </a:endParaRPr>
          </a:p>
        </p:txBody>
      </p:sp>
      <p:sp>
        <p:nvSpPr>
          <p:cNvPr id="5" name="Text 3"/>
          <p:cNvSpPr/>
          <p:nvPr/>
        </p:nvSpPr>
        <p:spPr>
          <a:xfrm>
            <a:off x="396835" y="1361361"/>
            <a:ext cx="1903571" cy="155019"/>
          </a:xfrm>
          <a:prstGeom prst="rect">
            <a:avLst/>
          </a:prstGeom>
          <a:noFill/>
          <a:ln/>
        </p:spPr>
        <p:txBody>
          <a:bodyPr wrap="none" lIns="0" tIns="0" rIns="0" bIns="0" rtlCol="0" anchor="t"/>
          <a:lstStyle/>
          <a:p>
            <a:pPr marL="0" indent="0" algn="l">
              <a:lnSpc>
                <a:spcPts val="1200"/>
              </a:lnSpc>
              <a:buNone/>
            </a:pPr>
            <a:r>
              <a:rPr lang="en-US" sz="1400" b="1"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400" b="1" dirty="0">
                <a:solidFill>
                  <a:srgbClr val="1B1B27"/>
                </a:solidFill>
                <a:latin typeface="Times New Roman" panose="02020603050405020304" pitchFamily="18" charset="0"/>
                <a:ea typeface="Raleway" pitchFamily="34" charset="-122"/>
                <a:cs typeface="Times New Roman" panose="02020603050405020304" pitchFamily="18" charset="0"/>
              </a:rPr>
              <a:t> Ойлан – Жұптас – </a:t>
            </a:r>
            <a:r>
              <a:rPr lang="en-US" sz="1600" b="1" dirty="0">
                <a:solidFill>
                  <a:srgbClr val="1B1B27"/>
                </a:solidFill>
                <a:latin typeface="Times New Roman" panose="02020603050405020304" pitchFamily="18" charset="0"/>
                <a:ea typeface="Raleway" pitchFamily="34" charset="-122"/>
                <a:cs typeface="Times New Roman" panose="02020603050405020304" pitchFamily="18" charset="0"/>
              </a:rPr>
              <a:t>Бөліс</a:t>
            </a:r>
            <a:r>
              <a:rPr lang="en-US" sz="1400" b="1" dirty="0">
                <a:solidFill>
                  <a:srgbClr val="1B1B27"/>
                </a:solidFill>
                <a:latin typeface="Times New Roman" panose="02020603050405020304" pitchFamily="18" charset="0"/>
                <a:ea typeface="Raleway" pitchFamily="34" charset="-122"/>
                <a:cs typeface="Times New Roman" panose="02020603050405020304" pitchFamily="18" charset="0"/>
              </a:rPr>
              <a:t> әдісі</a:t>
            </a:r>
            <a:endParaRPr lang="en-US" sz="1400" b="1" dirty="0">
              <a:latin typeface="Times New Roman" panose="02020603050405020304" pitchFamily="18" charset="0"/>
              <a:cs typeface="Times New Roman" panose="02020603050405020304" pitchFamily="18" charset="0"/>
            </a:endParaRPr>
          </a:p>
        </p:txBody>
      </p:sp>
      <p:sp>
        <p:nvSpPr>
          <p:cNvPr id="6" name="Shape 4"/>
          <p:cNvSpPr/>
          <p:nvPr/>
        </p:nvSpPr>
        <p:spPr>
          <a:xfrm>
            <a:off x="381595" y="1632049"/>
            <a:ext cx="4546044" cy="99179"/>
          </a:xfrm>
          <a:prstGeom prst="roundRect">
            <a:avLst>
              <a:gd name="adj" fmla="val 42025"/>
            </a:avLst>
          </a:prstGeom>
          <a:solidFill>
            <a:srgbClr val="E1E1EA"/>
          </a:solidFill>
          <a:ln w="7620">
            <a:solidFill>
              <a:srgbClr val="C7C7D0"/>
            </a:solidFill>
            <a:prstDash val="solid"/>
          </a:ln>
        </p:spPr>
      </p:sp>
      <p:sp>
        <p:nvSpPr>
          <p:cNvPr id="7" name="Text 5"/>
          <p:cNvSpPr/>
          <p:nvPr/>
        </p:nvSpPr>
        <p:spPr>
          <a:xfrm>
            <a:off x="480774" y="1830408"/>
            <a:ext cx="1373029"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1. Жеке ойлан (2 минут)</a:t>
            </a:r>
            <a:endParaRPr lang="en-US" sz="1600" b="1" dirty="0">
              <a:latin typeface="Times New Roman" panose="02020603050405020304" pitchFamily="18" charset="0"/>
              <a:cs typeface="Times New Roman" panose="02020603050405020304" pitchFamily="18" charset="0"/>
            </a:endParaRPr>
          </a:p>
        </p:txBody>
      </p:sp>
      <p:sp>
        <p:nvSpPr>
          <p:cNvPr id="8" name="Text 6"/>
          <p:cNvSpPr/>
          <p:nvPr/>
        </p:nvSpPr>
        <p:spPr>
          <a:xfrm>
            <a:off x="480774" y="2044958"/>
            <a:ext cx="4347686"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Энергияның бір бөлігі неге әрқашан жоғалады деген сұраққа өз жауабыңды ойлап көр. Күнделікті өмірден мысалдар келтір.</a:t>
            </a:r>
            <a:endParaRPr lang="en-US" sz="1200" dirty="0">
              <a:latin typeface="Times New Roman" panose="02020603050405020304" pitchFamily="18" charset="0"/>
              <a:cs typeface="Times New Roman" panose="02020603050405020304" pitchFamily="18" charset="0"/>
            </a:endParaRPr>
          </a:p>
        </p:txBody>
      </p:sp>
      <p:sp>
        <p:nvSpPr>
          <p:cNvPr id="9" name="Shape 7"/>
          <p:cNvSpPr/>
          <p:nvPr/>
        </p:nvSpPr>
        <p:spPr>
          <a:xfrm>
            <a:off x="5026819" y="1483221"/>
            <a:ext cx="4546163" cy="99179"/>
          </a:xfrm>
          <a:prstGeom prst="roundRect">
            <a:avLst>
              <a:gd name="adj" fmla="val 42025"/>
            </a:avLst>
          </a:prstGeom>
          <a:solidFill>
            <a:srgbClr val="E1E1EA"/>
          </a:solidFill>
          <a:ln w="7620">
            <a:solidFill>
              <a:srgbClr val="C7C7D0"/>
            </a:solidFill>
            <a:prstDash val="solid"/>
          </a:ln>
        </p:spPr>
      </p:sp>
      <p:sp>
        <p:nvSpPr>
          <p:cNvPr id="10" name="Text 8"/>
          <p:cNvSpPr/>
          <p:nvPr/>
        </p:nvSpPr>
        <p:spPr>
          <a:xfrm>
            <a:off x="5125998" y="1681579"/>
            <a:ext cx="1664970"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2. Жұппен талқыла (3 минут)</a:t>
            </a:r>
            <a:endParaRPr lang="en-US" sz="1600" b="1" dirty="0">
              <a:latin typeface="Times New Roman" panose="02020603050405020304" pitchFamily="18" charset="0"/>
              <a:cs typeface="Times New Roman" panose="02020603050405020304" pitchFamily="18" charset="0"/>
            </a:endParaRPr>
          </a:p>
        </p:txBody>
      </p:sp>
      <p:sp>
        <p:nvSpPr>
          <p:cNvPr id="11" name="Text 9"/>
          <p:cNvSpPr/>
          <p:nvPr/>
        </p:nvSpPr>
        <p:spPr>
          <a:xfrm>
            <a:off x="5125998" y="1896130"/>
            <a:ext cx="4347805"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Көршіңмен өз ойларыңды бөліс. Екеуің де келіскен және келіспеген тұстарды талқылаңыз. Неліктен энергия шығындалады деген сұраққа ортақ жауап дайындаңыз.</a:t>
            </a:r>
            <a:endParaRPr lang="en-US" sz="1200" dirty="0">
              <a:latin typeface="Times New Roman" panose="02020603050405020304" pitchFamily="18" charset="0"/>
              <a:cs typeface="Times New Roman" panose="02020603050405020304" pitchFamily="18" charset="0"/>
            </a:endParaRPr>
          </a:p>
        </p:txBody>
      </p:sp>
      <p:sp>
        <p:nvSpPr>
          <p:cNvPr id="12" name="Shape 10"/>
          <p:cNvSpPr/>
          <p:nvPr/>
        </p:nvSpPr>
        <p:spPr>
          <a:xfrm>
            <a:off x="9672161" y="1334393"/>
            <a:ext cx="4546163" cy="99179"/>
          </a:xfrm>
          <a:prstGeom prst="roundRect">
            <a:avLst>
              <a:gd name="adj" fmla="val 42025"/>
            </a:avLst>
          </a:prstGeom>
          <a:solidFill>
            <a:srgbClr val="E1E1EA"/>
          </a:solidFill>
          <a:ln w="7620">
            <a:solidFill>
              <a:srgbClr val="C7C7D0"/>
            </a:solidFill>
            <a:prstDash val="solid"/>
          </a:ln>
        </p:spPr>
      </p:sp>
      <p:sp>
        <p:nvSpPr>
          <p:cNvPr id="13" name="Text 11"/>
          <p:cNvSpPr/>
          <p:nvPr/>
        </p:nvSpPr>
        <p:spPr>
          <a:xfrm>
            <a:off x="9771340" y="1532751"/>
            <a:ext cx="1438751" cy="155019"/>
          </a:xfrm>
          <a:prstGeom prst="rect">
            <a:avLst/>
          </a:prstGeom>
          <a:noFill/>
          <a:ln/>
        </p:spPr>
        <p:txBody>
          <a:bodyPr wrap="none" lIns="0" tIns="0" rIns="0" bIns="0" rtlCol="0" anchor="t"/>
          <a:lstStyle/>
          <a:p>
            <a:pPr marL="0" indent="0" algn="l">
              <a:lnSpc>
                <a:spcPts val="1200"/>
              </a:lnSpc>
              <a:buNone/>
            </a:pPr>
            <a:r>
              <a:rPr lang="en-US" sz="1600" b="1" dirty="0">
                <a:solidFill>
                  <a:srgbClr val="3C3939"/>
                </a:solidFill>
                <a:latin typeface="Times New Roman" panose="02020603050405020304" pitchFamily="18" charset="0"/>
                <a:ea typeface="Raleway" pitchFamily="34" charset="-122"/>
                <a:cs typeface="Times New Roman" panose="02020603050405020304" pitchFamily="18" charset="0"/>
              </a:rPr>
              <a:t>3. Топпен бөліс (5 минут)</a:t>
            </a:r>
            <a:endParaRPr lang="en-US" sz="1600" b="1" dirty="0">
              <a:latin typeface="Times New Roman" panose="02020603050405020304" pitchFamily="18" charset="0"/>
              <a:cs typeface="Times New Roman" panose="02020603050405020304" pitchFamily="18" charset="0"/>
            </a:endParaRPr>
          </a:p>
        </p:txBody>
      </p:sp>
      <p:sp>
        <p:nvSpPr>
          <p:cNvPr id="14" name="Text 12"/>
          <p:cNvSpPr/>
          <p:nvPr/>
        </p:nvSpPr>
        <p:spPr>
          <a:xfrm>
            <a:off x="9771340" y="1747302"/>
            <a:ext cx="4347805"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Жұптың жауаптарын бүкіл сыныппен бөлісіңіз. Басқа топтардың пікірлерін тыңдап, өз қорытындыларыңызды толықтырыңыз.</a:t>
            </a:r>
            <a:endParaRPr lang="en-US" sz="1200" dirty="0">
              <a:latin typeface="Times New Roman" panose="02020603050405020304" pitchFamily="18" charset="0"/>
              <a:cs typeface="Times New Roman" panose="02020603050405020304" pitchFamily="18" charset="0"/>
            </a:endParaRPr>
          </a:p>
        </p:txBody>
      </p:sp>
      <p:sp>
        <p:nvSpPr>
          <p:cNvPr id="15" name="Text 13"/>
          <p:cNvSpPr/>
          <p:nvPr/>
        </p:nvSpPr>
        <p:spPr>
          <a:xfrm>
            <a:off x="381595" y="2635329"/>
            <a:ext cx="1240393" cy="155019"/>
          </a:xfrm>
          <a:prstGeom prst="rect">
            <a:avLst/>
          </a:prstGeom>
          <a:noFill/>
          <a:ln/>
        </p:spPr>
        <p:txBody>
          <a:bodyPr wrap="none" lIns="0" tIns="0" rIns="0" bIns="0" rtlCol="0" anchor="t"/>
          <a:lstStyle/>
          <a:p>
            <a:pPr marL="0" indent="0" algn="l">
              <a:lnSpc>
                <a:spcPts val="1200"/>
              </a:lnSpc>
              <a:buNone/>
            </a:pPr>
            <a:r>
              <a:rPr lang="en-US" b="1"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b="1" dirty="0">
                <a:solidFill>
                  <a:srgbClr val="1B1B27"/>
                </a:solidFill>
                <a:latin typeface="Times New Roman" panose="02020603050405020304" pitchFamily="18" charset="0"/>
                <a:ea typeface="Raleway" pitchFamily="34" charset="-122"/>
                <a:cs typeface="Times New Roman" panose="02020603050405020304" pitchFamily="18" charset="0"/>
              </a:rPr>
              <a:t> Негізгі сұрақтар</a:t>
            </a:r>
            <a:endParaRPr lang="en-US" b="1" dirty="0">
              <a:latin typeface="Times New Roman" panose="02020603050405020304" pitchFamily="18" charset="0"/>
              <a:cs typeface="Times New Roman" panose="02020603050405020304" pitchFamily="18" charset="0"/>
            </a:endParaRPr>
          </a:p>
        </p:txBody>
      </p:sp>
      <p:sp>
        <p:nvSpPr>
          <p:cNvPr id="16" name="Shape 14"/>
          <p:cNvSpPr/>
          <p:nvPr/>
        </p:nvSpPr>
        <p:spPr>
          <a:xfrm>
            <a:off x="381595" y="2901910"/>
            <a:ext cx="6797397" cy="800219"/>
          </a:xfrm>
          <a:prstGeom prst="roundRect">
            <a:avLst>
              <a:gd name="adj" fmla="val 9141"/>
            </a:avLst>
          </a:prstGeom>
          <a:solidFill>
            <a:srgbClr val="FFFFFF">
              <a:alpha val="95000"/>
            </a:srgbClr>
          </a:solidFill>
          <a:ln w="15240">
            <a:solidFill>
              <a:srgbClr val="C7C7D0"/>
            </a:solidFill>
            <a:prstDash val="solid"/>
          </a:ln>
        </p:spPr>
      </p:sp>
      <p:sp>
        <p:nvSpPr>
          <p:cNvPr id="17" name="Shape 15"/>
          <p:cNvSpPr/>
          <p:nvPr/>
        </p:nvSpPr>
        <p:spPr>
          <a:xfrm>
            <a:off x="366355" y="2927924"/>
            <a:ext cx="60960" cy="800219"/>
          </a:xfrm>
          <a:prstGeom prst="roundRect">
            <a:avLst>
              <a:gd name="adj" fmla="val 68372"/>
            </a:avLst>
          </a:prstGeom>
          <a:solidFill>
            <a:srgbClr val="1B1B27"/>
          </a:solidFill>
          <a:ln/>
        </p:spPr>
      </p:sp>
      <p:sp>
        <p:nvSpPr>
          <p:cNvPr id="18" name="Text 16"/>
          <p:cNvSpPr/>
          <p:nvPr/>
        </p:nvSpPr>
        <p:spPr>
          <a:xfrm>
            <a:off x="541734" y="3016329"/>
            <a:ext cx="2824401" cy="155019"/>
          </a:xfrm>
          <a:prstGeom prst="rect">
            <a:avLst/>
          </a:prstGeom>
          <a:noFill/>
          <a:ln/>
        </p:spPr>
        <p:txBody>
          <a:bodyPr wrap="none" lIns="0" tIns="0" rIns="0" bIns="0" rtlCol="0" anchor="t"/>
          <a:lstStyle/>
          <a:p>
            <a:pPr marL="0" indent="0" algn="l">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Энергияның бір бөлігі неге әрқашан жоғалады?</a:t>
            </a:r>
            <a:endParaRPr lang="en-US" sz="1200" dirty="0">
              <a:latin typeface="Times New Roman" panose="02020603050405020304" pitchFamily="18" charset="0"/>
              <a:cs typeface="Times New Roman" panose="02020603050405020304" pitchFamily="18" charset="0"/>
            </a:endParaRPr>
          </a:p>
        </p:txBody>
      </p:sp>
      <p:sp>
        <p:nvSpPr>
          <p:cNvPr id="19" name="Text 17"/>
          <p:cNvSpPr/>
          <p:nvPr/>
        </p:nvSpPr>
        <p:spPr>
          <a:xfrm>
            <a:off x="541734" y="3270528"/>
            <a:ext cx="6522839" cy="317183"/>
          </a:xfrm>
          <a:prstGeom prst="rect">
            <a:avLst/>
          </a:prstGeom>
          <a:noFill/>
          <a:ln/>
        </p:spPr>
        <p:txBody>
          <a:bodyPr wrap="square" lIns="0" tIns="0" rIns="0" bIns="0" rtlCol="0" anchor="t"/>
          <a:lstStyle/>
          <a:p>
            <a:pPr marL="0" indent="0" algn="l">
              <a:lnSpc>
                <a:spcPts val="1250"/>
              </a:lnSpc>
              <a:buNone/>
            </a:pP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Себебі: Кез келген процесте үйкеліс, қарсылық, жылу шығыны болады. Молекулалардың ретсіз қозғалысы энергияны таратады. Бұл термодинамиканың екінші заңының салдары - энтропия (ретсіздік) әрқашан артады.</a:t>
            </a:r>
            <a:endParaRPr lang="en-US" sz="1050" dirty="0">
              <a:latin typeface="Times New Roman" panose="02020603050405020304" pitchFamily="18" charset="0"/>
              <a:cs typeface="Times New Roman" panose="02020603050405020304" pitchFamily="18" charset="0"/>
            </a:endParaRPr>
          </a:p>
        </p:txBody>
      </p:sp>
      <p:sp>
        <p:nvSpPr>
          <p:cNvPr id="20" name="Shape 18"/>
          <p:cNvSpPr/>
          <p:nvPr/>
        </p:nvSpPr>
        <p:spPr>
          <a:xfrm>
            <a:off x="381595" y="3801308"/>
            <a:ext cx="6797397" cy="1221343"/>
          </a:xfrm>
          <a:prstGeom prst="roundRect">
            <a:avLst>
              <a:gd name="adj" fmla="val 5989"/>
            </a:avLst>
          </a:prstGeom>
          <a:solidFill>
            <a:srgbClr val="FFFFFF">
              <a:alpha val="95000"/>
            </a:srgbClr>
          </a:solidFill>
          <a:ln w="15240">
            <a:solidFill>
              <a:srgbClr val="C7C7D0"/>
            </a:solidFill>
            <a:prstDash val="solid"/>
          </a:ln>
        </p:spPr>
      </p:sp>
      <p:sp>
        <p:nvSpPr>
          <p:cNvPr id="21" name="Shape 19"/>
          <p:cNvSpPr/>
          <p:nvPr/>
        </p:nvSpPr>
        <p:spPr>
          <a:xfrm>
            <a:off x="366355" y="3801308"/>
            <a:ext cx="60960" cy="1221343"/>
          </a:xfrm>
          <a:prstGeom prst="roundRect">
            <a:avLst>
              <a:gd name="adj" fmla="val 68372"/>
            </a:avLst>
          </a:prstGeom>
          <a:solidFill>
            <a:srgbClr val="1B1B27"/>
          </a:solidFill>
          <a:ln/>
        </p:spPr>
      </p:sp>
      <p:sp>
        <p:nvSpPr>
          <p:cNvPr id="22" name="Text 20"/>
          <p:cNvSpPr/>
          <p:nvPr/>
        </p:nvSpPr>
        <p:spPr>
          <a:xfrm>
            <a:off x="541734" y="3915727"/>
            <a:ext cx="2275761" cy="155019"/>
          </a:xfrm>
          <a:prstGeom prst="rect">
            <a:avLst/>
          </a:prstGeom>
          <a:noFill/>
          <a:ln/>
        </p:spPr>
        <p:txBody>
          <a:bodyPr wrap="none" lIns="0" tIns="0" rIns="0" bIns="0" rtlCol="0" anchor="t"/>
          <a:lstStyle/>
          <a:p>
            <a:pPr marL="0" indent="0" algn="l">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Қайда және не себепті шығындалады?</a:t>
            </a:r>
            <a:endParaRPr lang="en-US" sz="1200" dirty="0">
              <a:latin typeface="Times New Roman" panose="02020603050405020304" pitchFamily="18" charset="0"/>
              <a:cs typeface="Times New Roman" panose="02020603050405020304" pitchFamily="18" charset="0"/>
            </a:endParaRPr>
          </a:p>
        </p:txBody>
      </p:sp>
      <p:sp>
        <p:nvSpPr>
          <p:cNvPr id="23" name="Text 21"/>
          <p:cNvSpPr/>
          <p:nvPr/>
        </p:nvSpPr>
        <p:spPr>
          <a:xfrm>
            <a:off x="541734" y="4169926"/>
            <a:ext cx="6522839" cy="158591"/>
          </a:xfrm>
          <a:prstGeom prst="rect">
            <a:avLst/>
          </a:prstGeom>
          <a:noFill/>
          <a:ln/>
        </p:spPr>
        <p:txBody>
          <a:bodyPr wrap="none" lIns="0" tIns="0" rIns="0" bIns="0" rtlCol="0" anchor="t"/>
          <a:lstStyle/>
          <a:p>
            <a:pPr marL="342900" indent="-342900" algn="l">
              <a:lnSpc>
                <a:spcPts val="1250"/>
              </a:lnSpc>
              <a:buSzPct val="100000"/>
              <a:buChar char="•"/>
            </a:pPr>
            <a:r>
              <a:rPr lang="en-US" sz="1050" b="1" dirty="0">
                <a:solidFill>
                  <a:srgbClr val="3C3939"/>
                </a:solidFill>
                <a:latin typeface="Times New Roman" panose="02020603050405020304" pitchFamily="18" charset="0"/>
                <a:ea typeface="Roboto" pitchFamily="34" charset="-122"/>
                <a:cs typeface="Times New Roman" panose="02020603050405020304" pitchFamily="18" charset="0"/>
              </a:rPr>
              <a:t>Үйкеліс:</a:t>
            </a: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 Қозғалыс кезінде бөлшектер арасында үйкеліс пайда болып, энергия жылуға айналады</a:t>
            </a:r>
            <a:endParaRPr lang="en-US" sz="1050" dirty="0">
              <a:latin typeface="Times New Roman" panose="02020603050405020304" pitchFamily="18" charset="0"/>
              <a:cs typeface="Times New Roman" panose="02020603050405020304" pitchFamily="18" charset="0"/>
            </a:endParaRPr>
          </a:p>
        </p:txBody>
      </p:sp>
      <p:sp>
        <p:nvSpPr>
          <p:cNvPr id="24" name="Text 22"/>
          <p:cNvSpPr/>
          <p:nvPr/>
        </p:nvSpPr>
        <p:spPr>
          <a:xfrm>
            <a:off x="541734" y="4363164"/>
            <a:ext cx="6522839" cy="158591"/>
          </a:xfrm>
          <a:prstGeom prst="rect">
            <a:avLst/>
          </a:prstGeom>
          <a:noFill/>
          <a:ln/>
        </p:spPr>
        <p:txBody>
          <a:bodyPr wrap="none" lIns="0" tIns="0" rIns="0" bIns="0" rtlCol="0" anchor="t"/>
          <a:lstStyle/>
          <a:p>
            <a:pPr marL="342900" indent="-342900" algn="l">
              <a:lnSpc>
                <a:spcPts val="1250"/>
              </a:lnSpc>
              <a:buSzPct val="100000"/>
              <a:buChar char="•"/>
            </a:pPr>
            <a:r>
              <a:rPr lang="en-US" sz="1050" b="1" dirty="0">
                <a:solidFill>
                  <a:srgbClr val="3C3939"/>
                </a:solidFill>
                <a:latin typeface="Times New Roman" panose="02020603050405020304" pitchFamily="18" charset="0"/>
                <a:ea typeface="Roboto" pitchFamily="34" charset="-122"/>
                <a:cs typeface="Times New Roman" panose="02020603050405020304" pitchFamily="18" charset="0"/>
              </a:rPr>
              <a:t>Кедергі:</a:t>
            </a: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 Электр тізбегінде өткізгіштердің кедергісі энергияны жылытады</a:t>
            </a:r>
            <a:endParaRPr lang="en-US" sz="1050" dirty="0">
              <a:latin typeface="Times New Roman" panose="02020603050405020304" pitchFamily="18" charset="0"/>
              <a:cs typeface="Times New Roman" panose="02020603050405020304" pitchFamily="18" charset="0"/>
            </a:endParaRPr>
          </a:p>
        </p:txBody>
      </p:sp>
      <p:sp>
        <p:nvSpPr>
          <p:cNvPr id="25" name="Text 23"/>
          <p:cNvSpPr/>
          <p:nvPr/>
        </p:nvSpPr>
        <p:spPr>
          <a:xfrm>
            <a:off x="541734" y="4556403"/>
            <a:ext cx="6522839" cy="158591"/>
          </a:xfrm>
          <a:prstGeom prst="rect">
            <a:avLst/>
          </a:prstGeom>
          <a:noFill/>
          <a:ln/>
        </p:spPr>
        <p:txBody>
          <a:bodyPr wrap="none" lIns="0" tIns="0" rIns="0" bIns="0" rtlCol="0" anchor="t"/>
          <a:lstStyle/>
          <a:p>
            <a:pPr marL="342900" indent="-342900" algn="l">
              <a:lnSpc>
                <a:spcPts val="1250"/>
              </a:lnSpc>
              <a:buSzPct val="100000"/>
              <a:buChar char="•"/>
            </a:pPr>
            <a:r>
              <a:rPr lang="en-US" sz="1050" b="1" dirty="0">
                <a:solidFill>
                  <a:srgbClr val="3C3939"/>
                </a:solidFill>
                <a:latin typeface="Times New Roman" panose="02020603050405020304" pitchFamily="18" charset="0"/>
                <a:ea typeface="Roboto" pitchFamily="34" charset="-122"/>
                <a:cs typeface="Times New Roman" panose="02020603050405020304" pitchFamily="18" charset="0"/>
              </a:rPr>
              <a:t>Дыбыс:</a:t>
            </a: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 Қозғалтқыштар мен машиналар дыбыс шығарып, энергия жоғалтады</a:t>
            </a:r>
            <a:endParaRPr lang="en-US" sz="1050" dirty="0">
              <a:latin typeface="Times New Roman" panose="02020603050405020304" pitchFamily="18" charset="0"/>
              <a:cs typeface="Times New Roman" panose="02020603050405020304" pitchFamily="18" charset="0"/>
            </a:endParaRPr>
          </a:p>
        </p:txBody>
      </p:sp>
      <p:sp>
        <p:nvSpPr>
          <p:cNvPr id="26" name="Text 24"/>
          <p:cNvSpPr/>
          <p:nvPr/>
        </p:nvSpPr>
        <p:spPr>
          <a:xfrm>
            <a:off x="541734" y="4749641"/>
            <a:ext cx="6522839" cy="158591"/>
          </a:xfrm>
          <a:prstGeom prst="rect">
            <a:avLst/>
          </a:prstGeom>
          <a:noFill/>
          <a:ln/>
        </p:spPr>
        <p:txBody>
          <a:bodyPr wrap="none" lIns="0" tIns="0" rIns="0" bIns="0" rtlCol="0" anchor="t"/>
          <a:lstStyle/>
          <a:p>
            <a:pPr marL="342900" indent="-342900" algn="l">
              <a:lnSpc>
                <a:spcPts val="1250"/>
              </a:lnSpc>
              <a:buSzPct val="100000"/>
              <a:buChar char="•"/>
            </a:pPr>
            <a:r>
              <a:rPr lang="en-US" sz="1050" b="1" dirty="0">
                <a:solidFill>
                  <a:srgbClr val="3C3939"/>
                </a:solidFill>
                <a:latin typeface="Times New Roman" panose="02020603050405020304" pitchFamily="18" charset="0"/>
                <a:ea typeface="Roboto" pitchFamily="34" charset="-122"/>
                <a:cs typeface="Times New Roman" panose="02020603050405020304" pitchFamily="18" charset="0"/>
              </a:rPr>
              <a:t>Жылу таралуы:</a:t>
            </a: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 Жылу энергиясы қоршаған ортаға таралады</a:t>
            </a:r>
            <a:endParaRPr lang="en-US" sz="1050" dirty="0">
              <a:latin typeface="Times New Roman" panose="02020603050405020304" pitchFamily="18" charset="0"/>
              <a:cs typeface="Times New Roman" panose="02020603050405020304" pitchFamily="18" charset="0"/>
            </a:endParaRPr>
          </a:p>
        </p:txBody>
      </p:sp>
      <p:sp>
        <p:nvSpPr>
          <p:cNvPr id="27" name="Shape 25"/>
          <p:cNvSpPr/>
          <p:nvPr/>
        </p:nvSpPr>
        <p:spPr>
          <a:xfrm>
            <a:off x="7521773" y="2911673"/>
            <a:ext cx="6797397" cy="1082040"/>
          </a:xfrm>
          <a:prstGeom prst="roundRect">
            <a:avLst>
              <a:gd name="adj" fmla="val 3852"/>
            </a:avLst>
          </a:prstGeom>
          <a:solidFill>
            <a:srgbClr val="D2D2E0"/>
          </a:solidFill>
          <a:ln/>
        </p:spPr>
      </p:sp>
      <p:pic>
        <p:nvPicPr>
          <p:cNvPr id="28" name="Image 0" descr="preencoded.png"/>
          <p:cNvPicPr>
            <a:picLocks noChangeAspect="1"/>
          </p:cNvPicPr>
          <p:nvPr/>
        </p:nvPicPr>
        <p:blipFill>
          <a:blip r:embed="rId3"/>
          <a:stretch>
            <a:fillRect/>
          </a:stretch>
        </p:blipFill>
        <p:spPr>
          <a:xfrm>
            <a:off x="7620952" y="3041451"/>
            <a:ext cx="155019" cy="123944"/>
          </a:xfrm>
          <a:prstGeom prst="rect">
            <a:avLst/>
          </a:prstGeom>
        </p:spPr>
      </p:pic>
      <p:sp>
        <p:nvSpPr>
          <p:cNvPr id="29" name="Text 26"/>
          <p:cNvSpPr/>
          <p:nvPr/>
        </p:nvSpPr>
        <p:spPr>
          <a:xfrm>
            <a:off x="7875150" y="3035617"/>
            <a:ext cx="1240393" cy="155019"/>
          </a:xfrm>
          <a:prstGeom prst="rect">
            <a:avLst/>
          </a:prstGeom>
          <a:noFill/>
          <a:ln/>
        </p:spPr>
        <p:txBody>
          <a:bodyPr wrap="none" lIns="0" tIns="0" rIns="0" bIns="0" rtlCol="0" anchor="t"/>
          <a:lstStyle/>
          <a:p>
            <a:pPr marL="0" indent="0" algn="l">
              <a:lnSpc>
                <a:spcPts val="1200"/>
              </a:lnSpc>
              <a:buNone/>
            </a:pPr>
            <a:r>
              <a:rPr lang="en-US" sz="1200" dirty="0">
                <a:solidFill>
                  <a:srgbClr val="000000"/>
                </a:solidFill>
                <a:latin typeface="Times New Roman" panose="02020603050405020304" pitchFamily="18" charset="0"/>
                <a:ea typeface="Raleway" pitchFamily="34" charset="-122"/>
                <a:cs typeface="Times New Roman" panose="02020603050405020304" pitchFamily="18" charset="0"/>
              </a:rPr>
              <a:t>📊 ПӘК түсінігі</a:t>
            </a:r>
            <a:endParaRPr lang="en-US" sz="1200" dirty="0">
              <a:latin typeface="Times New Roman" panose="02020603050405020304" pitchFamily="18" charset="0"/>
              <a:cs typeface="Times New Roman" panose="02020603050405020304" pitchFamily="18" charset="0"/>
            </a:endParaRPr>
          </a:p>
        </p:txBody>
      </p:sp>
      <p:sp>
        <p:nvSpPr>
          <p:cNvPr id="30" name="Text 27"/>
          <p:cNvSpPr/>
          <p:nvPr/>
        </p:nvSpPr>
        <p:spPr>
          <a:xfrm>
            <a:off x="7875150" y="3289815"/>
            <a:ext cx="6344841" cy="317183"/>
          </a:xfrm>
          <a:prstGeom prst="rect">
            <a:avLst/>
          </a:prstGeom>
          <a:noFill/>
          <a:ln/>
        </p:spPr>
        <p:txBody>
          <a:bodyPr wrap="square" lIns="0" tIns="0" rIns="0" bIns="0" rtlCol="0" anchor="t"/>
          <a:lstStyle/>
          <a:p>
            <a:pPr marL="0" indent="0" algn="l">
              <a:lnSpc>
                <a:spcPts val="1250"/>
              </a:lnSpc>
              <a:buNone/>
            </a:pPr>
            <a:r>
              <a:rPr lang="en-US" sz="1050" b="1" dirty="0">
                <a:solidFill>
                  <a:srgbClr val="000000"/>
                </a:solidFill>
                <a:latin typeface="Times New Roman" panose="02020603050405020304" pitchFamily="18" charset="0"/>
                <a:ea typeface="Roboto" pitchFamily="34" charset="-122"/>
                <a:cs typeface="Times New Roman" panose="02020603050405020304" pitchFamily="18" charset="0"/>
              </a:rPr>
              <a:t>Пайдалы әрекет коэффициенті (ПӘК)</a:t>
            </a:r>
            <a:r>
              <a:rPr lang="en-US" sz="1050" dirty="0">
                <a:solidFill>
                  <a:srgbClr val="000000"/>
                </a:solidFill>
                <a:latin typeface="Times New Roman" panose="02020603050405020304" pitchFamily="18" charset="0"/>
                <a:ea typeface="Roboto" pitchFamily="34" charset="-122"/>
                <a:cs typeface="Times New Roman" panose="02020603050405020304" pitchFamily="18" charset="0"/>
              </a:rPr>
              <a:t> - бұл пайдалы жұмыстың жұмсалған энергияға қатынасы. ПӘК әрқашан 100%-дан төмен, себебі шығындар болады.</a:t>
            </a:r>
            <a:endParaRPr lang="en-US" sz="1050" dirty="0">
              <a:latin typeface="Times New Roman" panose="02020603050405020304" pitchFamily="18" charset="0"/>
              <a:cs typeface="Times New Roman" panose="02020603050405020304" pitchFamily="18" charset="0"/>
            </a:endParaRPr>
          </a:p>
        </p:txBody>
      </p:sp>
      <p:sp>
        <p:nvSpPr>
          <p:cNvPr id="31" name="Text 28"/>
          <p:cNvSpPr/>
          <p:nvPr/>
        </p:nvSpPr>
        <p:spPr>
          <a:xfrm>
            <a:off x="7875149" y="3699509"/>
            <a:ext cx="6344841" cy="158591"/>
          </a:xfrm>
          <a:prstGeom prst="rect">
            <a:avLst/>
          </a:prstGeom>
          <a:noFill/>
          <a:ln/>
        </p:spPr>
        <p:txBody>
          <a:bodyPr wrap="none" lIns="0" tIns="0" rIns="0" bIns="0" rtlCol="0" anchor="t"/>
          <a:lstStyle/>
          <a:p>
            <a:pPr marL="0" indent="0" algn="l">
              <a:lnSpc>
                <a:spcPts val="1250"/>
              </a:lnSpc>
              <a:buNone/>
            </a:pPr>
            <a:r>
              <a:rPr lang="en-US" sz="1050" b="1" dirty="0">
                <a:solidFill>
                  <a:srgbClr val="000000"/>
                </a:solidFill>
                <a:latin typeface="Times New Roman" panose="02020603050405020304" pitchFamily="18" charset="0"/>
                <a:ea typeface="Roboto" pitchFamily="34" charset="-122"/>
                <a:cs typeface="Times New Roman" panose="02020603050405020304" pitchFamily="18" charset="0"/>
              </a:rPr>
              <a:t>Формула:</a:t>
            </a:r>
            <a:r>
              <a:rPr lang="en-US" sz="1050" dirty="0">
                <a:solidFill>
                  <a:srgbClr val="000000"/>
                </a:solidFill>
                <a:latin typeface="Times New Roman" panose="02020603050405020304" pitchFamily="18" charset="0"/>
                <a:ea typeface="Roboto" pitchFamily="34" charset="-122"/>
                <a:cs typeface="Times New Roman" panose="02020603050405020304" pitchFamily="18" charset="0"/>
              </a:rPr>
              <a:t> ПӘК = (Пайдалы жұмыс / Жұмсалған энергия) × 100%</a:t>
            </a:r>
            <a:endParaRPr lang="en-US" sz="1050" dirty="0">
              <a:latin typeface="Times New Roman" panose="02020603050405020304" pitchFamily="18" charset="0"/>
              <a:cs typeface="Times New Roman" panose="02020603050405020304" pitchFamily="18" charset="0"/>
            </a:endParaRPr>
          </a:p>
        </p:txBody>
      </p:sp>
      <p:sp>
        <p:nvSpPr>
          <p:cNvPr id="32" name="Text 29"/>
          <p:cNvSpPr/>
          <p:nvPr/>
        </p:nvSpPr>
        <p:spPr>
          <a:xfrm>
            <a:off x="383261" y="5160822"/>
            <a:ext cx="1593175" cy="155019"/>
          </a:xfrm>
          <a:prstGeom prst="rect">
            <a:avLst/>
          </a:prstGeom>
          <a:noFill/>
          <a:ln/>
        </p:spPr>
        <p:txBody>
          <a:bodyPr wrap="none" lIns="0" tIns="0" rIns="0" bIns="0" rtlCol="0" anchor="t"/>
          <a:lstStyle/>
          <a:p>
            <a:pPr marL="0" indent="0" algn="l">
              <a:lnSpc>
                <a:spcPts val="1200"/>
              </a:lnSpc>
              <a:buNone/>
            </a:pPr>
            <a:r>
              <a:rPr lang="en-US" sz="1200" b="1"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200" b="1" dirty="0">
                <a:solidFill>
                  <a:srgbClr val="1B1B27"/>
                </a:solidFill>
                <a:latin typeface="Times New Roman" panose="02020603050405020304" pitchFamily="18" charset="0"/>
                <a:ea typeface="Raleway" pitchFamily="34" charset="-122"/>
                <a:cs typeface="Times New Roman" panose="02020603050405020304" pitchFamily="18" charset="0"/>
              </a:rPr>
              <a:t> Практикалық мысалдар</a:t>
            </a:r>
            <a:endParaRPr lang="en-US" sz="1200" b="1" dirty="0">
              <a:latin typeface="Times New Roman" panose="02020603050405020304" pitchFamily="18" charset="0"/>
              <a:cs typeface="Times New Roman" panose="02020603050405020304" pitchFamily="18" charset="0"/>
            </a:endParaRPr>
          </a:p>
        </p:txBody>
      </p:sp>
      <p:sp>
        <p:nvSpPr>
          <p:cNvPr id="33" name="Text 30"/>
          <p:cNvSpPr/>
          <p:nvPr/>
        </p:nvSpPr>
        <p:spPr>
          <a:xfrm>
            <a:off x="396835" y="5535017"/>
            <a:ext cx="2420660" cy="181807"/>
          </a:xfrm>
          <a:prstGeom prst="rect">
            <a:avLst/>
          </a:prstGeom>
          <a:noFill/>
          <a:ln/>
        </p:spPr>
        <p:txBody>
          <a:bodyPr wrap="none" lIns="0" tIns="0" rIns="0" bIns="0" rtlCol="0" anchor="t"/>
          <a:lstStyle/>
          <a:p>
            <a:pPr>
              <a:lnSpc>
                <a:spcPts val="1200"/>
              </a:lnSpc>
            </a:pP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Көлік</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қозғалтқышы</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ПӘК ≈ 25-30%</a:t>
            </a:r>
            <a:endParaRPr lang="en-US" sz="1600" dirty="0">
              <a:latin typeface="Times New Roman" panose="02020603050405020304" pitchFamily="18" charset="0"/>
              <a:cs typeface="Times New Roman" panose="02020603050405020304" pitchFamily="18" charset="0"/>
            </a:endParaRPr>
          </a:p>
        </p:txBody>
      </p:sp>
      <p:sp>
        <p:nvSpPr>
          <p:cNvPr id="35" name="Text 32"/>
          <p:cNvSpPr/>
          <p:nvPr/>
        </p:nvSpPr>
        <p:spPr>
          <a:xfrm>
            <a:off x="298846" y="5834160"/>
            <a:ext cx="4529614"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Отынның 70-75%-ы жылу түрінде шығындалады. Тек 25-30%-ы ғана дөңгелектерді айналдыруға жұмсалады. Шығындар: салқындату жүйесі, соқпа газдары, үйкеліс.</a:t>
            </a:r>
            <a:endParaRPr lang="en-US" sz="1200" dirty="0">
              <a:latin typeface="Times New Roman" panose="02020603050405020304" pitchFamily="18" charset="0"/>
              <a:cs typeface="Times New Roman" panose="02020603050405020304" pitchFamily="18" charset="0"/>
            </a:endParaRPr>
          </a:p>
        </p:txBody>
      </p:sp>
      <p:sp>
        <p:nvSpPr>
          <p:cNvPr id="36" name="Text 33"/>
          <p:cNvSpPr/>
          <p:nvPr/>
        </p:nvSpPr>
        <p:spPr>
          <a:xfrm>
            <a:off x="5050393" y="5535017"/>
            <a:ext cx="1240393" cy="155019"/>
          </a:xfrm>
          <a:prstGeom prst="rect">
            <a:avLst/>
          </a:prstGeom>
          <a:noFill/>
          <a:ln/>
        </p:spPr>
        <p:txBody>
          <a:bodyPr wrap="none" lIns="0" tIns="0" rIns="0" bIns="0" rtlCol="0" anchor="t"/>
          <a:lstStyle/>
          <a:p>
            <a:pPr>
              <a:lnSpc>
                <a:spcPts val="1200"/>
              </a:lnSpc>
            </a:pP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Дәстүрлі</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пеш</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ПӘК ≈ 40-60%</a:t>
            </a:r>
            <a:endParaRPr lang="en-US" sz="1600" dirty="0">
              <a:latin typeface="Times New Roman" panose="02020603050405020304" pitchFamily="18" charset="0"/>
              <a:cs typeface="Times New Roman" panose="02020603050405020304" pitchFamily="18" charset="0"/>
            </a:endParaRPr>
          </a:p>
          <a:p>
            <a:pPr marL="0" indent="0" algn="l">
              <a:lnSpc>
                <a:spcPts val="1200"/>
              </a:lnSpc>
              <a:buNone/>
            </a:pPr>
            <a:endParaRPr lang="en-US" sz="1600" dirty="0">
              <a:latin typeface="Times New Roman" panose="02020603050405020304" pitchFamily="18" charset="0"/>
              <a:cs typeface="Times New Roman" panose="02020603050405020304" pitchFamily="18" charset="0"/>
            </a:endParaRPr>
          </a:p>
        </p:txBody>
      </p:sp>
      <p:sp>
        <p:nvSpPr>
          <p:cNvPr id="38" name="Text 35"/>
          <p:cNvSpPr/>
          <p:nvPr/>
        </p:nvSpPr>
        <p:spPr>
          <a:xfrm>
            <a:off x="4952404" y="5834160"/>
            <a:ext cx="4529614"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Отынның 40-60%-ы бөлмені жылытады, қалғаны мұржаға кетеді. Заманауи пештердің ПӘК-і жоғарырақ (70-80%), себебі олар жылуды жақсырақ сақтайды.</a:t>
            </a:r>
            <a:endParaRPr lang="en-US" sz="1200" dirty="0">
              <a:latin typeface="Times New Roman" panose="02020603050405020304" pitchFamily="18" charset="0"/>
              <a:cs typeface="Times New Roman" panose="02020603050405020304" pitchFamily="18" charset="0"/>
            </a:endParaRPr>
          </a:p>
        </p:txBody>
      </p:sp>
      <p:sp>
        <p:nvSpPr>
          <p:cNvPr id="39" name="Text 36"/>
          <p:cNvSpPr/>
          <p:nvPr/>
        </p:nvSpPr>
        <p:spPr>
          <a:xfrm>
            <a:off x="9703951" y="5535017"/>
            <a:ext cx="1240393" cy="155019"/>
          </a:xfrm>
          <a:prstGeom prst="rect">
            <a:avLst/>
          </a:prstGeom>
          <a:noFill/>
          <a:ln/>
        </p:spPr>
        <p:txBody>
          <a:bodyPr wrap="none" lIns="0" tIns="0" rIns="0" bIns="0" rtlCol="0" anchor="t"/>
          <a:lstStyle/>
          <a:p>
            <a:pPr>
              <a:lnSpc>
                <a:spcPts val="1200"/>
              </a:lnSpc>
            </a:pP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Электр</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үтігі</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ПӘК ≈ 90-95%</a:t>
            </a:r>
            <a:endParaRPr lang="en-US" sz="1600" dirty="0">
              <a:latin typeface="Times New Roman" panose="02020603050405020304" pitchFamily="18" charset="0"/>
              <a:cs typeface="Times New Roman" panose="02020603050405020304" pitchFamily="18" charset="0"/>
            </a:endParaRPr>
          </a:p>
          <a:p>
            <a:pPr marL="0" indent="0" algn="l">
              <a:lnSpc>
                <a:spcPts val="1200"/>
              </a:lnSpc>
              <a:buNone/>
            </a:pPr>
            <a:endParaRPr lang="en-US" sz="1600" dirty="0">
              <a:latin typeface="Times New Roman" panose="02020603050405020304" pitchFamily="18" charset="0"/>
              <a:cs typeface="Times New Roman" panose="02020603050405020304" pitchFamily="18" charset="0"/>
            </a:endParaRPr>
          </a:p>
        </p:txBody>
      </p:sp>
      <p:sp>
        <p:nvSpPr>
          <p:cNvPr id="41" name="Text 38"/>
          <p:cNvSpPr/>
          <p:nvPr/>
        </p:nvSpPr>
        <p:spPr>
          <a:xfrm>
            <a:off x="9605962" y="5834160"/>
            <a:ext cx="4529614" cy="317183"/>
          </a:xfrm>
          <a:prstGeom prst="rect">
            <a:avLst/>
          </a:prstGeom>
          <a:noFill/>
          <a:ln/>
        </p:spPr>
        <p:txBody>
          <a:bodyPr wrap="square" lIns="0" tIns="0" rIns="0" bIns="0" rtlCol="0" anchor="t"/>
          <a:lstStyle/>
          <a:p>
            <a:pPr marL="0" indent="0" algn="l">
              <a:lnSpc>
                <a:spcPts val="1250"/>
              </a:lnSpc>
              <a:buNone/>
            </a:pPr>
            <a:r>
              <a:rPr lang="en-US" sz="1200" dirty="0">
                <a:solidFill>
                  <a:srgbClr val="3C3939"/>
                </a:solidFill>
                <a:latin typeface="Times New Roman" panose="02020603050405020304" pitchFamily="18" charset="0"/>
                <a:ea typeface="Roboto" pitchFamily="34" charset="-122"/>
                <a:cs typeface="Times New Roman" panose="02020603050405020304" pitchFamily="18" charset="0"/>
              </a:rPr>
              <a:t>Электр энергиясының көп бөлігі жылуға айналады (бұл мақсат). Аз ғана бөлігі қоршаған ортаға таралады. Электр құрылғылардың ПӘК-і жоғары.</a:t>
            </a:r>
            <a:endParaRPr lang="en-US" sz="1200" dirty="0">
              <a:latin typeface="Times New Roman" panose="02020603050405020304" pitchFamily="18" charset="0"/>
              <a:cs typeface="Times New Roman" panose="02020603050405020304" pitchFamily="18" charset="0"/>
            </a:endParaRPr>
          </a:p>
        </p:txBody>
      </p:sp>
      <p:sp>
        <p:nvSpPr>
          <p:cNvPr id="42" name="Text 39"/>
          <p:cNvSpPr/>
          <p:nvPr/>
        </p:nvSpPr>
        <p:spPr>
          <a:xfrm>
            <a:off x="427315" y="6506586"/>
            <a:ext cx="3366135" cy="327422"/>
          </a:xfrm>
          <a:prstGeom prst="rect">
            <a:avLst/>
          </a:prstGeom>
          <a:noFill/>
          <a:ln/>
        </p:spPr>
        <p:txBody>
          <a:bodyPr wrap="none" lIns="0" tIns="0" rIns="0" bIns="0" rtlCol="0" anchor="t"/>
          <a:lstStyle/>
          <a:p>
            <a:pPr marL="0" indent="0" algn="ctr">
              <a:lnSpc>
                <a:spcPts val="255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100%</a:t>
            </a:r>
            <a:endParaRPr lang="en-US" sz="2800" dirty="0">
              <a:latin typeface="Times New Roman" panose="02020603050405020304" pitchFamily="18" charset="0"/>
              <a:cs typeface="Times New Roman" panose="02020603050405020304" pitchFamily="18" charset="0"/>
            </a:endParaRPr>
          </a:p>
        </p:txBody>
      </p:sp>
      <p:sp>
        <p:nvSpPr>
          <p:cNvPr id="43" name="Text 40"/>
          <p:cNvSpPr/>
          <p:nvPr/>
        </p:nvSpPr>
        <p:spPr>
          <a:xfrm>
            <a:off x="1488519" y="6957952"/>
            <a:ext cx="1243727" cy="155019"/>
          </a:xfrm>
          <a:prstGeom prst="rect">
            <a:avLst/>
          </a:prstGeom>
          <a:noFill/>
          <a:ln/>
        </p:spPr>
        <p:txBody>
          <a:bodyPr wrap="none" lIns="0" tIns="0" rIns="0" bIns="0" rtlCol="0" anchor="t"/>
          <a:lstStyle/>
          <a:p>
            <a:pPr marL="0" indent="0" algn="ctr">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Электр қозғалтқышы</a:t>
            </a:r>
            <a:endParaRPr lang="en-US" sz="1200" dirty="0">
              <a:latin typeface="Times New Roman" panose="02020603050405020304" pitchFamily="18" charset="0"/>
              <a:cs typeface="Times New Roman" panose="02020603050405020304" pitchFamily="18" charset="0"/>
            </a:endParaRPr>
          </a:p>
        </p:txBody>
      </p:sp>
      <p:sp>
        <p:nvSpPr>
          <p:cNvPr id="44" name="Text 41"/>
          <p:cNvSpPr/>
          <p:nvPr/>
        </p:nvSpPr>
        <p:spPr>
          <a:xfrm>
            <a:off x="427315" y="7172503"/>
            <a:ext cx="3366135" cy="158591"/>
          </a:xfrm>
          <a:prstGeom prst="rect">
            <a:avLst/>
          </a:prstGeom>
          <a:noFill/>
          <a:ln/>
        </p:spPr>
        <p:txBody>
          <a:bodyPr wrap="none" lIns="0" tIns="0" rIns="0" bIns="0" rtlCol="0" anchor="t"/>
          <a:lstStyle/>
          <a:p>
            <a:pPr marL="0" indent="0" algn="ctr">
              <a:lnSpc>
                <a:spcPts val="1250"/>
              </a:lnSpc>
              <a:buNone/>
            </a:pP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Ең жоғары тиімділік</a:t>
            </a:r>
            <a:endParaRPr lang="en-US" sz="1050" dirty="0">
              <a:latin typeface="Times New Roman" panose="02020603050405020304" pitchFamily="18" charset="0"/>
              <a:cs typeface="Times New Roman" panose="02020603050405020304" pitchFamily="18" charset="0"/>
            </a:endParaRPr>
          </a:p>
        </p:txBody>
      </p:sp>
      <p:sp>
        <p:nvSpPr>
          <p:cNvPr id="45" name="Text 42"/>
          <p:cNvSpPr/>
          <p:nvPr/>
        </p:nvSpPr>
        <p:spPr>
          <a:xfrm>
            <a:off x="3917394" y="6506586"/>
            <a:ext cx="3366254" cy="327422"/>
          </a:xfrm>
          <a:prstGeom prst="rect">
            <a:avLst/>
          </a:prstGeom>
          <a:noFill/>
          <a:ln/>
        </p:spPr>
        <p:txBody>
          <a:bodyPr wrap="none" lIns="0" tIns="0" rIns="0" bIns="0" rtlCol="0" anchor="t"/>
          <a:lstStyle/>
          <a:p>
            <a:pPr marL="0" indent="0" algn="ctr">
              <a:lnSpc>
                <a:spcPts val="255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90%</a:t>
            </a:r>
            <a:endParaRPr lang="en-US" sz="2800" dirty="0">
              <a:latin typeface="Times New Roman" panose="02020603050405020304" pitchFamily="18" charset="0"/>
              <a:cs typeface="Times New Roman" panose="02020603050405020304" pitchFamily="18" charset="0"/>
            </a:endParaRPr>
          </a:p>
        </p:txBody>
      </p:sp>
      <p:sp>
        <p:nvSpPr>
          <p:cNvPr id="46" name="Text 43"/>
          <p:cNvSpPr/>
          <p:nvPr/>
        </p:nvSpPr>
        <p:spPr>
          <a:xfrm>
            <a:off x="4980265" y="6957952"/>
            <a:ext cx="1240393" cy="155019"/>
          </a:xfrm>
          <a:prstGeom prst="rect">
            <a:avLst/>
          </a:prstGeom>
          <a:noFill/>
          <a:ln/>
        </p:spPr>
        <p:txBody>
          <a:bodyPr wrap="none" lIns="0" tIns="0" rIns="0" bIns="0" rtlCol="0" anchor="t"/>
          <a:lstStyle/>
          <a:p>
            <a:pPr marL="0" indent="0" algn="ctr">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Жылу сорғысы</a:t>
            </a:r>
            <a:endParaRPr lang="en-US" sz="1200" dirty="0">
              <a:latin typeface="Times New Roman" panose="02020603050405020304" pitchFamily="18" charset="0"/>
              <a:cs typeface="Times New Roman" panose="02020603050405020304" pitchFamily="18" charset="0"/>
            </a:endParaRPr>
          </a:p>
        </p:txBody>
      </p:sp>
      <p:sp>
        <p:nvSpPr>
          <p:cNvPr id="47" name="Text 44"/>
          <p:cNvSpPr/>
          <p:nvPr/>
        </p:nvSpPr>
        <p:spPr>
          <a:xfrm>
            <a:off x="3917394" y="7172503"/>
            <a:ext cx="3366254" cy="158591"/>
          </a:xfrm>
          <a:prstGeom prst="rect">
            <a:avLst/>
          </a:prstGeom>
          <a:noFill/>
          <a:ln/>
        </p:spPr>
        <p:txBody>
          <a:bodyPr wrap="none" lIns="0" tIns="0" rIns="0" bIns="0" rtlCol="0" anchor="t"/>
          <a:lstStyle/>
          <a:p>
            <a:pPr marL="0" indent="0" algn="ctr">
              <a:lnSpc>
                <a:spcPts val="1250"/>
              </a:lnSpc>
              <a:buNone/>
            </a:pP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Өте тиімді жылыту</a:t>
            </a:r>
            <a:endParaRPr lang="en-US" sz="1050" dirty="0">
              <a:latin typeface="Times New Roman" panose="02020603050405020304" pitchFamily="18" charset="0"/>
              <a:cs typeface="Times New Roman" panose="02020603050405020304" pitchFamily="18" charset="0"/>
            </a:endParaRPr>
          </a:p>
        </p:txBody>
      </p:sp>
      <p:sp>
        <p:nvSpPr>
          <p:cNvPr id="48" name="Text 45"/>
          <p:cNvSpPr/>
          <p:nvPr/>
        </p:nvSpPr>
        <p:spPr>
          <a:xfrm>
            <a:off x="7407593" y="6506586"/>
            <a:ext cx="3366254" cy="327422"/>
          </a:xfrm>
          <a:prstGeom prst="rect">
            <a:avLst/>
          </a:prstGeom>
          <a:noFill/>
          <a:ln/>
        </p:spPr>
        <p:txBody>
          <a:bodyPr wrap="none" lIns="0" tIns="0" rIns="0" bIns="0" rtlCol="0" anchor="t"/>
          <a:lstStyle/>
          <a:p>
            <a:pPr marL="0" indent="0" algn="ctr">
              <a:lnSpc>
                <a:spcPts val="255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30%</a:t>
            </a:r>
            <a:endParaRPr lang="en-US" sz="2800" dirty="0">
              <a:latin typeface="Times New Roman" panose="02020603050405020304" pitchFamily="18" charset="0"/>
              <a:cs typeface="Times New Roman" panose="02020603050405020304" pitchFamily="18" charset="0"/>
            </a:endParaRPr>
          </a:p>
        </p:txBody>
      </p:sp>
      <p:sp>
        <p:nvSpPr>
          <p:cNvPr id="49" name="Text 46"/>
          <p:cNvSpPr/>
          <p:nvPr/>
        </p:nvSpPr>
        <p:spPr>
          <a:xfrm>
            <a:off x="8470463" y="6957952"/>
            <a:ext cx="1240512" cy="155019"/>
          </a:xfrm>
          <a:prstGeom prst="rect">
            <a:avLst/>
          </a:prstGeom>
          <a:noFill/>
          <a:ln/>
        </p:spPr>
        <p:txBody>
          <a:bodyPr wrap="none" lIns="0" tIns="0" rIns="0" bIns="0" rtlCol="0" anchor="t"/>
          <a:lstStyle/>
          <a:p>
            <a:pPr marL="0" indent="0" algn="ctr">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Бензин қозғалтқышы</a:t>
            </a:r>
            <a:endParaRPr lang="en-US" sz="1200" dirty="0">
              <a:latin typeface="Times New Roman" panose="02020603050405020304" pitchFamily="18" charset="0"/>
              <a:cs typeface="Times New Roman" panose="02020603050405020304" pitchFamily="18" charset="0"/>
            </a:endParaRPr>
          </a:p>
        </p:txBody>
      </p:sp>
      <p:sp>
        <p:nvSpPr>
          <p:cNvPr id="50" name="Text 47"/>
          <p:cNvSpPr/>
          <p:nvPr/>
        </p:nvSpPr>
        <p:spPr>
          <a:xfrm>
            <a:off x="7407593" y="7172503"/>
            <a:ext cx="3366254" cy="158591"/>
          </a:xfrm>
          <a:prstGeom prst="rect">
            <a:avLst/>
          </a:prstGeom>
          <a:noFill/>
          <a:ln/>
        </p:spPr>
        <p:txBody>
          <a:bodyPr wrap="none" lIns="0" tIns="0" rIns="0" bIns="0" rtlCol="0" anchor="t"/>
          <a:lstStyle/>
          <a:p>
            <a:pPr marL="0" indent="0" algn="ctr">
              <a:lnSpc>
                <a:spcPts val="1250"/>
              </a:lnSpc>
              <a:buNone/>
            </a:pP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Көп шығын бар</a:t>
            </a:r>
            <a:endParaRPr lang="en-US" sz="1050" dirty="0">
              <a:latin typeface="Times New Roman" panose="02020603050405020304" pitchFamily="18" charset="0"/>
              <a:cs typeface="Times New Roman" panose="02020603050405020304" pitchFamily="18" charset="0"/>
            </a:endParaRPr>
          </a:p>
        </p:txBody>
      </p:sp>
      <p:sp>
        <p:nvSpPr>
          <p:cNvPr id="51" name="Text 48"/>
          <p:cNvSpPr/>
          <p:nvPr/>
        </p:nvSpPr>
        <p:spPr>
          <a:xfrm>
            <a:off x="10897791" y="6506586"/>
            <a:ext cx="3366254" cy="327422"/>
          </a:xfrm>
          <a:prstGeom prst="rect">
            <a:avLst/>
          </a:prstGeom>
          <a:noFill/>
          <a:ln/>
        </p:spPr>
        <p:txBody>
          <a:bodyPr wrap="none" lIns="0" tIns="0" rIns="0" bIns="0" rtlCol="0" anchor="t"/>
          <a:lstStyle/>
          <a:p>
            <a:pPr marL="0" indent="0" algn="ctr">
              <a:lnSpc>
                <a:spcPts val="2550"/>
              </a:lnSpc>
              <a:buNone/>
            </a:pPr>
            <a:r>
              <a:rPr lang="en-US" sz="2800" dirty="0">
                <a:solidFill>
                  <a:srgbClr val="3C3939"/>
                </a:solidFill>
                <a:latin typeface="Times New Roman" panose="02020603050405020304" pitchFamily="18" charset="0"/>
                <a:ea typeface="Raleway" pitchFamily="34" charset="-122"/>
                <a:cs typeface="Times New Roman" panose="02020603050405020304" pitchFamily="18" charset="0"/>
              </a:rPr>
              <a:t>15%</a:t>
            </a:r>
            <a:endParaRPr lang="en-US" sz="2800" dirty="0">
              <a:latin typeface="Times New Roman" panose="02020603050405020304" pitchFamily="18" charset="0"/>
              <a:cs typeface="Times New Roman" panose="02020603050405020304" pitchFamily="18" charset="0"/>
            </a:endParaRPr>
          </a:p>
        </p:txBody>
      </p:sp>
      <p:sp>
        <p:nvSpPr>
          <p:cNvPr id="52" name="Text 49"/>
          <p:cNvSpPr/>
          <p:nvPr/>
        </p:nvSpPr>
        <p:spPr>
          <a:xfrm>
            <a:off x="11960662" y="6957952"/>
            <a:ext cx="1240393" cy="155019"/>
          </a:xfrm>
          <a:prstGeom prst="rect">
            <a:avLst/>
          </a:prstGeom>
          <a:noFill/>
          <a:ln/>
        </p:spPr>
        <p:txBody>
          <a:bodyPr wrap="none" lIns="0" tIns="0" rIns="0" bIns="0" rtlCol="0" anchor="t"/>
          <a:lstStyle/>
          <a:p>
            <a:pPr marL="0" indent="0" algn="ctr">
              <a:lnSpc>
                <a:spcPts val="1200"/>
              </a:lnSpc>
              <a:buNone/>
            </a:pPr>
            <a:r>
              <a:rPr lang="en-US" sz="1200" dirty="0">
                <a:solidFill>
                  <a:srgbClr val="3C3939"/>
                </a:solidFill>
                <a:latin typeface="Times New Roman" panose="02020603050405020304" pitchFamily="18" charset="0"/>
                <a:ea typeface="Raleway" pitchFamily="34" charset="-122"/>
                <a:cs typeface="Times New Roman" panose="02020603050405020304" pitchFamily="18" charset="0"/>
              </a:rPr>
              <a:t>Қарапайым шам</a:t>
            </a:r>
            <a:endParaRPr lang="en-US" sz="1200" dirty="0">
              <a:latin typeface="Times New Roman" panose="02020603050405020304" pitchFamily="18" charset="0"/>
              <a:cs typeface="Times New Roman" panose="02020603050405020304" pitchFamily="18" charset="0"/>
            </a:endParaRPr>
          </a:p>
        </p:txBody>
      </p:sp>
      <p:sp>
        <p:nvSpPr>
          <p:cNvPr id="53" name="Text 50"/>
          <p:cNvSpPr/>
          <p:nvPr/>
        </p:nvSpPr>
        <p:spPr>
          <a:xfrm>
            <a:off x="10897791" y="7172503"/>
            <a:ext cx="3366254" cy="158591"/>
          </a:xfrm>
          <a:prstGeom prst="rect">
            <a:avLst/>
          </a:prstGeom>
          <a:noFill/>
          <a:ln/>
        </p:spPr>
        <p:txBody>
          <a:bodyPr wrap="none" lIns="0" tIns="0" rIns="0" bIns="0" rtlCol="0" anchor="t"/>
          <a:lstStyle/>
          <a:p>
            <a:pPr marL="0" indent="0" algn="ctr">
              <a:lnSpc>
                <a:spcPts val="1250"/>
              </a:lnSpc>
              <a:buNone/>
            </a:pPr>
            <a:r>
              <a:rPr lang="en-US" sz="1050" dirty="0">
                <a:solidFill>
                  <a:srgbClr val="3C3939"/>
                </a:solidFill>
                <a:latin typeface="Times New Roman" panose="02020603050405020304" pitchFamily="18" charset="0"/>
                <a:ea typeface="Roboto" pitchFamily="34" charset="-122"/>
                <a:cs typeface="Times New Roman" panose="02020603050405020304" pitchFamily="18" charset="0"/>
              </a:rPr>
              <a:t>Ең төмен тиімділік</a:t>
            </a:r>
            <a:endParaRPr lang="en-US" sz="1050" dirty="0">
              <a:latin typeface="Times New Roman" panose="02020603050405020304" pitchFamily="18" charset="0"/>
              <a:cs typeface="Times New Roman" panose="02020603050405020304" pitchFamily="18" charset="0"/>
            </a:endParaRPr>
          </a:p>
        </p:txBody>
      </p:sp>
      <p:sp>
        <p:nvSpPr>
          <p:cNvPr id="54" name="Text 51"/>
          <p:cNvSpPr/>
          <p:nvPr/>
        </p:nvSpPr>
        <p:spPr>
          <a:xfrm>
            <a:off x="334803" y="7724398"/>
            <a:ext cx="7907193" cy="226039"/>
          </a:xfrm>
          <a:prstGeom prst="rect">
            <a:avLst/>
          </a:prstGeom>
          <a:noFill/>
          <a:ln/>
        </p:spPr>
        <p:txBody>
          <a:bodyPr wrap="none" lIns="0" tIns="0" rIns="0" bIns="0" rtlCol="0" anchor="t"/>
          <a:lstStyle/>
          <a:p>
            <a:pPr>
              <a:lnSpc>
                <a:spcPts val="1200"/>
              </a:lnSpc>
            </a:pPr>
            <a:r>
              <a:rPr lang="en-US" sz="16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1B1B27"/>
                </a:solidFill>
                <a:latin typeface="Times New Roman" panose="02020603050405020304" pitchFamily="18" charset="0"/>
                <a:ea typeface="Raleway" pitchFamily="34" charset="-122"/>
                <a:cs typeface="Times New Roman" panose="02020603050405020304" pitchFamily="18" charset="0"/>
              </a:rPr>
              <a:t>Бағалау</a:t>
            </a:r>
            <a:r>
              <a:rPr lang="en-US"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1B1B27"/>
                </a:solidFill>
                <a:latin typeface="Times New Roman" panose="02020603050405020304" pitchFamily="18" charset="0"/>
                <a:ea typeface="Raleway" pitchFamily="34" charset="-122"/>
                <a:cs typeface="Times New Roman" panose="02020603050405020304" pitchFamily="18" charset="0"/>
              </a:rPr>
              <a:t>критерийлері</a:t>
            </a:r>
            <a:r>
              <a:rPr lang="ru-RU" sz="1600" dirty="0">
                <a:solidFill>
                  <a:srgbClr val="1B1B27"/>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Себепті</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анықтайды</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 1 балл,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Қорытынды</a:t>
            </a:r>
            <a:r>
              <a:rPr lang="en-US" sz="1600" dirty="0">
                <a:solidFill>
                  <a:srgbClr val="3C3939"/>
                </a:solidFill>
                <a:latin typeface="Times New Roman" panose="02020603050405020304" pitchFamily="18" charset="0"/>
                <a:ea typeface="Raleway" pitchFamily="34" charset="-122"/>
                <a:cs typeface="Times New Roman" panose="02020603050405020304" pitchFamily="18" charset="0"/>
              </a:rPr>
              <a:t> </a:t>
            </a:r>
            <a:r>
              <a:rPr lang="en-US" sz="1600" dirty="0" err="1">
                <a:solidFill>
                  <a:srgbClr val="3C3939"/>
                </a:solidFill>
                <a:latin typeface="Times New Roman" panose="02020603050405020304" pitchFamily="18" charset="0"/>
                <a:ea typeface="Raleway" pitchFamily="34" charset="-122"/>
                <a:cs typeface="Times New Roman" panose="02020603050405020304" pitchFamily="18" charset="0"/>
              </a:rPr>
              <a:t>жасайды</a:t>
            </a:r>
            <a:r>
              <a:rPr lang="ru-RU" sz="1600" dirty="0">
                <a:latin typeface="Times New Roman" panose="02020603050405020304" pitchFamily="18" charset="0"/>
                <a:cs typeface="Times New Roman" panose="02020603050405020304" pitchFamily="18" charset="0"/>
              </a:rPr>
              <a:t> – 1 балл</a:t>
            </a:r>
            <a:r>
              <a:rPr lang="ru-RU" sz="1600" dirty="0">
                <a:solidFill>
                  <a:srgbClr val="3C3939"/>
                </a:solidFill>
                <a:latin typeface="Times New Roman" panose="02020603050405020304" pitchFamily="18" charset="0"/>
                <a:ea typeface="Raleway" pitchFamily="34" charset="-122"/>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58" name="Shape 55"/>
          <p:cNvSpPr/>
          <p:nvPr/>
        </p:nvSpPr>
        <p:spPr>
          <a:xfrm>
            <a:off x="724019" y="8316039"/>
            <a:ext cx="99179" cy="99179"/>
          </a:xfrm>
          <a:prstGeom prst="roundRect">
            <a:avLst>
              <a:gd name="adj" fmla="val 460985"/>
            </a:avLst>
          </a:prstGeom>
          <a:solidFill>
            <a:srgbClr val="E1E1EA"/>
          </a:solidFill>
          <a:ln w="7620">
            <a:solidFill>
              <a:srgbClr val="C7C7D0"/>
            </a:solidFill>
            <a:prstDash val="solid"/>
          </a:ln>
        </p:spPr>
      </p:sp>
      <p:sp>
        <p:nvSpPr>
          <p:cNvPr id="61" name="Text 58"/>
          <p:cNvSpPr/>
          <p:nvPr/>
        </p:nvSpPr>
        <p:spPr>
          <a:xfrm>
            <a:off x="396835" y="7932598"/>
            <a:ext cx="1240393" cy="155019"/>
          </a:xfrm>
          <a:prstGeom prst="rect">
            <a:avLst/>
          </a:prstGeom>
          <a:noFill/>
          <a:ln/>
        </p:spPr>
        <p:txBody>
          <a:bodyPr wrap="none" lIns="0" tIns="0" rIns="0" bIns="0" rtlCol="0" anchor="t"/>
          <a:lstStyle/>
          <a:p>
            <a:pPr marL="0" indent="0" algn="l">
              <a:lnSpc>
                <a:spcPts val="1200"/>
              </a:lnSpc>
              <a:buNone/>
            </a:pPr>
            <a:endParaRPr lang="en-US" sz="1200" dirty="0">
              <a:latin typeface="Times New Roman" panose="02020603050405020304" pitchFamily="18" charset="0"/>
              <a:cs typeface="Times New Roman" panose="02020603050405020304" pitchFamily="18" charset="0"/>
            </a:endParaRPr>
          </a:p>
        </p:txBody>
      </p:sp>
      <p:sp>
        <p:nvSpPr>
          <p:cNvPr id="69" name="Text 66"/>
          <p:cNvSpPr/>
          <p:nvPr/>
        </p:nvSpPr>
        <p:spPr>
          <a:xfrm>
            <a:off x="7377113" y="7942521"/>
            <a:ext cx="1245632" cy="145096"/>
          </a:xfrm>
          <a:prstGeom prst="rect">
            <a:avLst/>
          </a:prstGeom>
          <a:noFill/>
          <a:ln/>
        </p:spPr>
        <p:txBody>
          <a:bodyPr wrap="none" lIns="0" tIns="0" rIns="0" bIns="0" rtlCol="0" anchor="t"/>
          <a:lstStyle/>
          <a:p>
            <a:pPr marL="0" indent="0" algn="l">
              <a:lnSpc>
                <a:spcPts val="1200"/>
              </a:lnSpc>
              <a:buNone/>
            </a:pPr>
            <a:endParaRPr 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86524" y="349250"/>
            <a:ext cx="3031450" cy="248007"/>
          </a:xfrm>
          <a:prstGeom prst="rect">
            <a:avLst/>
          </a:prstGeom>
          <a:noFill/>
          <a:ln/>
        </p:spPr>
        <p:txBody>
          <a:bodyPr wrap="none" lIns="0" tIns="0" rIns="0" bIns="0" rtlCol="0" anchor="t"/>
          <a:lstStyle/>
          <a:p>
            <a:pPr marL="0" indent="0" algn="l">
              <a:lnSpc>
                <a:spcPts val="1950"/>
              </a:lnSpc>
              <a:buNone/>
            </a:pPr>
            <a:r>
              <a:rPr lang="en-US" sz="32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3200" dirty="0">
                <a:solidFill>
                  <a:srgbClr val="1B1B27"/>
                </a:solidFill>
                <a:latin typeface="Times New Roman" panose="02020603050405020304" pitchFamily="18" charset="0"/>
                <a:ea typeface="Raleway" pitchFamily="34" charset="-122"/>
                <a:cs typeface="Times New Roman" panose="02020603050405020304" pitchFamily="18" charset="0"/>
              </a:rPr>
              <a:t> Қорытынды және рефлексия</a:t>
            </a:r>
            <a:endParaRPr lang="en-US" sz="3200" dirty="0">
              <a:latin typeface="Times New Roman" panose="02020603050405020304" pitchFamily="18" charset="0"/>
              <a:cs typeface="Times New Roman" panose="02020603050405020304" pitchFamily="18" charset="0"/>
            </a:endParaRPr>
          </a:p>
        </p:txBody>
      </p:sp>
      <p:sp>
        <p:nvSpPr>
          <p:cNvPr id="3" name="Text 1"/>
          <p:cNvSpPr/>
          <p:nvPr/>
        </p:nvSpPr>
        <p:spPr>
          <a:xfrm>
            <a:off x="396835" y="719257"/>
            <a:ext cx="13836729" cy="317183"/>
          </a:xfrm>
          <a:prstGeom prst="rect">
            <a:avLst/>
          </a:prstGeom>
          <a:noFill/>
          <a:ln/>
        </p:spPr>
        <p:txBody>
          <a:bodyPr wrap="square" lIns="0" tIns="0" rIns="0" bIns="0" rtlCol="0" anchor="t"/>
          <a:lstStyle/>
          <a:p>
            <a:pPr marL="0" indent="0" algn="l">
              <a:lnSpc>
                <a:spcPts val="1250"/>
              </a:lnSpc>
              <a:buNone/>
            </a:pPr>
            <a:r>
              <a:rPr lang="en-US" sz="1400" dirty="0">
                <a:solidFill>
                  <a:srgbClr val="3C3939"/>
                </a:solidFill>
                <a:latin typeface="Times New Roman" panose="02020603050405020304" pitchFamily="18" charset="0"/>
                <a:ea typeface="Roboto" pitchFamily="34" charset="-122"/>
                <a:cs typeface="Times New Roman" panose="02020603050405020304" pitchFamily="18" charset="0"/>
              </a:rPr>
              <a:t>Бүгінгі сабақта біз энергия түрленуінің қызықты әлемімен танысып, практикалық тәжірибелер жүргіздік. Қазақтың ұлттық кәсіптеріндегі энергия қолданысын зерттедік және неліктен барлық энергияны пайдалы жұмысқа айналдыру мүмкін еместігін түсіндік. Енді сабақтан алған білімдеріңізді бағалау уақыты!</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396835" y="1185267"/>
            <a:ext cx="2434828" cy="155019"/>
          </a:xfrm>
          <a:prstGeom prst="rect">
            <a:avLst/>
          </a:prstGeom>
          <a:noFill/>
          <a:ln/>
        </p:spPr>
        <p:txBody>
          <a:bodyPr wrap="none" lIns="0" tIns="0" rIns="0" bIns="0" rtlCol="0" anchor="t"/>
          <a:lstStyle/>
          <a:p>
            <a:pPr marL="0" indent="0" algn="l">
              <a:lnSpc>
                <a:spcPts val="1200"/>
              </a:lnSpc>
              <a:buNone/>
            </a:pPr>
            <a:r>
              <a:rPr lang="en-US"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dirty="0">
                <a:solidFill>
                  <a:srgbClr val="1B1B27"/>
                </a:solidFill>
                <a:latin typeface="Times New Roman" panose="02020603050405020304" pitchFamily="18" charset="0"/>
                <a:ea typeface="Raleway" pitchFamily="34" charset="-122"/>
                <a:cs typeface="Times New Roman" panose="02020603050405020304" pitchFamily="18" charset="0"/>
              </a:rPr>
              <a:t> «Бағдаршам» әдісі арқылы өзіңді баға</a:t>
            </a:r>
            <a:endParaRPr lang="en-US" dirty="0">
              <a:latin typeface="Times New Roman" panose="02020603050405020304" pitchFamily="18" charset="0"/>
              <a:cs typeface="Times New Roman" panose="02020603050405020304" pitchFamily="18" charset="0"/>
            </a:endParaRPr>
          </a:p>
        </p:txBody>
      </p:sp>
      <p:sp>
        <p:nvSpPr>
          <p:cNvPr id="5" name="Shape 3"/>
          <p:cNvSpPr/>
          <p:nvPr/>
        </p:nvSpPr>
        <p:spPr>
          <a:xfrm>
            <a:off x="396835" y="1372406"/>
            <a:ext cx="4546044" cy="1347130"/>
          </a:xfrm>
          <a:prstGeom prst="roundRect">
            <a:avLst>
              <a:gd name="adj" fmla="val 2350"/>
            </a:avLst>
          </a:prstGeom>
          <a:solidFill>
            <a:srgbClr val="2ECC71"/>
          </a:solidFill>
          <a:ln w="7620">
            <a:solidFill>
              <a:srgbClr val="14B257"/>
            </a:solidFill>
            <a:prstDash val="solid"/>
          </a:ln>
        </p:spPr>
      </p:sp>
      <p:sp>
        <p:nvSpPr>
          <p:cNvPr id="7" name="Text 5"/>
          <p:cNvSpPr/>
          <p:nvPr/>
        </p:nvSpPr>
        <p:spPr>
          <a:xfrm>
            <a:off x="503634" y="1767878"/>
            <a:ext cx="1488519" cy="185976"/>
          </a:xfrm>
          <a:prstGeom prst="rect">
            <a:avLst/>
          </a:prstGeom>
          <a:noFill/>
          <a:ln/>
        </p:spPr>
        <p:txBody>
          <a:bodyPr wrap="none" lIns="0" tIns="0" rIns="0" bIns="0" rtlCol="0" anchor="t"/>
          <a:lstStyle/>
          <a:p>
            <a:pPr marL="0" indent="0" algn="l">
              <a:lnSpc>
                <a:spcPts val="1450"/>
              </a:lnSpc>
              <a:buNone/>
            </a:pPr>
            <a:r>
              <a:rPr lang="en-US" sz="2800" dirty="0">
                <a:solidFill>
                  <a:srgbClr val="000000"/>
                </a:solidFill>
                <a:latin typeface="Times New Roman" panose="02020603050405020304" pitchFamily="18" charset="0"/>
                <a:ea typeface="Raleway" pitchFamily="34" charset="-122"/>
                <a:cs typeface="Times New Roman" panose="02020603050405020304" pitchFamily="18" charset="0"/>
              </a:rPr>
              <a:t>Бәрін түсіндім</a:t>
            </a:r>
            <a:endParaRPr lang="en-US" sz="2800" dirty="0">
              <a:latin typeface="Times New Roman" panose="02020603050405020304" pitchFamily="18" charset="0"/>
              <a:cs typeface="Times New Roman" panose="02020603050405020304" pitchFamily="18" charset="0"/>
            </a:endParaRPr>
          </a:p>
        </p:txBody>
      </p:sp>
      <p:sp>
        <p:nvSpPr>
          <p:cNvPr id="8" name="Text 6"/>
          <p:cNvSpPr/>
          <p:nvPr/>
        </p:nvSpPr>
        <p:spPr>
          <a:xfrm>
            <a:off x="503634" y="2013385"/>
            <a:ext cx="4332446" cy="317183"/>
          </a:xfrm>
          <a:prstGeom prst="rect">
            <a:avLst/>
          </a:prstGeom>
          <a:noFill/>
          <a:ln/>
        </p:spPr>
        <p:txBody>
          <a:bodyPr wrap="square" lIns="0" tIns="0" rIns="0" bIns="0" rtlCol="0" anchor="t"/>
          <a:lstStyle/>
          <a:p>
            <a:pPr marL="0" indent="0" algn="l">
              <a:lnSpc>
                <a:spcPts val="1250"/>
              </a:lnSpc>
              <a:buNone/>
            </a:pP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Энергия түрленуін жақсы түсіндім, тәжірибелерді орындадым, ПӘК ұғымын меңгердім. Үй тапсырмасын орындауға дайынмын!</a:t>
            </a:r>
            <a:endParaRPr lang="en-US" sz="1400" dirty="0">
              <a:latin typeface="Times New Roman" panose="02020603050405020304" pitchFamily="18" charset="0"/>
              <a:cs typeface="Times New Roman" panose="02020603050405020304" pitchFamily="18" charset="0"/>
            </a:endParaRPr>
          </a:p>
        </p:txBody>
      </p:sp>
      <p:sp>
        <p:nvSpPr>
          <p:cNvPr id="9" name="Shape 7"/>
          <p:cNvSpPr/>
          <p:nvPr/>
        </p:nvSpPr>
        <p:spPr>
          <a:xfrm>
            <a:off x="5042059" y="1372406"/>
            <a:ext cx="4546163" cy="1347130"/>
          </a:xfrm>
          <a:prstGeom prst="roundRect">
            <a:avLst>
              <a:gd name="adj" fmla="val 2350"/>
            </a:avLst>
          </a:prstGeom>
          <a:solidFill>
            <a:srgbClr val="F1C40F"/>
          </a:solidFill>
          <a:ln w="7620">
            <a:solidFill>
              <a:srgbClr val="D7AA00"/>
            </a:solidFill>
            <a:prstDash val="solid"/>
          </a:ln>
        </p:spPr>
      </p:sp>
      <p:sp>
        <p:nvSpPr>
          <p:cNvPr id="11" name="Text 9"/>
          <p:cNvSpPr/>
          <p:nvPr/>
        </p:nvSpPr>
        <p:spPr>
          <a:xfrm>
            <a:off x="5148858" y="1767878"/>
            <a:ext cx="1673423" cy="185976"/>
          </a:xfrm>
          <a:prstGeom prst="rect">
            <a:avLst/>
          </a:prstGeom>
          <a:noFill/>
          <a:ln/>
        </p:spPr>
        <p:txBody>
          <a:bodyPr wrap="none" lIns="0" tIns="0" rIns="0" bIns="0" rtlCol="0" anchor="t"/>
          <a:lstStyle/>
          <a:p>
            <a:pPr marL="0" indent="0" algn="l">
              <a:lnSpc>
                <a:spcPts val="1450"/>
              </a:lnSpc>
              <a:buNone/>
            </a:pPr>
            <a:r>
              <a:rPr lang="en-US" sz="2800" dirty="0">
                <a:solidFill>
                  <a:srgbClr val="000000"/>
                </a:solidFill>
                <a:latin typeface="Times New Roman" panose="02020603050405020304" pitchFamily="18" charset="0"/>
                <a:ea typeface="Raleway" pitchFamily="34" charset="-122"/>
                <a:cs typeface="Times New Roman" panose="02020603050405020304" pitchFamily="18" charset="0"/>
              </a:rPr>
              <a:t>Кейбір тұстар түсініксіз</a:t>
            </a:r>
            <a:endParaRPr lang="en-US" sz="2800" dirty="0">
              <a:latin typeface="Times New Roman" panose="02020603050405020304" pitchFamily="18" charset="0"/>
              <a:cs typeface="Times New Roman" panose="02020603050405020304" pitchFamily="18" charset="0"/>
            </a:endParaRPr>
          </a:p>
        </p:txBody>
      </p:sp>
      <p:sp>
        <p:nvSpPr>
          <p:cNvPr id="12" name="Text 10"/>
          <p:cNvSpPr/>
          <p:nvPr/>
        </p:nvSpPr>
        <p:spPr>
          <a:xfrm>
            <a:off x="5148858" y="2013385"/>
            <a:ext cx="4332565" cy="317183"/>
          </a:xfrm>
          <a:prstGeom prst="rect">
            <a:avLst/>
          </a:prstGeom>
          <a:noFill/>
          <a:ln/>
        </p:spPr>
        <p:txBody>
          <a:bodyPr wrap="square" lIns="0" tIns="0" rIns="0" bIns="0" rtlCol="0" anchor="t"/>
          <a:lstStyle/>
          <a:p>
            <a:pPr marL="0" indent="0" algn="l">
              <a:lnSpc>
                <a:spcPts val="1250"/>
              </a:lnSpc>
              <a:buNone/>
            </a:pPr>
            <a:r>
              <a:rPr lang="en-US" sz="1400" dirty="0">
                <a:solidFill>
                  <a:srgbClr val="000000"/>
                </a:solidFill>
                <a:latin typeface="Times New Roman" panose="02020603050405020304" pitchFamily="18" charset="0"/>
                <a:ea typeface="Roboto" pitchFamily="34" charset="-122"/>
                <a:cs typeface="Times New Roman" panose="02020603050405020304" pitchFamily="18" charset="0"/>
              </a:rPr>
              <a:t>Негізгі идеялар түсінікті, бірақ кейбір бөліктерді қайталау керек. ПӘК есептеулері немесе энергия түрленуінің кейбір мысалдары қиындық туғызды.</a:t>
            </a:r>
            <a:endParaRPr lang="en-US" sz="1400" dirty="0">
              <a:latin typeface="Times New Roman" panose="02020603050405020304" pitchFamily="18" charset="0"/>
              <a:cs typeface="Times New Roman" panose="02020603050405020304" pitchFamily="18" charset="0"/>
            </a:endParaRPr>
          </a:p>
        </p:txBody>
      </p:sp>
      <p:sp>
        <p:nvSpPr>
          <p:cNvPr id="13" name="Shape 11"/>
          <p:cNvSpPr/>
          <p:nvPr/>
        </p:nvSpPr>
        <p:spPr>
          <a:xfrm>
            <a:off x="9687401" y="1372406"/>
            <a:ext cx="4546163" cy="1347130"/>
          </a:xfrm>
          <a:prstGeom prst="roundRect">
            <a:avLst>
              <a:gd name="adj" fmla="val 2350"/>
            </a:avLst>
          </a:prstGeom>
          <a:solidFill>
            <a:srgbClr val="E74C3C"/>
          </a:solidFill>
          <a:ln w="7620">
            <a:solidFill>
              <a:srgbClr val="FF6555"/>
            </a:solidFill>
            <a:prstDash val="solid"/>
          </a:ln>
        </p:spPr>
      </p:sp>
      <p:sp>
        <p:nvSpPr>
          <p:cNvPr id="15" name="Text 13"/>
          <p:cNvSpPr/>
          <p:nvPr/>
        </p:nvSpPr>
        <p:spPr>
          <a:xfrm>
            <a:off x="9794200" y="1767878"/>
            <a:ext cx="1488519" cy="185976"/>
          </a:xfrm>
          <a:prstGeom prst="rect">
            <a:avLst/>
          </a:prstGeom>
          <a:noFill/>
          <a:ln/>
        </p:spPr>
        <p:txBody>
          <a:bodyPr wrap="none" lIns="0" tIns="0" rIns="0" bIns="0" rtlCol="0" anchor="t"/>
          <a:lstStyle/>
          <a:p>
            <a:pPr marL="0" indent="0" algn="l">
              <a:lnSpc>
                <a:spcPts val="1450"/>
              </a:lnSpc>
              <a:buNone/>
            </a:pPr>
            <a:r>
              <a:rPr lang="en-US" sz="2800" dirty="0">
                <a:solidFill>
                  <a:srgbClr val="FFFFFF"/>
                </a:solidFill>
                <a:latin typeface="Times New Roman" panose="02020603050405020304" pitchFamily="18" charset="0"/>
                <a:ea typeface="Raleway" pitchFamily="34" charset="-122"/>
                <a:cs typeface="Times New Roman" panose="02020603050405020304" pitchFamily="18" charset="0"/>
              </a:rPr>
              <a:t>Қиындық тудырды</a:t>
            </a:r>
            <a:endParaRPr lang="en-US" sz="2800" dirty="0">
              <a:latin typeface="Times New Roman" panose="02020603050405020304" pitchFamily="18" charset="0"/>
              <a:cs typeface="Times New Roman" panose="02020603050405020304" pitchFamily="18" charset="0"/>
            </a:endParaRPr>
          </a:p>
        </p:txBody>
      </p:sp>
      <p:sp>
        <p:nvSpPr>
          <p:cNvPr id="16" name="Text 14"/>
          <p:cNvSpPr/>
          <p:nvPr/>
        </p:nvSpPr>
        <p:spPr>
          <a:xfrm>
            <a:off x="9794200" y="2013385"/>
            <a:ext cx="4332565" cy="317183"/>
          </a:xfrm>
          <a:prstGeom prst="rect">
            <a:avLst/>
          </a:prstGeom>
          <a:noFill/>
          <a:ln/>
        </p:spPr>
        <p:txBody>
          <a:bodyPr wrap="square" lIns="0" tIns="0" rIns="0" bIns="0" rtlCol="0" anchor="t"/>
          <a:lstStyle/>
          <a:p>
            <a:pPr marL="0" indent="0" algn="l">
              <a:lnSpc>
                <a:spcPts val="1250"/>
              </a:lnSpc>
              <a:buNone/>
            </a:pPr>
            <a:r>
              <a:rPr lang="en-US" sz="1400" dirty="0">
                <a:solidFill>
                  <a:srgbClr val="FFFFFF"/>
                </a:solidFill>
                <a:latin typeface="Times New Roman" panose="02020603050405020304" pitchFamily="18" charset="0"/>
                <a:ea typeface="Roboto" pitchFamily="34" charset="-122"/>
                <a:cs typeface="Times New Roman" panose="02020603050405020304" pitchFamily="18" charset="0"/>
              </a:rPr>
              <a:t>Тақырып қиын болып көрінді. Мұғаліммен қосымша кеңесу керек. Энергия түрлері мен олардың айырмашылықтары түсініксіз.</a:t>
            </a:r>
            <a:endParaRPr lang="en-US" sz="1400" dirty="0">
              <a:latin typeface="Times New Roman" panose="02020603050405020304" pitchFamily="18" charset="0"/>
              <a:cs typeface="Times New Roman" panose="02020603050405020304" pitchFamily="18" charset="0"/>
            </a:endParaRPr>
          </a:p>
        </p:txBody>
      </p:sp>
      <p:sp>
        <p:nvSpPr>
          <p:cNvPr id="17" name="Shape 15"/>
          <p:cNvSpPr/>
          <p:nvPr/>
        </p:nvSpPr>
        <p:spPr>
          <a:xfrm>
            <a:off x="389333" y="2773991"/>
            <a:ext cx="13836729" cy="20003"/>
          </a:xfrm>
          <a:prstGeom prst="rect">
            <a:avLst/>
          </a:prstGeom>
          <a:solidFill>
            <a:srgbClr val="3C3939">
              <a:alpha val="50000"/>
            </a:srgbClr>
          </a:solidFill>
          <a:ln/>
        </p:spPr>
      </p:sp>
      <p:sp>
        <p:nvSpPr>
          <p:cNvPr id="18" name="Text 16"/>
          <p:cNvSpPr/>
          <p:nvPr/>
        </p:nvSpPr>
        <p:spPr>
          <a:xfrm>
            <a:off x="389333" y="2942778"/>
            <a:ext cx="2390061" cy="185976"/>
          </a:xfrm>
          <a:prstGeom prst="rect">
            <a:avLst/>
          </a:prstGeom>
          <a:noFill/>
          <a:ln/>
        </p:spPr>
        <p:txBody>
          <a:bodyPr wrap="none" lIns="0" tIns="0" rIns="0" bIns="0" rtlCol="0" anchor="t"/>
          <a:lstStyle/>
          <a:p>
            <a:pPr marL="0" indent="0" algn="l">
              <a:lnSpc>
                <a:spcPts val="1450"/>
              </a:lnSpc>
              <a:buNone/>
            </a:pPr>
            <a:r>
              <a:rPr lang="en-US" sz="28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800" dirty="0">
                <a:solidFill>
                  <a:srgbClr val="1B1B27"/>
                </a:solidFill>
                <a:latin typeface="Times New Roman" panose="02020603050405020304" pitchFamily="18" charset="0"/>
                <a:ea typeface="Raleway" pitchFamily="34" charset="-122"/>
                <a:cs typeface="Times New Roman" panose="02020603050405020304" pitchFamily="18" charset="0"/>
              </a:rPr>
              <a:t> Үй тапсырмасы (бағалану жоқ)</a:t>
            </a:r>
            <a:endParaRPr lang="en-US" sz="2800" dirty="0">
              <a:latin typeface="Times New Roman" panose="02020603050405020304" pitchFamily="18" charset="0"/>
              <a:cs typeface="Times New Roman" panose="02020603050405020304" pitchFamily="18" charset="0"/>
            </a:endParaRPr>
          </a:p>
        </p:txBody>
      </p:sp>
      <p:sp>
        <p:nvSpPr>
          <p:cNvPr id="19" name="Text 17"/>
          <p:cNvSpPr/>
          <p:nvPr/>
        </p:nvSpPr>
        <p:spPr>
          <a:xfrm>
            <a:off x="5945939" y="2977992"/>
            <a:ext cx="3109317" cy="155019"/>
          </a:xfrm>
          <a:prstGeom prst="rect">
            <a:avLst/>
          </a:prstGeom>
          <a:noFill/>
          <a:ln/>
        </p:spPr>
        <p:txBody>
          <a:bodyPr wrap="none" lIns="0" tIns="0" rIns="0" bIns="0" rtlCol="0" anchor="t"/>
          <a:lstStyle/>
          <a:p>
            <a:pPr marL="0" indent="0" algn="l">
              <a:lnSpc>
                <a:spcPts val="1200"/>
              </a:lnSpc>
              <a:buNone/>
            </a:pPr>
            <a:r>
              <a:rPr lang="en-US" sz="2400" dirty="0">
                <a:solidFill>
                  <a:srgbClr val="1B1B27"/>
                </a:solidFill>
                <a:latin typeface="Times New Roman" panose="02020603050405020304" pitchFamily="18" charset="0"/>
                <a:ea typeface="Raleway" pitchFamily="34" charset="-122"/>
                <a:cs typeface="Times New Roman" panose="02020603050405020304" pitchFamily="18" charset="0"/>
              </a:rPr>
              <a:t>Тақырыбы: «Энергияны үнемді пайдалану жолдары»</a:t>
            </a:r>
            <a:endParaRPr lang="en-US" sz="2400" dirty="0">
              <a:latin typeface="Times New Roman" panose="02020603050405020304" pitchFamily="18" charset="0"/>
              <a:cs typeface="Times New Roman" panose="02020603050405020304" pitchFamily="18" charset="0"/>
            </a:endParaRPr>
          </a:p>
        </p:txBody>
      </p:sp>
      <p:sp>
        <p:nvSpPr>
          <p:cNvPr id="20" name="Text 18"/>
          <p:cNvSpPr/>
          <p:nvPr/>
        </p:nvSpPr>
        <p:spPr>
          <a:xfrm>
            <a:off x="370401" y="3315162"/>
            <a:ext cx="1553051" cy="155019"/>
          </a:xfrm>
          <a:prstGeom prst="rect">
            <a:avLst/>
          </a:prstGeom>
          <a:noFill/>
          <a:ln/>
        </p:spPr>
        <p:txBody>
          <a:bodyPr wrap="none" lIns="0" tIns="0" rIns="0" bIns="0" rtlCol="0" anchor="t"/>
          <a:lstStyle/>
          <a:p>
            <a:pPr marL="0" indent="0" algn="l">
              <a:lnSpc>
                <a:spcPts val="1200"/>
              </a:lnSpc>
              <a:buNone/>
            </a:pPr>
            <a:r>
              <a:rPr lang="en-US" sz="20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000" dirty="0">
                <a:solidFill>
                  <a:srgbClr val="1B1B27"/>
                </a:solidFill>
                <a:latin typeface="Times New Roman" panose="02020603050405020304" pitchFamily="18" charset="0"/>
                <a:ea typeface="Raleway" pitchFamily="34" charset="-122"/>
                <a:cs typeface="Times New Roman" panose="02020603050405020304" pitchFamily="18" charset="0"/>
              </a:rPr>
              <a:t> Тапсырманың мазмұны</a:t>
            </a:r>
            <a:endParaRPr lang="en-US" sz="2000" dirty="0">
              <a:latin typeface="Times New Roman" panose="02020603050405020304" pitchFamily="18" charset="0"/>
              <a:cs typeface="Times New Roman" panose="02020603050405020304" pitchFamily="18" charset="0"/>
            </a:endParaRPr>
          </a:p>
        </p:txBody>
      </p:sp>
      <p:sp>
        <p:nvSpPr>
          <p:cNvPr id="21" name="Text 19"/>
          <p:cNvSpPr/>
          <p:nvPr/>
        </p:nvSpPr>
        <p:spPr>
          <a:xfrm>
            <a:off x="370401" y="3569360"/>
            <a:ext cx="8205192" cy="317183"/>
          </a:xfrm>
          <a:prstGeom prst="rect">
            <a:avLst/>
          </a:prstGeom>
          <a:noFill/>
          <a:ln/>
        </p:spPr>
        <p:txBody>
          <a:bodyPr wrap="squar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Canva AI немесе Gamma.app қолдану арқылы шағын 3 слайдтық презентация дайындаңыз. Презентацияда энергияны үнемді пайдаланудың әртүрлі орындардағы жолдарын көрсетіңіз.</a:t>
            </a:r>
            <a:endParaRPr lang="en-US" sz="1600" dirty="0">
              <a:latin typeface="Times New Roman" panose="02020603050405020304" pitchFamily="18" charset="0"/>
              <a:cs typeface="Times New Roman" panose="02020603050405020304" pitchFamily="18" charset="0"/>
            </a:endParaRPr>
          </a:p>
        </p:txBody>
      </p:sp>
      <p:sp>
        <p:nvSpPr>
          <p:cNvPr id="22" name="Text 20"/>
          <p:cNvSpPr/>
          <p:nvPr/>
        </p:nvSpPr>
        <p:spPr>
          <a:xfrm>
            <a:off x="370401" y="3985722"/>
            <a:ext cx="2169676" cy="155019"/>
          </a:xfrm>
          <a:prstGeom prst="rect">
            <a:avLst/>
          </a:prstGeom>
          <a:noFill/>
          <a:ln/>
        </p:spPr>
        <p:txBody>
          <a:bodyPr wrap="none" lIns="0" tIns="0" rIns="0" bIns="0" rtlCol="0" anchor="t"/>
          <a:lstStyle/>
          <a:p>
            <a:pPr marL="0" indent="0" algn="l">
              <a:lnSpc>
                <a:spcPts val="1200"/>
              </a:lnSpc>
              <a:buNone/>
            </a:pPr>
            <a:r>
              <a:rPr lang="en-US" sz="2000" dirty="0">
                <a:solidFill>
                  <a:srgbClr val="1B1B27"/>
                </a:solidFill>
                <a:latin typeface="Times New Roman" panose="02020603050405020304" pitchFamily="18" charset="0"/>
                <a:ea typeface="Raleway" pitchFamily="34" charset="-122"/>
                <a:cs typeface="Times New Roman" panose="02020603050405020304" pitchFamily="18" charset="0"/>
              </a:rPr>
              <a:t>Презентацияға қойылатын талаптар:</a:t>
            </a:r>
            <a:endParaRPr lang="en-US" sz="2000" dirty="0">
              <a:latin typeface="Times New Roman" panose="02020603050405020304" pitchFamily="18" charset="0"/>
              <a:cs typeface="Times New Roman" panose="02020603050405020304" pitchFamily="18" charset="0"/>
            </a:endParaRPr>
          </a:p>
        </p:txBody>
      </p:sp>
      <p:sp>
        <p:nvSpPr>
          <p:cNvPr id="23" name="Text 21"/>
          <p:cNvSpPr/>
          <p:nvPr/>
        </p:nvSpPr>
        <p:spPr>
          <a:xfrm>
            <a:off x="370401" y="4239920"/>
            <a:ext cx="8205192"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1-слайд:</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Кіріспе - энергия үнемдеудің маңыздылығы</a:t>
            </a:r>
            <a:endParaRPr lang="en-US" sz="1600" dirty="0">
              <a:latin typeface="Times New Roman" panose="02020603050405020304" pitchFamily="18" charset="0"/>
              <a:cs typeface="Times New Roman" panose="02020603050405020304" pitchFamily="18" charset="0"/>
            </a:endParaRPr>
          </a:p>
        </p:txBody>
      </p:sp>
      <p:sp>
        <p:nvSpPr>
          <p:cNvPr id="24" name="Text 22"/>
          <p:cNvSpPr/>
          <p:nvPr/>
        </p:nvSpPr>
        <p:spPr>
          <a:xfrm>
            <a:off x="370401" y="4433159"/>
            <a:ext cx="8205192"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2"/>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2-слайд:</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Үшеуінен мысалдар келтіру (үйде, мектепте, табиғатта)</a:t>
            </a:r>
            <a:endParaRPr lang="en-US" sz="1600" dirty="0">
              <a:latin typeface="Times New Roman" panose="02020603050405020304" pitchFamily="18" charset="0"/>
              <a:cs typeface="Times New Roman" panose="02020603050405020304" pitchFamily="18" charset="0"/>
            </a:endParaRPr>
          </a:p>
        </p:txBody>
      </p:sp>
      <p:sp>
        <p:nvSpPr>
          <p:cNvPr id="25" name="Text 23"/>
          <p:cNvSpPr/>
          <p:nvPr/>
        </p:nvSpPr>
        <p:spPr>
          <a:xfrm>
            <a:off x="370401" y="4626397"/>
            <a:ext cx="8205192" cy="158591"/>
          </a:xfrm>
          <a:prstGeom prst="rect">
            <a:avLst/>
          </a:prstGeom>
          <a:noFill/>
          <a:ln/>
        </p:spPr>
        <p:txBody>
          <a:bodyPr wrap="none" lIns="0" tIns="0" rIns="0" bIns="0" rtlCol="0" anchor="t"/>
          <a:lstStyle/>
          <a:p>
            <a:pPr marL="342900" indent="-342900" algn="l">
              <a:lnSpc>
                <a:spcPts val="1250"/>
              </a:lnSpc>
              <a:buSzPct val="100000"/>
              <a:buFont typeface="+mj-lt"/>
              <a:buAutoNum type="arabicPeriod" startAt="3"/>
            </a:pPr>
            <a:r>
              <a:rPr lang="en-US" sz="1600" b="1" dirty="0">
                <a:solidFill>
                  <a:srgbClr val="3C3939"/>
                </a:solidFill>
                <a:latin typeface="Times New Roman" panose="02020603050405020304" pitchFamily="18" charset="0"/>
                <a:ea typeface="Roboto" pitchFamily="34" charset="-122"/>
                <a:cs typeface="Times New Roman" panose="02020603050405020304" pitchFamily="18" charset="0"/>
              </a:rPr>
              <a:t>3-слайд:</a:t>
            </a: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 Өзіңіздің жеке ұсынысыңыз - қандай жаңа әдістерді ұсынар едіңіз?</a:t>
            </a:r>
            <a:endParaRPr lang="en-US" sz="1600" dirty="0">
              <a:latin typeface="Times New Roman" panose="02020603050405020304" pitchFamily="18" charset="0"/>
              <a:cs typeface="Times New Roman" panose="02020603050405020304" pitchFamily="18" charset="0"/>
            </a:endParaRPr>
          </a:p>
        </p:txBody>
      </p:sp>
      <p:sp>
        <p:nvSpPr>
          <p:cNvPr id="26" name="Text 24"/>
          <p:cNvSpPr/>
          <p:nvPr/>
        </p:nvSpPr>
        <p:spPr>
          <a:xfrm>
            <a:off x="370401" y="5001352"/>
            <a:ext cx="8205192" cy="158591"/>
          </a:xfrm>
          <a:prstGeom prst="rect">
            <a:avLst/>
          </a:prstGeom>
          <a:noFill/>
          <a:ln/>
        </p:spPr>
        <p:txBody>
          <a:bodyPr wrap="non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Презентацияда суреттер, диаграммалар, статистика қолдануға болады. Шығармашылықпен қараңыз!</a:t>
            </a:r>
            <a:endParaRPr lang="en-US" sz="1600" dirty="0">
              <a:latin typeface="Times New Roman" panose="02020603050405020304" pitchFamily="18" charset="0"/>
              <a:cs typeface="Times New Roman" panose="02020603050405020304" pitchFamily="18" charset="0"/>
            </a:endParaRPr>
          </a:p>
        </p:txBody>
      </p:sp>
      <p:sp>
        <p:nvSpPr>
          <p:cNvPr id="27" name="Shape 25"/>
          <p:cNvSpPr/>
          <p:nvPr/>
        </p:nvSpPr>
        <p:spPr>
          <a:xfrm>
            <a:off x="8825149" y="3327544"/>
            <a:ext cx="5389483" cy="1587103"/>
          </a:xfrm>
          <a:prstGeom prst="roundRect">
            <a:avLst>
              <a:gd name="adj" fmla="val 2626"/>
            </a:avLst>
          </a:prstGeom>
          <a:solidFill>
            <a:srgbClr val="D2D2E0"/>
          </a:solidFill>
          <a:ln/>
        </p:spPr>
      </p:sp>
      <p:pic>
        <p:nvPicPr>
          <p:cNvPr id="28" name="Image 0" descr="preencoded.png"/>
          <p:cNvPicPr>
            <a:picLocks noChangeAspect="1"/>
          </p:cNvPicPr>
          <p:nvPr/>
        </p:nvPicPr>
        <p:blipFill>
          <a:blip r:embed="rId3"/>
          <a:stretch>
            <a:fillRect/>
          </a:stretch>
        </p:blipFill>
        <p:spPr>
          <a:xfrm>
            <a:off x="8924328" y="3457323"/>
            <a:ext cx="155019" cy="123944"/>
          </a:xfrm>
          <a:prstGeom prst="rect">
            <a:avLst/>
          </a:prstGeom>
        </p:spPr>
      </p:pic>
      <p:sp>
        <p:nvSpPr>
          <p:cNvPr id="29" name="Text 26"/>
          <p:cNvSpPr/>
          <p:nvPr/>
        </p:nvSpPr>
        <p:spPr>
          <a:xfrm>
            <a:off x="9178526" y="3451489"/>
            <a:ext cx="1299924" cy="155019"/>
          </a:xfrm>
          <a:prstGeom prst="rect">
            <a:avLst/>
          </a:prstGeom>
          <a:noFill/>
          <a:ln/>
        </p:spPr>
        <p:txBody>
          <a:bodyPr wrap="none" lIns="0" tIns="0" rIns="0" bIns="0" rtlCol="0" anchor="t"/>
          <a:lstStyle/>
          <a:p>
            <a:pPr marL="0" indent="0" algn="l">
              <a:lnSpc>
                <a:spcPts val="1200"/>
              </a:lnSpc>
              <a:buNone/>
            </a:pPr>
            <a:r>
              <a:rPr lang="en-US" sz="2000" dirty="0">
                <a:solidFill>
                  <a:srgbClr val="000000"/>
                </a:solidFill>
                <a:latin typeface="Times New Roman" panose="02020603050405020304" pitchFamily="18" charset="0"/>
                <a:ea typeface="Raleway" pitchFamily="34" charset="-122"/>
                <a:cs typeface="Times New Roman" panose="02020603050405020304" pitchFamily="18" charset="0"/>
              </a:rPr>
              <a:t>💡 Пайдалы кеңестер</a:t>
            </a:r>
            <a:endParaRPr lang="en-US" sz="2000" dirty="0">
              <a:latin typeface="Times New Roman" panose="02020603050405020304" pitchFamily="18" charset="0"/>
              <a:cs typeface="Times New Roman" panose="02020603050405020304" pitchFamily="18" charset="0"/>
            </a:endParaRPr>
          </a:p>
        </p:txBody>
      </p:sp>
      <p:sp>
        <p:nvSpPr>
          <p:cNvPr id="30" name="Text 27"/>
          <p:cNvSpPr/>
          <p:nvPr/>
        </p:nvSpPr>
        <p:spPr>
          <a:xfrm>
            <a:off x="9178526" y="3705687"/>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LED шамдарды қолдану (80% энергия үнемдейді)</a:t>
            </a:r>
            <a:endParaRPr lang="en-US" sz="1600" dirty="0">
              <a:latin typeface="Times New Roman" panose="02020603050405020304" pitchFamily="18" charset="0"/>
              <a:cs typeface="Times New Roman" panose="02020603050405020304" pitchFamily="18" charset="0"/>
            </a:endParaRPr>
          </a:p>
        </p:txBody>
      </p:sp>
      <p:sp>
        <p:nvSpPr>
          <p:cNvPr id="31" name="Text 28"/>
          <p:cNvSpPr/>
          <p:nvPr/>
        </p:nvSpPr>
        <p:spPr>
          <a:xfrm>
            <a:off x="9178526" y="3898925"/>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Электр құрылғыларын толық өшіру</a:t>
            </a:r>
            <a:endParaRPr lang="en-US" sz="1600" dirty="0">
              <a:latin typeface="Times New Roman" panose="02020603050405020304" pitchFamily="18" charset="0"/>
              <a:cs typeface="Times New Roman" panose="02020603050405020304" pitchFamily="18" charset="0"/>
            </a:endParaRPr>
          </a:p>
        </p:txBody>
      </p:sp>
      <p:sp>
        <p:nvSpPr>
          <p:cNvPr id="32" name="Text 29"/>
          <p:cNvSpPr/>
          <p:nvPr/>
        </p:nvSpPr>
        <p:spPr>
          <a:xfrm>
            <a:off x="9178526" y="4092164"/>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Табиғи жарықты пайдалану</a:t>
            </a:r>
            <a:endParaRPr lang="en-US" sz="1600" dirty="0">
              <a:latin typeface="Times New Roman" panose="02020603050405020304" pitchFamily="18" charset="0"/>
              <a:cs typeface="Times New Roman" panose="02020603050405020304" pitchFamily="18" charset="0"/>
            </a:endParaRPr>
          </a:p>
        </p:txBody>
      </p:sp>
      <p:sp>
        <p:nvSpPr>
          <p:cNvPr id="33" name="Text 30"/>
          <p:cNvSpPr/>
          <p:nvPr/>
        </p:nvSpPr>
        <p:spPr>
          <a:xfrm>
            <a:off x="9178526" y="4285402"/>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Жылуоқшаулау жасау</a:t>
            </a:r>
            <a:endParaRPr lang="en-US" sz="1600" dirty="0">
              <a:latin typeface="Times New Roman" panose="02020603050405020304" pitchFamily="18" charset="0"/>
              <a:cs typeface="Times New Roman" panose="02020603050405020304" pitchFamily="18" charset="0"/>
            </a:endParaRPr>
          </a:p>
        </p:txBody>
      </p:sp>
      <p:sp>
        <p:nvSpPr>
          <p:cNvPr id="34" name="Text 31"/>
          <p:cNvSpPr/>
          <p:nvPr/>
        </p:nvSpPr>
        <p:spPr>
          <a:xfrm>
            <a:off x="9178526" y="4478641"/>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Жаңартылатын энергия көздері</a:t>
            </a:r>
            <a:endParaRPr lang="en-US" sz="1600" dirty="0">
              <a:latin typeface="Times New Roman" panose="02020603050405020304" pitchFamily="18" charset="0"/>
              <a:cs typeface="Times New Roman" panose="02020603050405020304" pitchFamily="18" charset="0"/>
            </a:endParaRPr>
          </a:p>
        </p:txBody>
      </p:sp>
      <p:sp>
        <p:nvSpPr>
          <p:cNvPr id="35" name="Text 32"/>
          <p:cNvSpPr/>
          <p:nvPr/>
        </p:nvSpPr>
        <p:spPr>
          <a:xfrm>
            <a:off x="9178526" y="4671879"/>
            <a:ext cx="4936927"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000000"/>
                </a:solidFill>
                <a:latin typeface="Times New Roman" panose="02020603050405020304" pitchFamily="18" charset="0"/>
                <a:ea typeface="Roboto" pitchFamily="34" charset="-122"/>
                <a:cs typeface="Times New Roman" panose="02020603050405020304" pitchFamily="18" charset="0"/>
              </a:rPr>
              <a:t>Қоқысты дұрыс жинау және қайта өңдеу</a:t>
            </a:r>
            <a:endParaRPr lang="en-US" sz="1600" dirty="0">
              <a:latin typeface="Times New Roman" panose="02020603050405020304" pitchFamily="18" charset="0"/>
              <a:cs typeface="Times New Roman" panose="02020603050405020304" pitchFamily="18" charset="0"/>
            </a:endParaRPr>
          </a:p>
        </p:txBody>
      </p:sp>
      <p:pic>
        <p:nvPicPr>
          <p:cNvPr id="3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723" y="5423290"/>
            <a:ext cx="198358" cy="198358"/>
          </a:xfrm>
          <a:prstGeom prst="rect">
            <a:avLst/>
          </a:prstGeom>
        </p:spPr>
      </p:pic>
      <p:sp>
        <p:nvSpPr>
          <p:cNvPr id="37" name="Text 33"/>
          <p:cNvSpPr/>
          <p:nvPr/>
        </p:nvSpPr>
        <p:spPr>
          <a:xfrm>
            <a:off x="601025" y="5457342"/>
            <a:ext cx="1340525" cy="155019"/>
          </a:xfrm>
          <a:prstGeom prst="rect">
            <a:avLst/>
          </a:prstGeom>
          <a:noFill/>
          <a:ln/>
        </p:spPr>
        <p:txBody>
          <a:bodyPr wrap="none" lIns="0" tIns="0" rIns="0" bIns="0" rtlCol="0" anchor="t"/>
          <a:lstStyle/>
          <a:p>
            <a:pPr marL="0" indent="0" algn="l">
              <a:lnSpc>
                <a:spcPts val="12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Үйде энергия үнемдеу</a:t>
            </a:r>
            <a:endParaRPr lang="en-US" sz="2000" dirty="0">
              <a:latin typeface="Times New Roman" panose="02020603050405020304" pitchFamily="18" charset="0"/>
              <a:cs typeface="Times New Roman" panose="02020603050405020304" pitchFamily="18" charset="0"/>
            </a:endParaRPr>
          </a:p>
        </p:txBody>
      </p:sp>
      <p:sp>
        <p:nvSpPr>
          <p:cNvPr id="38" name="Text 34"/>
          <p:cNvSpPr/>
          <p:nvPr/>
        </p:nvSpPr>
        <p:spPr>
          <a:xfrm>
            <a:off x="601025" y="5671893"/>
            <a:ext cx="4207312" cy="317183"/>
          </a:xfrm>
          <a:prstGeom prst="rect">
            <a:avLst/>
          </a:prstGeom>
          <a:noFill/>
          <a:ln/>
        </p:spPr>
        <p:txBody>
          <a:bodyPr wrap="squar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Шамдарды өшіру, суықты оқшаулау, энергия үнемдейтін құрылғыларды пайдалану, терезелерді жабу, термостатты реттеу</a:t>
            </a:r>
            <a:endParaRPr lang="en-US" sz="1600" dirty="0">
              <a:latin typeface="Times New Roman" panose="02020603050405020304" pitchFamily="18" charset="0"/>
              <a:cs typeface="Times New Roman" panose="02020603050405020304" pitchFamily="18" charset="0"/>
            </a:endParaRPr>
          </a:p>
        </p:txBody>
      </p:sp>
      <p:pic>
        <p:nvPicPr>
          <p:cNvPr id="39" name="Image 2" descr="preencoded.png"/>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932281" y="5423290"/>
            <a:ext cx="198358" cy="198358"/>
          </a:xfrm>
          <a:prstGeom prst="rect">
            <a:avLst/>
          </a:prstGeom>
        </p:spPr>
      </p:pic>
      <p:sp>
        <p:nvSpPr>
          <p:cNvPr id="40" name="Text 35"/>
          <p:cNvSpPr/>
          <p:nvPr/>
        </p:nvSpPr>
        <p:spPr>
          <a:xfrm>
            <a:off x="5254583" y="5457342"/>
            <a:ext cx="1628894" cy="155019"/>
          </a:xfrm>
          <a:prstGeom prst="rect">
            <a:avLst/>
          </a:prstGeom>
          <a:noFill/>
          <a:ln/>
        </p:spPr>
        <p:txBody>
          <a:bodyPr wrap="none" lIns="0" tIns="0" rIns="0" bIns="0" rtlCol="0" anchor="t"/>
          <a:lstStyle/>
          <a:p>
            <a:pPr marL="0" indent="0" algn="l">
              <a:lnSpc>
                <a:spcPts val="12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Мектепте энергия үнемдеу</a:t>
            </a:r>
            <a:endParaRPr lang="en-US" sz="2000" dirty="0">
              <a:latin typeface="Times New Roman" panose="02020603050405020304" pitchFamily="18" charset="0"/>
              <a:cs typeface="Times New Roman" panose="02020603050405020304" pitchFamily="18" charset="0"/>
            </a:endParaRPr>
          </a:p>
        </p:txBody>
      </p:sp>
      <p:sp>
        <p:nvSpPr>
          <p:cNvPr id="41" name="Text 36"/>
          <p:cNvSpPr/>
          <p:nvPr/>
        </p:nvSpPr>
        <p:spPr>
          <a:xfrm>
            <a:off x="5254583" y="5671893"/>
            <a:ext cx="4207312" cy="317183"/>
          </a:xfrm>
          <a:prstGeom prst="rect">
            <a:avLst/>
          </a:prstGeom>
          <a:noFill/>
          <a:ln/>
        </p:spPr>
        <p:txBody>
          <a:bodyPr wrap="squar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Сыныптан шыққанда жарықты өшіру, компьютерлерді дұрыс пайдалану, қағазды үнемдеу, суды ысырап етпеу, табиғи желдетуді қолдану</a:t>
            </a:r>
            <a:endParaRPr lang="en-US" sz="1600" dirty="0">
              <a:latin typeface="Times New Roman" panose="02020603050405020304" pitchFamily="18" charset="0"/>
              <a:cs typeface="Times New Roman" panose="02020603050405020304" pitchFamily="18" charset="0"/>
            </a:endParaRPr>
          </a:p>
        </p:txBody>
      </p:sp>
      <p:pic>
        <p:nvPicPr>
          <p:cNvPr id="42" name="Image 3" descr="preencoded.png"/>
          <p:cNvPicPr>
            <a:picLocks noChangeAspect="1"/>
          </p:cNvPicPr>
          <p:nvPr/>
        </p:nvPicPr>
        <p:blipFill>
          <a:blip r:embed="rId4">
            <a:extLst>
              <a:ext uri="{96DAC541-7B7A-43D3-8B79-37D633B846F1}">
                <asvg:svgBlip xmlns:asvg="http://schemas.microsoft.com/office/drawing/2016/SVG/main" r:embed="rId7"/>
              </a:ext>
            </a:extLst>
          </a:blip>
          <a:stretch>
            <a:fillRect/>
          </a:stretch>
        </p:blipFill>
        <p:spPr>
          <a:xfrm>
            <a:off x="9585839" y="5423290"/>
            <a:ext cx="198358" cy="198358"/>
          </a:xfrm>
          <a:prstGeom prst="rect">
            <a:avLst/>
          </a:prstGeom>
        </p:spPr>
      </p:pic>
      <p:sp>
        <p:nvSpPr>
          <p:cNvPr id="43" name="Text 37"/>
          <p:cNvSpPr/>
          <p:nvPr/>
        </p:nvSpPr>
        <p:spPr>
          <a:xfrm>
            <a:off x="9908141" y="5457342"/>
            <a:ext cx="1240393" cy="155019"/>
          </a:xfrm>
          <a:prstGeom prst="rect">
            <a:avLst/>
          </a:prstGeom>
          <a:noFill/>
          <a:ln/>
        </p:spPr>
        <p:txBody>
          <a:bodyPr wrap="none" lIns="0" tIns="0" rIns="0" bIns="0" rtlCol="0" anchor="t"/>
          <a:lstStyle/>
          <a:p>
            <a:pPr marL="0" indent="0" algn="l">
              <a:lnSpc>
                <a:spcPts val="1200"/>
              </a:lnSpc>
              <a:buNone/>
            </a:pPr>
            <a:r>
              <a:rPr lang="en-US" sz="2000" dirty="0">
                <a:solidFill>
                  <a:srgbClr val="3C3939"/>
                </a:solidFill>
                <a:latin typeface="Times New Roman" panose="02020603050405020304" pitchFamily="18" charset="0"/>
                <a:ea typeface="Raleway" pitchFamily="34" charset="-122"/>
                <a:cs typeface="Times New Roman" panose="02020603050405020304" pitchFamily="18" charset="0"/>
              </a:rPr>
              <a:t>Табиғатты қорғау</a:t>
            </a:r>
            <a:endParaRPr lang="en-US" sz="2000" dirty="0">
              <a:latin typeface="Times New Roman" panose="02020603050405020304" pitchFamily="18" charset="0"/>
              <a:cs typeface="Times New Roman" panose="02020603050405020304" pitchFamily="18" charset="0"/>
            </a:endParaRPr>
          </a:p>
        </p:txBody>
      </p:sp>
      <p:sp>
        <p:nvSpPr>
          <p:cNvPr id="44" name="Text 38"/>
          <p:cNvSpPr/>
          <p:nvPr/>
        </p:nvSpPr>
        <p:spPr>
          <a:xfrm>
            <a:off x="9908141" y="5671893"/>
            <a:ext cx="4207312" cy="317183"/>
          </a:xfrm>
          <a:prstGeom prst="rect">
            <a:avLst/>
          </a:prstGeom>
          <a:noFill/>
          <a:ln/>
        </p:spPr>
        <p:txBody>
          <a:bodyPr wrap="squar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Қоқысты жинау, ағаш отырғызу, суды таза ұстау, жануарларды қорғау, жаяу немесе велосипедпен жүру, қайта өңделетін заттарды пайдалану</a:t>
            </a:r>
            <a:endParaRPr lang="en-US" sz="1600" dirty="0">
              <a:latin typeface="Times New Roman" panose="02020603050405020304" pitchFamily="18" charset="0"/>
              <a:cs typeface="Times New Roman" panose="02020603050405020304" pitchFamily="18" charset="0"/>
            </a:endParaRPr>
          </a:p>
        </p:txBody>
      </p:sp>
      <p:sp>
        <p:nvSpPr>
          <p:cNvPr id="45" name="Text 39"/>
          <p:cNvSpPr/>
          <p:nvPr/>
        </p:nvSpPr>
        <p:spPr>
          <a:xfrm>
            <a:off x="519229" y="6481928"/>
            <a:ext cx="13687901" cy="158591"/>
          </a:xfrm>
          <a:prstGeom prst="rect">
            <a:avLst/>
          </a:prstGeom>
          <a:noFill/>
          <a:ln/>
        </p:spPr>
        <p:txBody>
          <a:bodyPr wrap="none" lIns="0" tIns="0" rIns="0" bIns="0" rtlCol="0" anchor="t"/>
          <a:lstStyle/>
          <a:p>
            <a:pPr marL="0" indent="0" algn="l">
              <a:lnSpc>
                <a:spcPts val="1250"/>
              </a:lnSpc>
              <a:buNone/>
            </a:pPr>
            <a:r>
              <a:rPr lang="en-US" sz="2400" b="1" i="1" dirty="0">
                <a:solidFill>
                  <a:srgbClr val="3C3939"/>
                </a:solidFill>
                <a:latin typeface="Times New Roman" panose="02020603050405020304" pitchFamily="18" charset="0"/>
                <a:ea typeface="Roboto" pitchFamily="34" charset="-122"/>
                <a:cs typeface="Times New Roman" panose="02020603050405020304" pitchFamily="18" charset="0"/>
              </a:rPr>
              <a:t>«Энергияны үнемдеу - болашақ ұрпақ үшін табиғатты сақтау. Әрбір адамның үлесі маңызды!»</a:t>
            </a:r>
            <a:endParaRPr lang="en-US" sz="2400" b="1" dirty="0">
              <a:latin typeface="Times New Roman" panose="02020603050405020304" pitchFamily="18" charset="0"/>
              <a:cs typeface="Times New Roman" panose="02020603050405020304" pitchFamily="18" charset="0"/>
            </a:endParaRPr>
          </a:p>
        </p:txBody>
      </p:sp>
      <p:sp>
        <p:nvSpPr>
          <p:cNvPr id="46" name="Shape 40"/>
          <p:cNvSpPr/>
          <p:nvPr/>
        </p:nvSpPr>
        <p:spPr>
          <a:xfrm>
            <a:off x="370401" y="6370367"/>
            <a:ext cx="15240" cy="381714"/>
          </a:xfrm>
          <a:prstGeom prst="rect">
            <a:avLst/>
          </a:prstGeom>
          <a:solidFill>
            <a:srgbClr val="1B1B27"/>
          </a:solidFill>
          <a:ln/>
        </p:spPr>
      </p:sp>
      <p:sp>
        <p:nvSpPr>
          <p:cNvPr id="47" name="Text 41"/>
          <p:cNvSpPr/>
          <p:nvPr/>
        </p:nvSpPr>
        <p:spPr>
          <a:xfrm>
            <a:off x="370401" y="6909488"/>
            <a:ext cx="1405414" cy="155019"/>
          </a:xfrm>
          <a:prstGeom prst="rect">
            <a:avLst/>
          </a:prstGeom>
          <a:noFill/>
          <a:ln/>
        </p:spPr>
        <p:txBody>
          <a:bodyPr wrap="none" lIns="0" tIns="0" rIns="0" bIns="0" rtlCol="0" anchor="t"/>
          <a:lstStyle/>
          <a:p>
            <a:pPr marL="0" indent="0" algn="l">
              <a:lnSpc>
                <a:spcPts val="1200"/>
              </a:lnSpc>
              <a:buNone/>
            </a:pPr>
            <a:r>
              <a:rPr lang="en-US" sz="2000" dirty="0">
                <a:solidFill>
                  <a:srgbClr val="000000"/>
                </a:solidFill>
                <a:latin typeface="Times New Roman" panose="02020603050405020304" pitchFamily="18" charset="0"/>
                <a:ea typeface="Raleway" pitchFamily="34" charset="-122"/>
                <a:cs typeface="Times New Roman" panose="02020603050405020304" pitchFamily="18" charset="0"/>
              </a:rPr>
              <a:t>📚</a:t>
            </a:r>
            <a:r>
              <a:rPr lang="en-US" sz="2000" dirty="0">
                <a:solidFill>
                  <a:srgbClr val="1B1B27"/>
                </a:solidFill>
                <a:latin typeface="Times New Roman" panose="02020603050405020304" pitchFamily="18" charset="0"/>
                <a:ea typeface="Raleway" pitchFamily="34" charset="-122"/>
                <a:cs typeface="Times New Roman" panose="02020603050405020304" pitchFamily="18" charset="0"/>
              </a:rPr>
              <a:t> Қосымша ресурстар</a:t>
            </a:r>
            <a:endParaRPr lang="en-US" sz="2000" dirty="0">
              <a:latin typeface="Times New Roman" panose="02020603050405020304" pitchFamily="18" charset="0"/>
              <a:cs typeface="Times New Roman" panose="02020603050405020304" pitchFamily="18" charset="0"/>
            </a:endParaRPr>
          </a:p>
        </p:txBody>
      </p:sp>
      <p:sp>
        <p:nvSpPr>
          <p:cNvPr id="48" name="Text 42"/>
          <p:cNvSpPr/>
          <p:nvPr/>
        </p:nvSpPr>
        <p:spPr>
          <a:xfrm>
            <a:off x="370401" y="7213336"/>
            <a:ext cx="13836729" cy="158591"/>
          </a:xfrm>
          <a:prstGeom prst="rect">
            <a:avLst/>
          </a:prstGeom>
          <a:noFill/>
          <a:ln/>
        </p:spPr>
        <p:txBody>
          <a:bodyPr wrap="none" lIns="0" tIns="0" rIns="0" bIns="0" rtlCol="0" anchor="t"/>
          <a:lstStyle/>
          <a:p>
            <a:pPr marL="0" indent="0" algn="l">
              <a:lnSpc>
                <a:spcPts val="1250"/>
              </a:lnSpc>
              <a:buNone/>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Презентация жасау үшін:</a:t>
            </a:r>
            <a:endParaRPr lang="en-US" sz="1600" dirty="0">
              <a:latin typeface="Times New Roman" panose="02020603050405020304" pitchFamily="18" charset="0"/>
              <a:cs typeface="Times New Roman" panose="02020603050405020304" pitchFamily="18" charset="0"/>
            </a:endParaRPr>
          </a:p>
        </p:txBody>
      </p:sp>
      <p:sp>
        <p:nvSpPr>
          <p:cNvPr id="49" name="Text 43"/>
          <p:cNvSpPr/>
          <p:nvPr/>
        </p:nvSpPr>
        <p:spPr>
          <a:xfrm>
            <a:off x="199105" y="7484426"/>
            <a:ext cx="3198299" cy="235505"/>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Canva.com - тегін дизайн құралы</a:t>
            </a:r>
            <a:endParaRPr lang="en-US" sz="1600" dirty="0">
              <a:latin typeface="Times New Roman" panose="02020603050405020304" pitchFamily="18" charset="0"/>
              <a:cs typeface="Times New Roman" panose="02020603050405020304" pitchFamily="18" charset="0"/>
            </a:endParaRPr>
          </a:p>
        </p:txBody>
      </p:sp>
      <p:sp>
        <p:nvSpPr>
          <p:cNvPr id="50" name="Text 44"/>
          <p:cNvSpPr/>
          <p:nvPr/>
        </p:nvSpPr>
        <p:spPr>
          <a:xfrm>
            <a:off x="3491895" y="7451094"/>
            <a:ext cx="4341299" cy="272773"/>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Gamma.app - AI көмегімен презентация жасау</a:t>
            </a:r>
            <a:endParaRPr lang="en-US" sz="1600" dirty="0">
              <a:latin typeface="Times New Roman" panose="02020603050405020304" pitchFamily="18" charset="0"/>
              <a:cs typeface="Times New Roman" panose="02020603050405020304" pitchFamily="18" charset="0"/>
            </a:endParaRPr>
          </a:p>
        </p:txBody>
      </p:sp>
      <p:sp>
        <p:nvSpPr>
          <p:cNvPr id="51" name="Text 45"/>
          <p:cNvSpPr/>
          <p:nvPr/>
        </p:nvSpPr>
        <p:spPr>
          <a:xfrm>
            <a:off x="7941779" y="7451094"/>
            <a:ext cx="3071299" cy="1585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Unsplash.com - тегін суреттер</a:t>
            </a:r>
            <a:endParaRPr lang="en-US" sz="1600" dirty="0">
              <a:latin typeface="Times New Roman" panose="02020603050405020304" pitchFamily="18" charset="0"/>
              <a:cs typeface="Times New Roman" panose="02020603050405020304" pitchFamily="18" charset="0"/>
            </a:endParaRPr>
          </a:p>
        </p:txBody>
      </p:sp>
      <p:sp>
        <p:nvSpPr>
          <p:cNvPr id="52" name="Text 46"/>
          <p:cNvSpPr/>
          <p:nvPr/>
        </p:nvSpPr>
        <p:spPr>
          <a:xfrm>
            <a:off x="11013078" y="7435448"/>
            <a:ext cx="3579299" cy="186891"/>
          </a:xfrm>
          <a:prstGeom prst="rect">
            <a:avLst/>
          </a:prstGeom>
          <a:noFill/>
          <a:ln/>
        </p:spPr>
        <p:txBody>
          <a:bodyPr wrap="none" lIns="0" tIns="0" rIns="0" bIns="0" rtlCol="0" anchor="t"/>
          <a:lstStyle/>
          <a:p>
            <a:pPr marL="342900" indent="-342900" algn="l">
              <a:lnSpc>
                <a:spcPts val="1250"/>
              </a:lnSpc>
              <a:buSzPct val="100000"/>
              <a:buChar char="•"/>
            </a:pPr>
            <a:r>
              <a:rPr lang="en-US" sz="1600" dirty="0">
                <a:solidFill>
                  <a:srgbClr val="3C3939"/>
                </a:solidFill>
                <a:latin typeface="Times New Roman" panose="02020603050405020304" pitchFamily="18" charset="0"/>
                <a:ea typeface="Roboto" pitchFamily="34" charset="-122"/>
                <a:cs typeface="Times New Roman" panose="02020603050405020304" pitchFamily="18" charset="0"/>
              </a:rPr>
              <a:t>Flaticon.com - иконкалар жинағы</a:t>
            </a:r>
            <a:endParaRPr lang="en-US" sz="1600" dirty="0">
              <a:latin typeface="Times New Roman" panose="02020603050405020304" pitchFamily="18" charset="0"/>
              <a:cs typeface="Times New Roman" panose="02020603050405020304" pitchFamily="18" charset="0"/>
            </a:endParaRPr>
          </a:p>
        </p:txBody>
      </p:sp>
      <p:sp>
        <p:nvSpPr>
          <p:cNvPr id="53" name="Text 47"/>
          <p:cNvSpPr/>
          <p:nvPr/>
        </p:nvSpPr>
        <p:spPr>
          <a:xfrm>
            <a:off x="370401" y="7839992"/>
            <a:ext cx="13836729" cy="324765"/>
          </a:xfrm>
          <a:prstGeom prst="rect">
            <a:avLst/>
          </a:prstGeom>
          <a:noFill/>
          <a:ln/>
        </p:spPr>
        <p:txBody>
          <a:bodyPr wrap="none" lIns="0" tIns="0" rIns="0" bIns="0" rtlCol="0" anchor="t"/>
          <a:lstStyle/>
          <a:p>
            <a:pPr marL="0" indent="0" algn="ctr">
              <a:lnSpc>
                <a:spcPts val="1250"/>
              </a:lnSpc>
              <a:buNone/>
            </a:pPr>
            <a:r>
              <a:rPr lang="en-US" sz="2000" dirty="0">
                <a:solidFill>
                  <a:srgbClr val="3C3939"/>
                </a:solidFill>
                <a:latin typeface="Times New Roman" panose="02020603050405020304" pitchFamily="18" charset="0"/>
                <a:ea typeface="Roboto" pitchFamily="34" charset="-122"/>
                <a:cs typeface="Times New Roman" panose="02020603050405020304" pitchFamily="18" charset="0"/>
              </a:rPr>
              <a:t>Табыс тілейміз! Келесі сабаққа дейін! </a:t>
            </a:r>
            <a:r>
              <a:rPr lang="en-US" sz="2000" b="1" dirty="0">
                <a:solidFill>
                  <a:srgbClr val="000000"/>
                </a:solidFill>
                <a:latin typeface="Times New Roman" panose="02020603050405020304" pitchFamily="18" charset="0"/>
                <a:ea typeface="Roboto"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60590"/>
          </a:xfrm>
          <a:prstGeom prst="rect">
            <a:avLst/>
          </a:prstGeom>
        </p:spPr>
      </p:pic>
      <p:sp>
        <p:nvSpPr>
          <p:cNvPr id="3" name="Text 0"/>
          <p:cNvSpPr/>
          <p:nvPr/>
        </p:nvSpPr>
        <p:spPr>
          <a:xfrm>
            <a:off x="540304" y="2178654"/>
            <a:ext cx="4472464" cy="465177"/>
          </a:xfrm>
          <a:prstGeom prst="rect">
            <a:avLst/>
          </a:prstGeom>
          <a:noFill/>
          <a:ln/>
        </p:spPr>
        <p:txBody>
          <a:bodyPr wrap="none" lIns="0" tIns="0" rIns="0" bIns="0" rtlCol="0" anchor="t"/>
          <a:lstStyle/>
          <a:p>
            <a:pPr marL="0" indent="0" algn="l">
              <a:lnSpc>
                <a:spcPts val="3650"/>
              </a:lnSpc>
              <a:buNone/>
            </a:pPr>
            <a:r>
              <a:rPr lang="en-US" sz="3200" dirty="0">
                <a:solidFill>
                  <a:srgbClr val="201B18"/>
                </a:solidFill>
                <a:latin typeface="Times New Roman" panose="02020603050405020304" pitchFamily="18" charset="0"/>
                <a:ea typeface="Platypi Medium" pitchFamily="34" charset="-122"/>
                <a:cs typeface="Times New Roman" panose="02020603050405020304" pitchFamily="18" charset="0"/>
              </a:rPr>
              <a:t>Сабақтың қорытындысы</a:t>
            </a:r>
            <a:endParaRPr lang="en-US" sz="3200" dirty="0">
              <a:latin typeface="Times New Roman" panose="02020603050405020304" pitchFamily="18" charset="0"/>
              <a:cs typeface="Times New Roman" panose="02020603050405020304" pitchFamily="18" charset="0"/>
            </a:endParaRPr>
          </a:p>
        </p:txBody>
      </p:sp>
      <p:sp>
        <p:nvSpPr>
          <p:cNvPr id="4" name="Text 1"/>
          <p:cNvSpPr/>
          <p:nvPr/>
        </p:nvSpPr>
        <p:spPr>
          <a:xfrm>
            <a:off x="540304" y="2746781"/>
            <a:ext cx="13042821" cy="545325"/>
          </a:xfrm>
          <a:prstGeom prst="rect">
            <a:avLst/>
          </a:prstGeom>
          <a:noFill/>
          <a:ln/>
        </p:spPr>
        <p:txBody>
          <a:bodyPr wrap="none" lIns="0" tIns="0" rIns="0" bIns="0" rtlCol="0" anchor="t"/>
          <a:lstStyle/>
          <a:p>
            <a:pPr marL="0" indent="0" algn="l">
              <a:buNone/>
            </a:pP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Бүгін біз жылудың дүниені қозғалысқа келтіре алатынын білдік! </a:t>
            </a:r>
            <a:endParaRPr lang="ru-RU" sz="24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400" dirty="0" err="1">
                <a:solidFill>
                  <a:srgbClr val="504C49"/>
                </a:solidFill>
                <a:latin typeface="Times New Roman" panose="02020603050405020304" pitchFamily="18" charset="0"/>
                <a:ea typeface="Source Serif 4" pitchFamily="34" charset="-122"/>
                <a:cs typeface="Times New Roman" panose="02020603050405020304" pitchFamily="18" charset="0"/>
              </a:rPr>
              <a:t>Жылу</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 қозғалтқыштары — бұл жылу энергиясын механикалық </a:t>
            </a:r>
            <a:r>
              <a:rPr lang="en-US" sz="2400" dirty="0" err="1">
                <a:solidFill>
                  <a:srgbClr val="504C49"/>
                </a:solidFill>
                <a:latin typeface="Times New Roman" panose="02020603050405020304" pitchFamily="18" charset="0"/>
                <a:ea typeface="Source Serif 4" pitchFamily="34" charset="-122"/>
                <a:cs typeface="Times New Roman" panose="02020603050405020304" pitchFamily="18" charset="0"/>
              </a:rPr>
              <a:t>энергияға</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 </a:t>
            </a:r>
            <a:endParaRPr lang="ru-RU" sz="24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400" dirty="0" err="1">
                <a:solidFill>
                  <a:srgbClr val="504C49"/>
                </a:solidFill>
                <a:latin typeface="Times New Roman" panose="02020603050405020304" pitchFamily="18" charset="0"/>
                <a:ea typeface="Source Serif 4" pitchFamily="34" charset="-122"/>
                <a:cs typeface="Times New Roman" panose="02020603050405020304" pitchFamily="18" charset="0"/>
              </a:rPr>
              <a:t>айналдыратын</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 керемет машиналар.</a:t>
            </a:r>
            <a:endParaRPr lang="en-US" dirty="0">
              <a:latin typeface="Times New Roman" panose="02020603050405020304" pitchFamily="18" charset="0"/>
              <a:cs typeface="Times New Roman" panose="02020603050405020304" pitchFamily="18" charset="0"/>
            </a:endParaRPr>
          </a:p>
        </p:txBody>
      </p:sp>
      <p:sp>
        <p:nvSpPr>
          <p:cNvPr id="5" name="Shape 2"/>
          <p:cNvSpPr/>
          <p:nvPr/>
        </p:nvSpPr>
        <p:spPr>
          <a:xfrm>
            <a:off x="540304" y="4130939"/>
            <a:ext cx="4376804" cy="1566872"/>
          </a:xfrm>
          <a:prstGeom prst="roundRect">
            <a:avLst>
              <a:gd name="adj" fmla="val 1420"/>
            </a:avLst>
          </a:prstGeom>
          <a:solidFill>
            <a:srgbClr val="3E2513">
              <a:alpha val="50000"/>
            </a:srgbClr>
          </a:solidFill>
          <a:ln/>
        </p:spPr>
      </p:sp>
      <p:sp>
        <p:nvSpPr>
          <p:cNvPr id="6" name="Text 3"/>
          <p:cNvSpPr/>
          <p:nvPr/>
        </p:nvSpPr>
        <p:spPr>
          <a:xfrm>
            <a:off x="689132" y="4279767"/>
            <a:ext cx="3039189" cy="232529"/>
          </a:xfrm>
          <a:prstGeom prst="rect">
            <a:avLst/>
          </a:prstGeom>
          <a:noFill/>
          <a:ln/>
        </p:spPr>
        <p:txBody>
          <a:bodyPr wrap="none" lIns="0" tIns="0" rIns="0" bIns="0" rtlCol="0" anchor="t"/>
          <a:lstStyle/>
          <a:p>
            <a:pPr marL="0" indent="0" algn="l">
              <a:lnSpc>
                <a:spcPts val="1800"/>
              </a:lnSpc>
              <a:buNone/>
            </a:pPr>
            <a:r>
              <a:rPr lang="en-US" sz="2000" dirty="0">
                <a:solidFill>
                  <a:srgbClr val="FFFFFF"/>
                </a:solidFill>
                <a:latin typeface="Times New Roman" panose="02020603050405020304" pitchFamily="18" charset="0"/>
                <a:ea typeface="Platypi Medium" pitchFamily="34" charset="-122"/>
                <a:cs typeface="Times New Roman" panose="02020603050405020304" pitchFamily="18" charset="0"/>
              </a:rPr>
              <a:t>Жылу қозғалтқышы дегеніміз не?</a:t>
            </a:r>
            <a:endParaRPr lang="en-US" sz="2000" dirty="0">
              <a:latin typeface="Times New Roman" panose="02020603050405020304" pitchFamily="18" charset="0"/>
              <a:cs typeface="Times New Roman" panose="02020603050405020304" pitchFamily="18" charset="0"/>
            </a:endParaRPr>
          </a:p>
        </p:txBody>
      </p:sp>
      <p:sp>
        <p:nvSpPr>
          <p:cNvPr id="7" name="Text 4"/>
          <p:cNvSpPr/>
          <p:nvPr/>
        </p:nvSpPr>
        <p:spPr>
          <a:xfrm>
            <a:off x="689132" y="4601593"/>
            <a:ext cx="3950732" cy="714375"/>
          </a:xfrm>
          <a:prstGeom prst="rect">
            <a:avLst/>
          </a:prstGeom>
          <a:noFill/>
          <a:ln/>
        </p:spPr>
        <p:txBody>
          <a:bodyPr wrap="square" lIns="0" tIns="0" rIns="0" bIns="0" rtlCol="0" anchor="t"/>
          <a:lstStyle/>
          <a:p>
            <a:pPr marL="0" indent="0" algn="l">
              <a:lnSpc>
                <a:spcPts val="1850"/>
              </a:lnSpc>
              <a:buNone/>
            </a:pPr>
            <a:r>
              <a:rPr lang="en-US" sz="1600" dirty="0">
                <a:solidFill>
                  <a:srgbClr val="FFFFFF"/>
                </a:solidFill>
                <a:latin typeface="Times New Roman" panose="02020603050405020304" pitchFamily="18" charset="0"/>
                <a:ea typeface="Source Serif 4" pitchFamily="34" charset="-122"/>
                <a:cs typeface="Times New Roman" panose="02020603050405020304" pitchFamily="18" charset="0"/>
              </a:rPr>
              <a:t>Жылу энергиясын жұмысқа айналдыратын машина. Отын жанғанда жылу бөлінеді, ол газдарды ұлғайтады және қозғалыс туғызады.</a:t>
            </a:r>
            <a:endParaRPr lang="en-US" sz="1600" dirty="0">
              <a:latin typeface="Times New Roman" panose="02020603050405020304" pitchFamily="18" charset="0"/>
              <a:cs typeface="Times New Roman" panose="02020603050405020304" pitchFamily="18" charset="0"/>
            </a:endParaRPr>
          </a:p>
        </p:txBody>
      </p:sp>
      <p:sp>
        <p:nvSpPr>
          <p:cNvPr id="8" name="Shape 5"/>
          <p:cNvSpPr/>
          <p:nvPr/>
        </p:nvSpPr>
        <p:spPr>
          <a:xfrm>
            <a:off x="5161596" y="4130939"/>
            <a:ext cx="4376804" cy="1573596"/>
          </a:xfrm>
          <a:prstGeom prst="roundRect">
            <a:avLst>
              <a:gd name="adj" fmla="val 1420"/>
            </a:avLst>
          </a:prstGeom>
          <a:solidFill>
            <a:srgbClr val="3E2513">
              <a:alpha val="50000"/>
            </a:srgbClr>
          </a:solidFill>
          <a:ln/>
        </p:spPr>
      </p:sp>
      <p:sp>
        <p:nvSpPr>
          <p:cNvPr id="9" name="Text 6"/>
          <p:cNvSpPr/>
          <p:nvPr/>
        </p:nvSpPr>
        <p:spPr>
          <a:xfrm>
            <a:off x="5310424" y="4279767"/>
            <a:ext cx="2653427" cy="232529"/>
          </a:xfrm>
          <a:prstGeom prst="rect">
            <a:avLst/>
          </a:prstGeom>
          <a:noFill/>
          <a:ln/>
        </p:spPr>
        <p:txBody>
          <a:bodyPr wrap="none" lIns="0" tIns="0" rIns="0" bIns="0" rtlCol="0" anchor="t"/>
          <a:lstStyle/>
          <a:p>
            <a:pPr marL="0" indent="0" algn="l">
              <a:lnSpc>
                <a:spcPts val="1800"/>
              </a:lnSpc>
              <a:buNone/>
            </a:pPr>
            <a:r>
              <a:rPr lang="en-US" sz="2000" dirty="0">
                <a:solidFill>
                  <a:srgbClr val="FFFFFF"/>
                </a:solidFill>
                <a:latin typeface="Times New Roman" panose="02020603050405020304" pitchFamily="18" charset="0"/>
                <a:ea typeface="Platypi Medium" pitchFamily="34" charset="-122"/>
                <a:cs typeface="Times New Roman" panose="02020603050405020304" pitchFamily="18" charset="0"/>
              </a:rPr>
              <a:t>Ішкі жану қозғалтқышы (ІЖҚ)</a:t>
            </a:r>
            <a:endParaRPr lang="en-US" sz="2000" dirty="0">
              <a:latin typeface="Times New Roman" panose="02020603050405020304" pitchFamily="18" charset="0"/>
              <a:cs typeface="Times New Roman" panose="02020603050405020304" pitchFamily="18" charset="0"/>
            </a:endParaRPr>
          </a:p>
        </p:txBody>
      </p:sp>
      <p:sp>
        <p:nvSpPr>
          <p:cNvPr id="10" name="Text 7"/>
          <p:cNvSpPr/>
          <p:nvPr/>
        </p:nvSpPr>
        <p:spPr>
          <a:xfrm>
            <a:off x="5310424" y="4601593"/>
            <a:ext cx="3950732" cy="714375"/>
          </a:xfrm>
          <a:prstGeom prst="rect">
            <a:avLst/>
          </a:prstGeom>
          <a:noFill/>
          <a:ln/>
        </p:spPr>
        <p:txBody>
          <a:bodyPr wrap="square" lIns="0" tIns="0" rIns="0" bIns="0" rtlCol="0" anchor="t"/>
          <a:lstStyle/>
          <a:p>
            <a:pPr marL="0" indent="0" algn="l">
              <a:lnSpc>
                <a:spcPts val="1850"/>
              </a:lnSpc>
              <a:buNone/>
            </a:pPr>
            <a:r>
              <a:rPr lang="en-US" sz="1600" dirty="0">
                <a:solidFill>
                  <a:srgbClr val="FFFFFF"/>
                </a:solidFill>
                <a:latin typeface="Times New Roman" panose="02020603050405020304" pitchFamily="18" charset="0"/>
                <a:ea typeface="Source Serif 4" pitchFamily="34" charset="-122"/>
                <a:cs typeface="Times New Roman" panose="02020603050405020304" pitchFamily="18" charset="0"/>
              </a:rPr>
              <a:t>Отын тікелей цилиндрде жанып, поршеньдерді қозғалтады. Мысалы: автомобильдер, мотоциклдер, тракторлар.</a:t>
            </a:r>
            <a:endParaRPr lang="en-US" sz="1600" dirty="0">
              <a:latin typeface="Times New Roman" panose="02020603050405020304" pitchFamily="18" charset="0"/>
              <a:cs typeface="Times New Roman" panose="02020603050405020304" pitchFamily="18" charset="0"/>
            </a:endParaRPr>
          </a:p>
        </p:txBody>
      </p:sp>
      <p:sp>
        <p:nvSpPr>
          <p:cNvPr id="11" name="Shape 8"/>
          <p:cNvSpPr/>
          <p:nvPr/>
        </p:nvSpPr>
        <p:spPr>
          <a:xfrm>
            <a:off x="9781221" y="4130939"/>
            <a:ext cx="4376804" cy="1566872"/>
          </a:xfrm>
          <a:prstGeom prst="roundRect">
            <a:avLst>
              <a:gd name="adj" fmla="val 1420"/>
            </a:avLst>
          </a:prstGeom>
          <a:solidFill>
            <a:srgbClr val="3E2513">
              <a:alpha val="50000"/>
            </a:srgbClr>
          </a:solidFill>
          <a:ln/>
        </p:spPr>
      </p:sp>
      <p:sp>
        <p:nvSpPr>
          <p:cNvPr id="12" name="Text 9"/>
          <p:cNvSpPr/>
          <p:nvPr/>
        </p:nvSpPr>
        <p:spPr>
          <a:xfrm>
            <a:off x="10005297" y="4279767"/>
            <a:ext cx="1916830" cy="231773"/>
          </a:xfrm>
          <a:prstGeom prst="rect">
            <a:avLst/>
          </a:prstGeom>
          <a:noFill/>
          <a:ln/>
        </p:spPr>
        <p:txBody>
          <a:bodyPr wrap="none" lIns="0" tIns="0" rIns="0" bIns="0" rtlCol="0" anchor="t"/>
          <a:lstStyle/>
          <a:p>
            <a:pPr marL="0" indent="0" algn="l">
              <a:lnSpc>
                <a:spcPts val="1800"/>
              </a:lnSpc>
              <a:buNone/>
            </a:pPr>
            <a:r>
              <a:rPr lang="en-US" sz="2000" dirty="0">
                <a:solidFill>
                  <a:srgbClr val="FFFFFF"/>
                </a:solidFill>
                <a:latin typeface="Times New Roman" panose="02020603050405020304" pitchFamily="18" charset="0"/>
                <a:ea typeface="Platypi Medium" pitchFamily="34" charset="-122"/>
                <a:cs typeface="Times New Roman" panose="02020603050405020304" pitchFamily="18" charset="0"/>
              </a:rPr>
              <a:t>Бу турбинасы</a:t>
            </a:r>
            <a:endParaRPr lang="en-US" sz="2000" dirty="0">
              <a:latin typeface="Times New Roman" panose="02020603050405020304" pitchFamily="18" charset="0"/>
              <a:cs typeface="Times New Roman" panose="02020603050405020304" pitchFamily="18" charset="0"/>
            </a:endParaRPr>
          </a:p>
        </p:txBody>
      </p:sp>
      <p:sp>
        <p:nvSpPr>
          <p:cNvPr id="13" name="Text 10"/>
          <p:cNvSpPr/>
          <p:nvPr/>
        </p:nvSpPr>
        <p:spPr>
          <a:xfrm>
            <a:off x="10005296" y="4601593"/>
            <a:ext cx="4070151" cy="949404"/>
          </a:xfrm>
          <a:prstGeom prst="rect">
            <a:avLst/>
          </a:prstGeom>
          <a:noFill/>
          <a:ln/>
        </p:spPr>
        <p:txBody>
          <a:bodyPr wrap="square" lIns="0" tIns="0" rIns="0" bIns="0" rtlCol="0" anchor="t"/>
          <a:lstStyle/>
          <a:p>
            <a:pPr marL="0" indent="0" algn="l">
              <a:lnSpc>
                <a:spcPts val="1850"/>
              </a:lnSpc>
              <a:buNone/>
            </a:pPr>
            <a:r>
              <a:rPr lang="en-US" sz="1600" dirty="0">
                <a:solidFill>
                  <a:srgbClr val="FFFFFF"/>
                </a:solidFill>
                <a:latin typeface="Times New Roman" panose="02020603050405020304" pitchFamily="18" charset="0"/>
                <a:ea typeface="Source Serif 4" pitchFamily="34" charset="-122"/>
                <a:cs typeface="Times New Roman" panose="02020603050405020304" pitchFamily="18" charset="0"/>
              </a:rPr>
              <a:t>Қысым астындағы бу қалақшаларды айналдырады, турбина электр энергиясын өндіреді. Мысалы: электр станциялары, кемелер, мұз жарғыштар, атом станциялары.</a:t>
            </a:r>
            <a:endParaRPr lang="en-US" sz="1600" dirty="0">
              <a:latin typeface="Times New Roman" panose="02020603050405020304" pitchFamily="18" charset="0"/>
              <a:cs typeface="Times New Roman" panose="02020603050405020304" pitchFamily="18" charset="0"/>
            </a:endParaRPr>
          </a:p>
        </p:txBody>
      </p:sp>
      <p:sp>
        <p:nvSpPr>
          <p:cNvPr id="14" name="Shape 11"/>
          <p:cNvSpPr/>
          <p:nvPr/>
        </p:nvSpPr>
        <p:spPr>
          <a:xfrm>
            <a:off x="913208" y="6227100"/>
            <a:ext cx="13042821" cy="26194"/>
          </a:xfrm>
          <a:prstGeom prst="rect">
            <a:avLst/>
          </a:prstGeom>
          <a:solidFill>
            <a:srgbClr val="504C49">
              <a:alpha val="50000"/>
            </a:srgbClr>
          </a:solidFill>
          <a:ln/>
        </p:spPr>
      </p:sp>
      <p:sp>
        <p:nvSpPr>
          <p:cNvPr id="15" name="Text 12"/>
          <p:cNvSpPr/>
          <p:nvPr/>
        </p:nvSpPr>
        <p:spPr>
          <a:xfrm>
            <a:off x="793790" y="6348430"/>
            <a:ext cx="13042821" cy="1375206"/>
          </a:xfrm>
          <a:prstGeom prst="rect">
            <a:avLst/>
          </a:prstGeom>
          <a:noFill/>
          <a:ln/>
        </p:spPr>
        <p:txBody>
          <a:bodyPr wrap="square" lIns="0" tIns="0" rIns="0" bIns="0" rtlCol="0" anchor="t"/>
          <a:lstStyle/>
          <a:p>
            <a:pPr marL="0" indent="0" algn="l">
              <a:lnSpc>
                <a:spcPts val="5050"/>
              </a:lnSpc>
              <a:buNone/>
            </a:pPr>
            <a:r>
              <a:rPr lang="en-US" sz="3200" dirty="0">
                <a:solidFill>
                  <a:srgbClr val="201B18"/>
                </a:solidFill>
                <a:latin typeface="Times New Roman" panose="02020603050405020304" pitchFamily="18" charset="0"/>
                <a:ea typeface="Platypi Medium" pitchFamily="34" charset="-122"/>
                <a:cs typeface="Times New Roman" panose="02020603050405020304" pitchFamily="18" charset="0"/>
              </a:rPr>
              <a:t>Жылу — бұл дененің жай ыстық күйі ғана емес, адам қозғалыс, жарық және өмір үшін пайдалануды үйренген энергия көзі!</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69DC4E2-8EA0-4C77-B565-D2C034ABAC87}"/>
              </a:ext>
            </a:extLst>
          </p:cNvPr>
          <p:cNvPicPr>
            <a:picLocks noChangeAspect="1"/>
          </p:cNvPicPr>
          <p:nvPr/>
        </p:nvPicPr>
        <p:blipFill>
          <a:blip r:embed="rId2"/>
          <a:stretch>
            <a:fillRect/>
          </a:stretch>
        </p:blipFill>
        <p:spPr>
          <a:xfrm>
            <a:off x="256281" y="137636"/>
            <a:ext cx="13815907" cy="7771448"/>
          </a:xfrm>
          <a:prstGeom prst="rect">
            <a:avLst/>
          </a:prstGeom>
        </p:spPr>
      </p:pic>
      <p:pic>
        <p:nvPicPr>
          <p:cNvPr id="3074" name="Picture 2">
            <a:extLst>
              <a:ext uri="{FF2B5EF4-FFF2-40B4-BE49-F238E27FC236}">
                <a16:creationId xmlns:a16="http://schemas.microsoft.com/office/drawing/2014/main" id="{19CDE945-B6B3-4E7D-B138-7225BEF24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0924" y="5417820"/>
            <a:ext cx="2491264" cy="249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832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37880"/>
            <a:ext cx="8107442" cy="620078"/>
          </a:xfrm>
          <a:prstGeom prst="rect">
            <a:avLst/>
          </a:prstGeom>
          <a:noFill/>
          <a:ln/>
        </p:spPr>
        <p:txBody>
          <a:bodyPr wrap="none" lIns="0" tIns="0" rIns="0" bIns="0" rtlCol="0" anchor="t"/>
          <a:lstStyle/>
          <a:p>
            <a:pPr marL="0" indent="0" algn="l">
              <a:lnSpc>
                <a:spcPts val="4850"/>
              </a:lnSpc>
              <a:buNone/>
            </a:pPr>
            <a:r>
              <a:rPr lang="en-US" sz="3900" dirty="0">
                <a:solidFill>
                  <a:srgbClr val="201B18"/>
                </a:solidFill>
                <a:latin typeface="Times New Roman" panose="02020603050405020304" pitchFamily="18" charset="0"/>
                <a:ea typeface="Platypi Medium" pitchFamily="34" charset="-122"/>
                <a:cs typeface="Times New Roman" panose="02020603050405020304" pitchFamily="18" charset="0"/>
              </a:rPr>
              <a:t>Жылу қозғалтқышы дегеніміз не?</a:t>
            </a:r>
            <a:endParaRPr lang="en-US" sz="39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943571" y="2315408"/>
            <a:ext cx="4589621" cy="4589621"/>
          </a:xfrm>
          <a:prstGeom prst="rect">
            <a:avLst/>
          </a:prstGeom>
        </p:spPr>
      </p:pic>
      <p:sp>
        <p:nvSpPr>
          <p:cNvPr id="4" name="Text 1"/>
          <p:cNvSpPr/>
          <p:nvPr/>
        </p:nvSpPr>
        <p:spPr>
          <a:xfrm>
            <a:off x="5709166" y="2315408"/>
            <a:ext cx="7892534" cy="1003578"/>
          </a:xfrm>
          <a:prstGeom prst="rect">
            <a:avLst/>
          </a:prstGeom>
          <a:noFill/>
          <a:ln/>
        </p:spPr>
        <p:txBody>
          <a:bodyPr wrap="square" lIns="0" tIns="0" rIns="0" bIns="0" rtlCol="0" anchor="t"/>
          <a:lstStyle/>
          <a:p>
            <a:pPr marL="0" indent="0" algn="l">
              <a:lnSpc>
                <a:spcPts val="2900"/>
              </a:lnSpc>
              <a:buNone/>
            </a:pPr>
            <a:r>
              <a:rPr lang="en-US" sz="3200" dirty="0">
                <a:solidFill>
                  <a:srgbClr val="201B18"/>
                </a:solidFill>
                <a:latin typeface="Times New Roman" panose="02020603050405020304" pitchFamily="18" charset="0"/>
                <a:ea typeface="Platypi Medium" pitchFamily="34" charset="-122"/>
                <a:cs typeface="Times New Roman" panose="02020603050405020304" pitchFamily="18" charset="0"/>
              </a:rPr>
              <a:t>Жылу қозғалтқышы — бұл жылуды қозғалысқа айналдыра алатын ерекше машина</a:t>
            </a:r>
            <a:endParaRPr lang="en-US" sz="3200" dirty="0">
              <a:latin typeface="Times New Roman" panose="02020603050405020304" pitchFamily="18" charset="0"/>
              <a:cs typeface="Times New Roman" panose="02020603050405020304" pitchFamily="18" charset="0"/>
            </a:endParaRPr>
          </a:p>
        </p:txBody>
      </p:sp>
      <p:sp>
        <p:nvSpPr>
          <p:cNvPr id="5" name="Text 2"/>
          <p:cNvSpPr/>
          <p:nvPr/>
        </p:nvSpPr>
        <p:spPr>
          <a:xfrm>
            <a:off x="5709166" y="3872389"/>
            <a:ext cx="7632025" cy="635079"/>
          </a:xfrm>
          <a:prstGeom prst="rect">
            <a:avLst/>
          </a:prstGeom>
          <a:noFill/>
          <a:ln/>
        </p:spPr>
        <p:txBody>
          <a:bodyPr wrap="square" lIns="0" tIns="0" rIns="0" bIns="0" rtlCol="0" anchor="t"/>
          <a:lstStyle/>
          <a:p>
            <a:pPr marL="0" indent="0" algn="l">
              <a:lnSpc>
                <a:spcPts val="250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Жылу — бұл отын ішінде (мысалы, бензин, көмір немесе газда) жасырынған энергия. Отын жанған кезде үлкен мөлшерде жылу бөлінеді.</a:t>
            </a:r>
            <a:endParaRPr lang="en-US" sz="2000" dirty="0">
              <a:latin typeface="Times New Roman" panose="02020603050405020304" pitchFamily="18" charset="0"/>
              <a:cs typeface="Times New Roman" panose="02020603050405020304" pitchFamily="18" charset="0"/>
            </a:endParaRPr>
          </a:p>
        </p:txBody>
      </p:sp>
      <p:sp>
        <p:nvSpPr>
          <p:cNvPr id="6" name="Text 3"/>
          <p:cNvSpPr/>
          <p:nvPr/>
        </p:nvSpPr>
        <p:spPr>
          <a:xfrm>
            <a:off x="5709166" y="5496044"/>
            <a:ext cx="7632025" cy="1270159"/>
          </a:xfrm>
          <a:prstGeom prst="rect">
            <a:avLst/>
          </a:prstGeom>
          <a:noFill/>
          <a:ln/>
        </p:spPr>
        <p:txBody>
          <a:bodyPr wrap="square" lIns="0" tIns="0" rIns="0" bIns="0" rtlCol="0" anchor="t"/>
          <a:lstStyle/>
          <a:p>
            <a:pPr marL="0" indent="0" algn="l">
              <a:lnSpc>
                <a:spcPts val="250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Бұл жылу ауаны немесе буды қыздырады, ал ол ұлғая бастайды — сыртқа шығуға тырысқандай. Міне, осы ұлғаю қозғалысты туғызады, оны қозғалтқыш дөңгелектерді, турбинаны немесе білікті айналдыру үшін қолданады.</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B7FD4E-D835-40DD-BCCC-96B2FF60FD49}"/>
              </a:ext>
            </a:extLst>
          </p:cNvPr>
          <p:cNvSpPr txBox="1"/>
          <p:nvPr/>
        </p:nvSpPr>
        <p:spPr>
          <a:xfrm>
            <a:off x="9167932" y="7658100"/>
            <a:ext cx="4896982" cy="369332"/>
          </a:xfrm>
          <a:prstGeom prst="rect">
            <a:avLst/>
          </a:prstGeom>
          <a:noFill/>
        </p:spPr>
        <p:txBody>
          <a:bodyPr wrap="none" rtlCol="0">
            <a:spAutoFit/>
          </a:bodyPr>
          <a:lstStyle/>
          <a:p>
            <a:r>
              <a:rPr lang="ru-RU" u="sng" dirty="0">
                <a:hlinkClick r:id="rId4"/>
              </a:rPr>
              <a:t>https://www.youtube.com/watch?v=LPl8ca4QsPg</a:t>
            </a:r>
            <a:r>
              <a:rPr lang="ru-RU"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584716"/>
            <a:ext cx="9033153" cy="558165"/>
          </a:xfrm>
          <a:prstGeom prst="rect">
            <a:avLst/>
          </a:prstGeom>
          <a:noFill/>
          <a:ln/>
        </p:spPr>
        <p:txBody>
          <a:bodyPr wrap="none" lIns="0" tIns="0" rIns="0" bIns="0" rtlCol="0" anchor="t"/>
          <a:lstStyle/>
          <a:p>
            <a:pPr marL="0" indent="0" algn="l">
              <a:lnSpc>
                <a:spcPts val="4350"/>
              </a:lnSpc>
              <a:buNone/>
            </a:pPr>
            <a:r>
              <a:rPr lang="en-US" sz="3500" dirty="0">
                <a:solidFill>
                  <a:srgbClr val="201B18"/>
                </a:solidFill>
                <a:latin typeface="Times New Roman" panose="02020603050405020304" pitchFamily="18" charset="0"/>
                <a:ea typeface="Platypi Medium" pitchFamily="34" charset="-122"/>
                <a:cs typeface="Times New Roman" panose="02020603050405020304" pitchFamily="18" charset="0"/>
              </a:rPr>
              <a:t>Жылу қозғалтқышы қалай жұмыс істейді?</a:t>
            </a:r>
            <a:endParaRPr lang="en-US" sz="3500" dirty="0">
              <a:latin typeface="Times New Roman" panose="02020603050405020304" pitchFamily="18" charset="0"/>
              <a:cs typeface="Times New Roman" panose="02020603050405020304" pitchFamily="18" charset="0"/>
            </a:endParaRPr>
          </a:p>
        </p:txBody>
      </p:sp>
      <p:sp>
        <p:nvSpPr>
          <p:cNvPr id="3" name="Text 1"/>
          <p:cNvSpPr/>
          <p:nvPr/>
        </p:nvSpPr>
        <p:spPr>
          <a:xfrm>
            <a:off x="3452456" y="1363088"/>
            <a:ext cx="2658666" cy="278963"/>
          </a:xfrm>
          <a:prstGeom prst="rect">
            <a:avLst/>
          </a:prstGeom>
          <a:noFill/>
          <a:ln/>
        </p:spPr>
        <p:txBody>
          <a:bodyPr wrap="none" lIns="0" tIns="0" rIns="0" bIns="0" rtlCol="0" anchor="t"/>
          <a:lstStyle/>
          <a:p>
            <a:pPr marL="0" indent="0" algn="l">
              <a:lnSpc>
                <a:spcPts val="2150"/>
              </a:lnSpc>
              <a:buNone/>
            </a:pPr>
            <a:r>
              <a:rPr lang="en-US" sz="2400" dirty="0">
                <a:solidFill>
                  <a:srgbClr val="201B18"/>
                </a:solidFill>
                <a:latin typeface="Times New Roman" panose="02020603050405020304" pitchFamily="18" charset="0"/>
                <a:ea typeface="Platypi Medium" pitchFamily="34" charset="-122"/>
                <a:cs typeface="Times New Roman" panose="02020603050405020304" pitchFamily="18" charset="0"/>
              </a:rPr>
              <a:t>Автомобиль мысалында</a:t>
            </a:r>
            <a:endParaRPr lang="en-US" sz="2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1962031"/>
            <a:ext cx="178594" cy="223242"/>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Platypi Light" pitchFamily="34" charset="-122"/>
                <a:cs typeface="Times New Roman" panose="02020603050405020304" pitchFamily="18" charset="0"/>
              </a:rPr>
              <a:t>01</a:t>
            </a:r>
            <a:endParaRPr lang="en-US" sz="2000" dirty="0">
              <a:latin typeface="Times New Roman" panose="02020603050405020304" pitchFamily="18" charset="0"/>
              <a:cs typeface="Times New Roman" panose="02020603050405020304" pitchFamily="18" charset="0"/>
            </a:endParaRPr>
          </a:p>
        </p:txBody>
      </p:sp>
      <p:sp>
        <p:nvSpPr>
          <p:cNvPr id="5" name="Shape 3"/>
          <p:cNvSpPr/>
          <p:nvPr/>
        </p:nvSpPr>
        <p:spPr>
          <a:xfrm>
            <a:off x="793790" y="2242780"/>
            <a:ext cx="4208145" cy="22860"/>
          </a:xfrm>
          <a:prstGeom prst="rect">
            <a:avLst/>
          </a:prstGeom>
          <a:solidFill>
            <a:srgbClr val="3E2513"/>
          </a:solidFill>
          <a:ln/>
        </p:spPr>
      </p:sp>
      <p:sp>
        <p:nvSpPr>
          <p:cNvPr id="6" name="Text 4"/>
          <p:cNvSpPr/>
          <p:nvPr/>
        </p:nvSpPr>
        <p:spPr>
          <a:xfrm>
            <a:off x="793790" y="2377797"/>
            <a:ext cx="2232779" cy="278963"/>
          </a:xfrm>
          <a:prstGeom prst="rect">
            <a:avLst/>
          </a:prstGeom>
          <a:noFill/>
          <a:ln/>
        </p:spPr>
        <p:txBody>
          <a:bodyPr wrap="none" lIns="0" tIns="0" rIns="0" bIns="0" rtlCol="0" anchor="t"/>
          <a:lstStyle/>
          <a:p>
            <a:pPr marL="0" indent="0" algn="l">
              <a:lnSpc>
                <a:spcPts val="215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Отынның жануы</a:t>
            </a:r>
            <a:endParaRPr lang="en-US" sz="2400" dirty="0">
              <a:latin typeface="Times New Roman" panose="02020603050405020304" pitchFamily="18" charset="0"/>
              <a:cs typeface="Times New Roman" panose="02020603050405020304" pitchFamily="18" charset="0"/>
            </a:endParaRPr>
          </a:p>
        </p:txBody>
      </p:sp>
      <p:sp>
        <p:nvSpPr>
          <p:cNvPr id="7" name="Text 5"/>
          <p:cNvSpPr/>
          <p:nvPr/>
        </p:nvSpPr>
        <p:spPr>
          <a:xfrm>
            <a:off x="793790" y="2835354"/>
            <a:ext cx="4208145" cy="285750"/>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Цилиндрде бензин жанып, жылу бөлінеді</a:t>
            </a:r>
            <a:endParaRPr lang="en-US" sz="2000" dirty="0">
              <a:latin typeface="Times New Roman" panose="02020603050405020304" pitchFamily="18" charset="0"/>
              <a:cs typeface="Times New Roman" panose="02020603050405020304" pitchFamily="18" charset="0"/>
            </a:endParaRPr>
          </a:p>
        </p:txBody>
      </p:sp>
      <p:sp>
        <p:nvSpPr>
          <p:cNvPr id="8" name="Text 6"/>
          <p:cNvSpPr/>
          <p:nvPr/>
        </p:nvSpPr>
        <p:spPr>
          <a:xfrm>
            <a:off x="5796914" y="1948458"/>
            <a:ext cx="178594" cy="223242"/>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Platypi Light" pitchFamily="34" charset="-122"/>
                <a:cs typeface="Times New Roman" panose="02020603050405020304" pitchFamily="18" charset="0"/>
              </a:rPr>
              <a:t>02</a:t>
            </a:r>
            <a:endParaRPr lang="en-US" sz="2000" dirty="0">
              <a:latin typeface="Times New Roman" panose="02020603050405020304" pitchFamily="18" charset="0"/>
              <a:cs typeface="Times New Roman" panose="02020603050405020304" pitchFamily="18" charset="0"/>
            </a:endParaRPr>
          </a:p>
        </p:txBody>
      </p:sp>
      <p:sp>
        <p:nvSpPr>
          <p:cNvPr id="9" name="Shape 7"/>
          <p:cNvSpPr/>
          <p:nvPr/>
        </p:nvSpPr>
        <p:spPr>
          <a:xfrm>
            <a:off x="5796914" y="2229207"/>
            <a:ext cx="4208145" cy="22860"/>
          </a:xfrm>
          <a:prstGeom prst="rect">
            <a:avLst/>
          </a:prstGeom>
          <a:solidFill>
            <a:srgbClr val="3E2513"/>
          </a:solidFill>
          <a:ln/>
        </p:spPr>
      </p:sp>
      <p:sp>
        <p:nvSpPr>
          <p:cNvPr id="10" name="Text 8"/>
          <p:cNvSpPr/>
          <p:nvPr/>
        </p:nvSpPr>
        <p:spPr>
          <a:xfrm>
            <a:off x="5796914" y="2364224"/>
            <a:ext cx="2232779" cy="278963"/>
          </a:xfrm>
          <a:prstGeom prst="rect">
            <a:avLst/>
          </a:prstGeom>
          <a:noFill/>
          <a:ln/>
        </p:spPr>
        <p:txBody>
          <a:bodyPr wrap="none" lIns="0" tIns="0" rIns="0" bIns="0" rtlCol="0" anchor="t"/>
          <a:lstStyle/>
          <a:p>
            <a:pPr marL="0" indent="0" algn="l">
              <a:lnSpc>
                <a:spcPts val="215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Газдардың ұлғаюы</a:t>
            </a:r>
            <a:endParaRPr lang="en-US" sz="2400" dirty="0">
              <a:latin typeface="Times New Roman" panose="02020603050405020304" pitchFamily="18" charset="0"/>
              <a:cs typeface="Times New Roman" panose="02020603050405020304" pitchFamily="18" charset="0"/>
            </a:endParaRPr>
          </a:p>
        </p:txBody>
      </p:sp>
      <p:sp>
        <p:nvSpPr>
          <p:cNvPr id="11" name="Text 9"/>
          <p:cNvSpPr/>
          <p:nvPr/>
        </p:nvSpPr>
        <p:spPr>
          <a:xfrm>
            <a:off x="5796914" y="2821781"/>
            <a:ext cx="4208145" cy="285750"/>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Ыстық газдар поршеньге қысым жасайды</a:t>
            </a:r>
            <a:endParaRPr lang="en-US" sz="2000" dirty="0">
              <a:latin typeface="Times New Roman" panose="02020603050405020304" pitchFamily="18" charset="0"/>
              <a:cs typeface="Times New Roman" panose="02020603050405020304" pitchFamily="18" charset="0"/>
            </a:endParaRPr>
          </a:p>
        </p:txBody>
      </p:sp>
      <p:sp>
        <p:nvSpPr>
          <p:cNvPr id="12" name="Text 10"/>
          <p:cNvSpPr/>
          <p:nvPr/>
        </p:nvSpPr>
        <p:spPr>
          <a:xfrm>
            <a:off x="793790" y="3433643"/>
            <a:ext cx="178594" cy="223242"/>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Platypi Light" pitchFamily="34" charset="-122"/>
                <a:cs typeface="Times New Roman" panose="02020603050405020304" pitchFamily="18" charset="0"/>
              </a:rPr>
              <a:t>03</a:t>
            </a:r>
            <a:endParaRPr lang="en-US" sz="2000" dirty="0">
              <a:latin typeface="Times New Roman" panose="02020603050405020304" pitchFamily="18" charset="0"/>
              <a:cs typeface="Times New Roman" panose="02020603050405020304" pitchFamily="18" charset="0"/>
            </a:endParaRPr>
          </a:p>
        </p:txBody>
      </p:sp>
      <p:sp>
        <p:nvSpPr>
          <p:cNvPr id="13" name="Shape 11"/>
          <p:cNvSpPr/>
          <p:nvPr/>
        </p:nvSpPr>
        <p:spPr>
          <a:xfrm>
            <a:off x="793790" y="3714393"/>
            <a:ext cx="4208145" cy="22860"/>
          </a:xfrm>
          <a:prstGeom prst="rect">
            <a:avLst/>
          </a:prstGeom>
          <a:solidFill>
            <a:srgbClr val="3E2513"/>
          </a:solidFill>
          <a:ln/>
        </p:spPr>
      </p:sp>
      <p:sp>
        <p:nvSpPr>
          <p:cNvPr id="14" name="Text 12"/>
          <p:cNvSpPr/>
          <p:nvPr/>
        </p:nvSpPr>
        <p:spPr>
          <a:xfrm>
            <a:off x="793790" y="3849410"/>
            <a:ext cx="2593777" cy="278963"/>
          </a:xfrm>
          <a:prstGeom prst="rect">
            <a:avLst/>
          </a:prstGeom>
          <a:noFill/>
          <a:ln/>
        </p:spPr>
        <p:txBody>
          <a:bodyPr wrap="none" lIns="0" tIns="0" rIns="0" bIns="0" rtlCol="0" anchor="t"/>
          <a:lstStyle/>
          <a:p>
            <a:pPr marL="0" indent="0" algn="l">
              <a:lnSpc>
                <a:spcPts val="215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Поршеньнің қозғалысы</a:t>
            </a:r>
            <a:endParaRPr lang="en-US" sz="2400" dirty="0">
              <a:latin typeface="Times New Roman" panose="02020603050405020304" pitchFamily="18" charset="0"/>
              <a:cs typeface="Times New Roman" panose="02020603050405020304" pitchFamily="18" charset="0"/>
            </a:endParaRPr>
          </a:p>
        </p:txBody>
      </p:sp>
      <p:sp>
        <p:nvSpPr>
          <p:cNvPr id="15" name="Text 13"/>
          <p:cNvSpPr/>
          <p:nvPr/>
        </p:nvSpPr>
        <p:spPr>
          <a:xfrm>
            <a:off x="793790" y="4306967"/>
            <a:ext cx="4208145" cy="571500"/>
          </a:xfrm>
          <a:prstGeom prst="rect">
            <a:avLst/>
          </a:prstGeom>
          <a:noFill/>
          <a:ln/>
        </p:spPr>
        <p:txBody>
          <a:bodyPr wrap="squar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Поршень төмен қарай жылжып, иінді біліктi айналдырады</a:t>
            </a:r>
            <a:endParaRPr lang="en-US" sz="2000" dirty="0">
              <a:latin typeface="Times New Roman" panose="02020603050405020304" pitchFamily="18" charset="0"/>
              <a:cs typeface="Times New Roman" panose="02020603050405020304" pitchFamily="18" charset="0"/>
            </a:endParaRPr>
          </a:p>
        </p:txBody>
      </p:sp>
      <p:sp>
        <p:nvSpPr>
          <p:cNvPr id="16" name="Text 14"/>
          <p:cNvSpPr/>
          <p:nvPr/>
        </p:nvSpPr>
        <p:spPr>
          <a:xfrm>
            <a:off x="5796914" y="3420070"/>
            <a:ext cx="178594" cy="223242"/>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Platypi Light" pitchFamily="34" charset="-122"/>
                <a:cs typeface="Times New Roman" panose="02020603050405020304" pitchFamily="18" charset="0"/>
              </a:rPr>
              <a:t>04</a:t>
            </a:r>
            <a:endParaRPr lang="en-US" sz="2000" dirty="0">
              <a:latin typeface="Times New Roman" panose="02020603050405020304" pitchFamily="18" charset="0"/>
              <a:cs typeface="Times New Roman" panose="02020603050405020304" pitchFamily="18" charset="0"/>
            </a:endParaRPr>
          </a:p>
        </p:txBody>
      </p:sp>
      <p:sp>
        <p:nvSpPr>
          <p:cNvPr id="17" name="Shape 15"/>
          <p:cNvSpPr/>
          <p:nvPr/>
        </p:nvSpPr>
        <p:spPr>
          <a:xfrm>
            <a:off x="5796914" y="3700820"/>
            <a:ext cx="4208145" cy="22860"/>
          </a:xfrm>
          <a:prstGeom prst="rect">
            <a:avLst/>
          </a:prstGeom>
          <a:solidFill>
            <a:srgbClr val="3E2513"/>
          </a:solidFill>
          <a:ln/>
        </p:spPr>
      </p:sp>
      <p:sp>
        <p:nvSpPr>
          <p:cNvPr id="18" name="Text 16"/>
          <p:cNvSpPr/>
          <p:nvPr/>
        </p:nvSpPr>
        <p:spPr>
          <a:xfrm>
            <a:off x="5796914" y="3835837"/>
            <a:ext cx="2720459" cy="278963"/>
          </a:xfrm>
          <a:prstGeom prst="rect">
            <a:avLst/>
          </a:prstGeom>
          <a:noFill/>
          <a:ln/>
        </p:spPr>
        <p:txBody>
          <a:bodyPr wrap="none" lIns="0" tIns="0" rIns="0" bIns="0" rtlCol="0" anchor="t"/>
          <a:lstStyle/>
          <a:p>
            <a:pPr marL="0" indent="0" algn="l">
              <a:lnSpc>
                <a:spcPts val="215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Дөңгелектердің айналуы</a:t>
            </a:r>
            <a:endParaRPr lang="en-US" sz="2400" dirty="0">
              <a:latin typeface="Times New Roman" panose="02020603050405020304" pitchFamily="18" charset="0"/>
              <a:cs typeface="Times New Roman" panose="02020603050405020304" pitchFamily="18" charset="0"/>
            </a:endParaRPr>
          </a:p>
        </p:txBody>
      </p:sp>
      <p:sp>
        <p:nvSpPr>
          <p:cNvPr id="19" name="Text 17"/>
          <p:cNvSpPr/>
          <p:nvPr/>
        </p:nvSpPr>
        <p:spPr>
          <a:xfrm>
            <a:off x="5796914" y="4293394"/>
            <a:ext cx="4208145" cy="285750"/>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Машина қозғала бастайды!</a:t>
            </a:r>
            <a:endParaRPr lang="en-US" sz="2000" dirty="0">
              <a:latin typeface="Times New Roman" panose="02020603050405020304" pitchFamily="18" charset="0"/>
              <a:cs typeface="Times New Roman" panose="02020603050405020304" pitchFamily="18" charset="0"/>
            </a:endParaRPr>
          </a:p>
        </p:txBody>
      </p:sp>
      <p:sp>
        <p:nvSpPr>
          <p:cNvPr id="20" name="Text 18"/>
          <p:cNvSpPr/>
          <p:nvPr/>
        </p:nvSpPr>
        <p:spPr>
          <a:xfrm>
            <a:off x="793790" y="5191006"/>
            <a:ext cx="178594" cy="223242"/>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Platypi Light" pitchFamily="34" charset="-122"/>
                <a:cs typeface="Times New Roman" panose="02020603050405020304" pitchFamily="18" charset="0"/>
              </a:rPr>
              <a:t>05</a:t>
            </a:r>
            <a:endParaRPr lang="en-US" sz="2000" dirty="0">
              <a:latin typeface="Times New Roman" panose="02020603050405020304" pitchFamily="18" charset="0"/>
              <a:cs typeface="Times New Roman" panose="02020603050405020304" pitchFamily="18" charset="0"/>
            </a:endParaRPr>
          </a:p>
        </p:txBody>
      </p:sp>
      <p:sp>
        <p:nvSpPr>
          <p:cNvPr id="21" name="Shape 19"/>
          <p:cNvSpPr/>
          <p:nvPr/>
        </p:nvSpPr>
        <p:spPr>
          <a:xfrm>
            <a:off x="793790" y="5471755"/>
            <a:ext cx="8594884" cy="22860"/>
          </a:xfrm>
          <a:prstGeom prst="rect">
            <a:avLst/>
          </a:prstGeom>
          <a:solidFill>
            <a:srgbClr val="3E2513"/>
          </a:solidFill>
          <a:ln/>
        </p:spPr>
      </p:sp>
      <p:sp>
        <p:nvSpPr>
          <p:cNvPr id="22" name="Text 20"/>
          <p:cNvSpPr/>
          <p:nvPr/>
        </p:nvSpPr>
        <p:spPr>
          <a:xfrm>
            <a:off x="793790" y="5606772"/>
            <a:ext cx="2232779" cy="278963"/>
          </a:xfrm>
          <a:prstGeom prst="rect">
            <a:avLst/>
          </a:prstGeom>
          <a:noFill/>
          <a:ln/>
        </p:spPr>
        <p:txBody>
          <a:bodyPr wrap="none" lIns="0" tIns="0" rIns="0" bIns="0" rtlCol="0" anchor="t"/>
          <a:lstStyle/>
          <a:p>
            <a:pPr marL="0" indent="0" algn="l">
              <a:lnSpc>
                <a:spcPts val="215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Газдардың шығуы</a:t>
            </a:r>
            <a:endParaRPr lang="en-US" sz="2400" dirty="0">
              <a:latin typeface="Times New Roman" panose="02020603050405020304" pitchFamily="18" charset="0"/>
              <a:cs typeface="Times New Roman" panose="02020603050405020304" pitchFamily="18" charset="0"/>
            </a:endParaRPr>
          </a:p>
        </p:txBody>
      </p:sp>
      <p:sp>
        <p:nvSpPr>
          <p:cNvPr id="23" name="Text 21"/>
          <p:cNvSpPr/>
          <p:nvPr/>
        </p:nvSpPr>
        <p:spPr>
          <a:xfrm>
            <a:off x="793790" y="6064329"/>
            <a:ext cx="8594884" cy="285750"/>
          </a:xfrm>
          <a:prstGeom prst="rect">
            <a:avLst/>
          </a:prstGeom>
          <a:noFill/>
          <a:ln/>
        </p:spPr>
        <p:txBody>
          <a:bodyPr wrap="none" lIns="0" tIns="0" rIns="0" bIns="0" rtlCol="0" anchor="t"/>
          <a:lstStyle/>
          <a:p>
            <a:pPr marL="0" indent="0" algn="l">
              <a:lnSpc>
                <a:spcPts val="225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Қалдық газдар шығады, қозғалтқыш жаңа циклге дайын</a:t>
            </a:r>
            <a:endParaRPr lang="en-US" sz="2000" dirty="0">
              <a:latin typeface="Times New Roman" panose="02020603050405020304" pitchFamily="18" charset="0"/>
              <a:cs typeface="Times New Roman" panose="02020603050405020304" pitchFamily="18" charset="0"/>
            </a:endParaRPr>
          </a:p>
        </p:txBody>
      </p:sp>
      <p:pic>
        <p:nvPicPr>
          <p:cNvPr id="24" name="Image 0" descr="preencoded.png"/>
          <p:cNvPicPr>
            <a:picLocks noChangeAspect="1"/>
          </p:cNvPicPr>
          <p:nvPr/>
        </p:nvPicPr>
        <p:blipFill>
          <a:blip r:embed="rId3"/>
          <a:stretch>
            <a:fillRect/>
          </a:stretch>
        </p:blipFill>
        <p:spPr>
          <a:xfrm>
            <a:off x="10609002" y="2503705"/>
            <a:ext cx="3610808" cy="2556153"/>
          </a:xfrm>
          <a:prstGeom prst="rect">
            <a:avLst/>
          </a:prstGeom>
        </p:spPr>
      </p:pic>
      <p:sp>
        <p:nvSpPr>
          <p:cNvPr id="25" name="Shape 22"/>
          <p:cNvSpPr/>
          <p:nvPr/>
        </p:nvSpPr>
        <p:spPr>
          <a:xfrm>
            <a:off x="793790" y="6885742"/>
            <a:ext cx="13042821" cy="759023"/>
          </a:xfrm>
          <a:prstGeom prst="roundRect">
            <a:avLst>
              <a:gd name="adj" fmla="val 3530"/>
            </a:avLst>
          </a:prstGeom>
          <a:solidFill>
            <a:srgbClr val="EDD5C4"/>
          </a:solidFill>
          <a:ln/>
        </p:spPr>
      </p:sp>
      <p:pic>
        <p:nvPicPr>
          <p:cNvPr id="26" name="Image 1" descr="preencoded.png"/>
          <p:cNvPicPr>
            <a:picLocks noChangeAspect="1"/>
          </p:cNvPicPr>
          <p:nvPr/>
        </p:nvPicPr>
        <p:blipFill>
          <a:blip r:embed="rId4"/>
          <a:stretch>
            <a:fillRect/>
          </a:stretch>
        </p:blipFill>
        <p:spPr>
          <a:xfrm>
            <a:off x="972383" y="7150775"/>
            <a:ext cx="223242" cy="178594"/>
          </a:xfrm>
          <a:prstGeom prst="rect">
            <a:avLst/>
          </a:prstGeom>
        </p:spPr>
      </p:pic>
      <p:sp>
        <p:nvSpPr>
          <p:cNvPr id="27" name="Text 23"/>
          <p:cNvSpPr/>
          <p:nvPr/>
        </p:nvSpPr>
        <p:spPr>
          <a:xfrm>
            <a:off x="1374219" y="7108984"/>
            <a:ext cx="12283797" cy="285750"/>
          </a:xfrm>
          <a:prstGeom prst="rect">
            <a:avLst/>
          </a:prstGeom>
          <a:noFill/>
          <a:ln/>
        </p:spPr>
        <p:txBody>
          <a:bodyPr wrap="none" lIns="0" tIns="0" rIns="0" bIns="0" rtlCol="0" anchor="t"/>
          <a:lstStyle/>
          <a:p>
            <a:pPr marL="0" indent="0" algn="l">
              <a:lnSpc>
                <a:spcPts val="2250"/>
              </a:lnSpc>
              <a:buNone/>
            </a:pPr>
            <a:r>
              <a:rPr lang="en-US" sz="2000" b="1" dirty="0">
                <a:solidFill>
                  <a:srgbClr val="000000"/>
                </a:solidFill>
                <a:latin typeface="Times New Roman" panose="02020603050405020304" pitchFamily="18" charset="0"/>
                <a:ea typeface="Source Serif 4" pitchFamily="34" charset="-122"/>
                <a:cs typeface="Times New Roman" panose="02020603050405020304" pitchFamily="18" charset="0"/>
              </a:rPr>
              <a:t>Маңызды:</a:t>
            </a:r>
            <a:r>
              <a:rPr lang="en-US" sz="2000" dirty="0">
                <a:solidFill>
                  <a:srgbClr val="000000"/>
                </a:solidFill>
                <a:latin typeface="Times New Roman" panose="02020603050405020304" pitchFamily="18" charset="0"/>
                <a:ea typeface="Source Serif 4" pitchFamily="34" charset="-122"/>
                <a:cs typeface="Times New Roman" panose="02020603050405020304" pitchFamily="18" charset="0"/>
              </a:rPr>
              <a:t> Ешбір қозғалтқыш жылудың 100% пайдаланбайды — бір бөлігі әрқашан жоғалады!</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685580" y="1213008"/>
            <a:ext cx="8488204" cy="620078"/>
          </a:xfrm>
          <a:prstGeom prst="rect">
            <a:avLst/>
          </a:prstGeom>
          <a:noFill/>
          <a:ln/>
        </p:spPr>
        <p:txBody>
          <a:bodyPr wrap="none" lIns="0" tIns="0" rIns="0" bIns="0" rtlCol="0" anchor="t"/>
          <a:lstStyle/>
          <a:p>
            <a:pPr marL="0" indent="0" algn="l">
              <a:lnSpc>
                <a:spcPts val="4850"/>
              </a:lnSpc>
              <a:buNone/>
            </a:pPr>
            <a:r>
              <a:rPr lang="en-US" sz="3900" dirty="0">
                <a:solidFill>
                  <a:srgbClr val="201B18"/>
                </a:solidFill>
                <a:latin typeface="Times New Roman" panose="02020603050405020304" pitchFamily="18" charset="0"/>
                <a:ea typeface="Platypi Medium" pitchFamily="34" charset="-122"/>
                <a:cs typeface="Times New Roman" panose="02020603050405020304" pitchFamily="18" charset="0"/>
              </a:rPr>
              <a:t>Жылу қозғалтқыштарының түрлері</a:t>
            </a:r>
            <a:endParaRPr lang="en-US" sz="3900" dirty="0">
              <a:latin typeface="Times New Roman" panose="02020603050405020304" pitchFamily="18" charset="0"/>
              <a:cs typeface="Times New Roman" panose="02020603050405020304" pitchFamily="18" charset="0"/>
            </a:endParaRPr>
          </a:p>
        </p:txBody>
      </p:sp>
      <p:sp>
        <p:nvSpPr>
          <p:cNvPr id="3" name="Text 1"/>
          <p:cNvSpPr/>
          <p:nvPr/>
        </p:nvSpPr>
        <p:spPr>
          <a:xfrm>
            <a:off x="793790" y="2648843"/>
            <a:ext cx="7632025" cy="635079"/>
          </a:xfrm>
          <a:prstGeom prst="rect">
            <a:avLst/>
          </a:prstGeom>
          <a:noFill/>
          <a:ln/>
        </p:spPr>
        <p:txBody>
          <a:bodyPr wrap="square" lIns="0" tIns="0" rIns="0" bIns="0" rtlCol="0" anchor="t"/>
          <a:lstStyle/>
          <a:p>
            <a:pPr marL="0" indent="0" algn="l">
              <a:lnSpc>
                <a:spcPts val="2500"/>
              </a:lnSpc>
              <a:buNone/>
            </a:pP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Жылу қозғалтқыштары </a:t>
            </a:r>
            <a:r>
              <a:rPr lang="en-US" sz="2400" b="1" dirty="0">
                <a:solidFill>
                  <a:srgbClr val="504C49"/>
                </a:solidFill>
                <a:latin typeface="Times New Roman" panose="02020603050405020304" pitchFamily="18" charset="0"/>
                <a:ea typeface="Source Serif 4" pitchFamily="34" charset="-122"/>
                <a:cs typeface="Times New Roman" panose="02020603050405020304" pitchFamily="18" charset="0"/>
              </a:rPr>
              <a:t>әртүрлі болады</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 бірақ барлығының принципі бірдей — олар </a:t>
            </a:r>
            <a:r>
              <a:rPr lang="en-US" sz="2400" b="1" dirty="0">
                <a:solidFill>
                  <a:srgbClr val="504C49"/>
                </a:solidFill>
                <a:latin typeface="Times New Roman" panose="02020603050405020304" pitchFamily="18" charset="0"/>
                <a:ea typeface="Source Serif 4" pitchFamily="34" charset="-122"/>
                <a:cs typeface="Times New Roman" panose="02020603050405020304" pitchFamily="18" charset="0"/>
              </a:rPr>
              <a:t>жылуды қозғалысқа айналдырады</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4099679"/>
            <a:ext cx="7632025" cy="317540"/>
          </a:xfrm>
          <a:prstGeom prst="rect">
            <a:avLst/>
          </a:prstGeom>
          <a:noFill/>
          <a:ln/>
        </p:spPr>
        <p:txBody>
          <a:bodyPr wrap="none" lIns="0" tIns="0" rIns="0" bIns="0" rtlCol="0" anchor="t"/>
          <a:lstStyle/>
          <a:p>
            <a:pPr marL="0" indent="0" algn="l">
              <a:lnSpc>
                <a:spcPts val="2500"/>
              </a:lnSpc>
              <a:buNone/>
            </a:pP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Ең кең таралған түрі — </a:t>
            </a:r>
            <a:r>
              <a:rPr lang="en-US" sz="2400" b="1" dirty="0">
                <a:solidFill>
                  <a:srgbClr val="3E2513"/>
                </a:solidFill>
                <a:latin typeface="Times New Roman" panose="02020603050405020304" pitchFamily="18" charset="0"/>
                <a:ea typeface="Source Serif 4" pitchFamily="34" charset="-122"/>
                <a:cs typeface="Times New Roman" panose="02020603050405020304" pitchFamily="18" charset="0"/>
              </a:rPr>
              <a:t>ішкі жану қозғалтқышы (ІЖҚ)</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 3"/>
          <p:cNvSpPr/>
          <p:nvPr/>
        </p:nvSpPr>
        <p:spPr>
          <a:xfrm>
            <a:off x="793790" y="5211008"/>
            <a:ext cx="7632025" cy="952619"/>
          </a:xfrm>
          <a:prstGeom prst="rect">
            <a:avLst/>
          </a:prstGeom>
          <a:noFill/>
          <a:ln/>
        </p:spPr>
        <p:txBody>
          <a:bodyPr wrap="square" lIns="0" tIns="0" rIns="0" bIns="0" rtlCol="0" anchor="t"/>
          <a:lstStyle/>
          <a:p>
            <a:pPr marL="0" indent="0" algn="l">
              <a:lnSpc>
                <a:spcPts val="2500"/>
              </a:lnSpc>
              <a:buNone/>
            </a:pP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Бұл барлық автомобильдерде, мотоциклдерде және тракторларда тұрған қозғалтқыш. Ол </a:t>
            </a:r>
            <a:r>
              <a:rPr lang="en-US" sz="2400" b="1" dirty="0">
                <a:solidFill>
                  <a:srgbClr val="504C49"/>
                </a:solidFill>
                <a:latin typeface="Times New Roman" panose="02020603050405020304" pitchFamily="18" charset="0"/>
                <a:ea typeface="Source Serif 4" pitchFamily="34" charset="-122"/>
                <a:cs typeface="Times New Roman" panose="02020603050405020304" pitchFamily="18" charset="0"/>
              </a:rPr>
              <a:t>ішкі жану</a:t>
            </a:r>
            <a:r>
              <a:rPr lang="en-US" sz="2400" dirty="0">
                <a:solidFill>
                  <a:srgbClr val="504C49"/>
                </a:solidFill>
                <a:latin typeface="Times New Roman" panose="02020603050405020304" pitchFamily="18" charset="0"/>
                <a:ea typeface="Source Serif 4" pitchFamily="34" charset="-122"/>
                <a:cs typeface="Times New Roman" panose="02020603050405020304" pitchFamily="18" charset="0"/>
              </a:rPr>
              <a:t> деп аталады, өйткені отын тікелей қозғалтқыш цилиндрінің ішінде жанады.</a:t>
            </a:r>
            <a:endParaRPr lang="en-US" sz="2400" dirty="0">
              <a:latin typeface="Times New Roman" panose="02020603050405020304" pitchFamily="18" charset="0"/>
              <a:cs typeface="Times New Roman" panose="02020603050405020304" pitchFamily="18" charset="0"/>
            </a:endParaRPr>
          </a:p>
        </p:txBody>
      </p:sp>
      <p:pic>
        <p:nvPicPr>
          <p:cNvPr id="6" name="Image 0" descr="preencoded.png"/>
          <p:cNvPicPr>
            <a:picLocks noChangeAspect="1"/>
          </p:cNvPicPr>
          <p:nvPr/>
        </p:nvPicPr>
        <p:blipFill>
          <a:blip r:embed="rId3"/>
          <a:stretch>
            <a:fillRect/>
          </a:stretch>
        </p:blipFill>
        <p:spPr>
          <a:xfrm>
            <a:off x="8917543" y="2369582"/>
            <a:ext cx="4926568" cy="43188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14055"/>
            <a:ext cx="7875508" cy="620078"/>
          </a:xfrm>
          <a:prstGeom prst="rect">
            <a:avLst/>
          </a:prstGeom>
          <a:noFill/>
          <a:ln/>
        </p:spPr>
        <p:txBody>
          <a:bodyPr wrap="none" lIns="0" tIns="0" rIns="0" bIns="0" rtlCol="0" anchor="t"/>
          <a:lstStyle/>
          <a:p>
            <a:pPr marL="0" indent="0" algn="l">
              <a:lnSpc>
                <a:spcPts val="4850"/>
              </a:lnSpc>
              <a:buNone/>
            </a:pPr>
            <a:r>
              <a:rPr lang="en-US" sz="3900" dirty="0">
                <a:solidFill>
                  <a:srgbClr val="201B18"/>
                </a:solidFill>
                <a:latin typeface="Times New Roman" panose="02020603050405020304" pitchFamily="18" charset="0"/>
                <a:ea typeface="Platypi Medium" pitchFamily="34" charset="-122"/>
                <a:cs typeface="Times New Roman" panose="02020603050405020304" pitchFamily="18" charset="0"/>
              </a:rPr>
              <a:t>Қозғалтқыштың негізгі бөліктері</a:t>
            </a:r>
            <a:endParaRPr lang="en-US" sz="39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86289" y="2728675"/>
            <a:ext cx="4656058" cy="3216354"/>
          </a:xfrm>
          <a:prstGeom prst="rect">
            <a:avLst/>
          </a:prstGeom>
        </p:spPr>
      </p:pic>
      <p:sp>
        <p:nvSpPr>
          <p:cNvPr id="4" name="Shape 1"/>
          <p:cNvSpPr/>
          <p:nvPr/>
        </p:nvSpPr>
        <p:spPr>
          <a:xfrm>
            <a:off x="5941576" y="2155031"/>
            <a:ext cx="3852029" cy="1586032"/>
          </a:xfrm>
          <a:prstGeom prst="roundRect">
            <a:avLst>
              <a:gd name="adj" fmla="val 6918"/>
            </a:avLst>
          </a:prstGeom>
          <a:solidFill>
            <a:srgbClr val="FFFFFF"/>
          </a:solidFill>
          <a:ln w="22860">
            <a:solidFill>
              <a:srgbClr val="3E2513"/>
            </a:solidFill>
            <a:prstDash val="solid"/>
          </a:ln>
        </p:spPr>
      </p:sp>
      <p:sp>
        <p:nvSpPr>
          <p:cNvPr id="5" name="Shape 2"/>
          <p:cNvSpPr/>
          <p:nvPr/>
        </p:nvSpPr>
        <p:spPr>
          <a:xfrm>
            <a:off x="5918716" y="2155031"/>
            <a:ext cx="91440" cy="1586032"/>
          </a:xfrm>
          <a:prstGeom prst="roundRect">
            <a:avLst>
              <a:gd name="adj" fmla="val 32558"/>
            </a:avLst>
          </a:prstGeom>
          <a:solidFill>
            <a:srgbClr val="3E2513"/>
          </a:solidFill>
          <a:ln/>
        </p:spPr>
      </p:sp>
      <p:sp>
        <p:nvSpPr>
          <p:cNvPr id="6" name="Text 3"/>
          <p:cNvSpPr/>
          <p:nvPr/>
        </p:nvSpPr>
        <p:spPr>
          <a:xfrm>
            <a:off x="6231374" y="2376249"/>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Цилиндр</a:t>
            </a:r>
            <a:endParaRPr lang="en-US" sz="2400" dirty="0">
              <a:latin typeface="Times New Roman" panose="02020603050405020304" pitchFamily="18" charset="0"/>
              <a:cs typeface="Times New Roman" panose="02020603050405020304" pitchFamily="18" charset="0"/>
            </a:endParaRPr>
          </a:p>
        </p:txBody>
      </p:sp>
      <p:sp>
        <p:nvSpPr>
          <p:cNvPr id="7" name="Text 4"/>
          <p:cNvSpPr/>
          <p:nvPr/>
        </p:nvSpPr>
        <p:spPr>
          <a:xfrm>
            <a:off x="6231374" y="2884765"/>
            <a:ext cx="3341013" cy="317540"/>
          </a:xfrm>
          <a:prstGeom prst="rect">
            <a:avLst/>
          </a:prstGeom>
          <a:noFill/>
          <a:ln/>
        </p:spPr>
        <p:txBody>
          <a:bodyPr wrap="non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Поршень қозғалатын "үй" сияқты</a:t>
            </a:r>
            <a:endParaRPr lang="en-US" dirty="0">
              <a:latin typeface="Times New Roman" panose="02020603050405020304" pitchFamily="18" charset="0"/>
              <a:cs typeface="Times New Roman" panose="02020603050405020304" pitchFamily="18" charset="0"/>
            </a:endParaRPr>
          </a:p>
        </p:txBody>
      </p:sp>
      <p:sp>
        <p:nvSpPr>
          <p:cNvPr id="8" name="Shape 5"/>
          <p:cNvSpPr/>
          <p:nvPr/>
        </p:nvSpPr>
        <p:spPr>
          <a:xfrm>
            <a:off x="9991963" y="2155031"/>
            <a:ext cx="3852148" cy="1586032"/>
          </a:xfrm>
          <a:prstGeom prst="roundRect">
            <a:avLst>
              <a:gd name="adj" fmla="val 6918"/>
            </a:avLst>
          </a:prstGeom>
          <a:solidFill>
            <a:srgbClr val="FFFFFF"/>
          </a:solidFill>
          <a:ln w="22860">
            <a:solidFill>
              <a:srgbClr val="3E2513"/>
            </a:solidFill>
            <a:prstDash val="solid"/>
          </a:ln>
        </p:spPr>
      </p:sp>
      <p:sp>
        <p:nvSpPr>
          <p:cNvPr id="9" name="Shape 6"/>
          <p:cNvSpPr/>
          <p:nvPr/>
        </p:nvSpPr>
        <p:spPr>
          <a:xfrm>
            <a:off x="9969103" y="2155031"/>
            <a:ext cx="91440" cy="1586032"/>
          </a:xfrm>
          <a:prstGeom prst="roundRect">
            <a:avLst>
              <a:gd name="adj" fmla="val 32558"/>
            </a:avLst>
          </a:prstGeom>
          <a:solidFill>
            <a:srgbClr val="3E2513"/>
          </a:solidFill>
          <a:ln/>
        </p:spPr>
      </p:sp>
      <p:sp>
        <p:nvSpPr>
          <p:cNvPr id="10" name="Text 7"/>
          <p:cNvSpPr/>
          <p:nvPr/>
        </p:nvSpPr>
        <p:spPr>
          <a:xfrm>
            <a:off x="10281761" y="2376249"/>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Поршень</a:t>
            </a:r>
            <a:endParaRPr lang="en-US" sz="2400" dirty="0">
              <a:latin typeface="Times New Roman" panose="02020603050405020304" pitchFamily="18" charset="0"/>
              <a:cs typeface="Times New Roman" panose="02020603050405020304" pitchFamily="18" charset="0"/>
            </a:endParaRPr>
          </a:p>
        </p:txBody>
      </p:sp>
      <p:sp>
        <p:nvSpPr>
          <p:cNvPr id="11" name="Text 8"/>
          <p:cNvSpPr/>
          <p:nvPr/>
        </p:nvSpPr>
        <p:spPr>
          <a:xfrm>
            <a:off x="10281761" y="2884765"/>
            <a:ext cx="3341132" cy="63507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"Еңбекші", жоғары-төмен жүріп, энергияны әрі қарай жеткізеді</a:t>
            </a:r>
            <a:endParaRPr lang="en-US" dirty="0">
              <a:latin typeface="Times New Roman" panose="02020603050405020304" pitchFamily="18" charset="0"/>
              <a:cs typeface="Times New Roman" panose="02020603050405020304" pitchFamily="18" charset="0"/>
            </a:endParaRPr>
          </a:p>
        </p:txBody>
      </p:sp>
      <p:sp>
        <p:nvSpPr>
          <p:cNvPr id="12" name="Shape 9"/>
          <p:cNvSpPr/>
          <p:nvPr/>
        </p:nvSpPr>
        <p:spPr>
          <a:xfrm>
            <a:off x="5941576" y="3939421"/>
            <a:ext cx="3852029" cy="1586032"/>
          </a:xfrm>
          <a:prstGeom prst="roundRect">
            <a:avLst>
              <a:gd name="adj" fmla="val 6918"/>
            </a:avLst>
          </a:prstGeom>
          <a:solidFill>
            <a:srgbClr val="FFFFFF"/>
          </a:solidFill>
          <a:ln w="22860">
            <a:solidFill>
              <a:srgbClr val="3E2513"/>
            </a:solidFill>
            <a:prstDash val="solid"/>
          </a:ln>
        </p:spPr>
      </p:sp>
      <p:sp>
        <p:nvSpPr>
          <p:cNvPr id="13" name="Shape 10"/>
          <p:cNvSpPr/>
          <p:nvPr/>
        </p:nvSpPr>
        <p:spPr>
          <a:xfrm>
            <a:off x="5918716" y="3939421"/>
            <a:ext cx="91440" cy="1586032"/>
          </a:xfrm>
          <a:prstGeom prst="roundRect">
            <a:avLst>
              <a:gd name="adj" fmla="val 32558"/>
            </a:avLst>
          </a:prstGeom>
          <a:solidFill>
            <a:srgbClr val="3E2513"/>
          </a:solidFill>
          <a:ln/>
        </p:spPr>
      </p:sp>
      <p:sp>
        <p:nvSpPr>
          <p:cNvPr id="14" name="Text 11"/>
          <p:cNvSpPr/>
          <p:nvPr/>
        </p:nvSpPr>
        <p:spPr>
          <a:xfrm>
            <a:off x="6231374" y="4160639"/>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Иінді білік</a:t>
            </a:r>
            <a:endParaRPr lang="en-US" sz="2400" dirty="0">
              <a:latin typeface="Times New Roman" panose="02020603050405020304" pitchFamily="18" charset="0"/>
              <a:cs typeface="Times New Roman" panose="02020603050405020304" pitchFamily="18" charset="0"/>
            </a:endParaRPr>
          </a:p>
        </p:txBody>
      </p:sp>
      <p:sp>
        <p:nvSpPr>
          <p:cNvPr id="15" name="Text 12"/>
          <p:cNvSpPr/>
          <p:nvPr/>
        </p:nvSpPr>
        <p:spPr>
          <a:xfrm>
            <a:off x="6231374" y="4669155"/>
            <a:ext cx="3341013" cy="63507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Поршеньнің түзу қозғалысын айналуға айналдырады</a:t>
            </a:r>
            <a:endParaRPr lang="en-US" dirty="0">
              <a:latin typeface="Times New Roman" panose="02020603050405020304" pitchFamily="18" charset="0"/>
              <a:cs typeface="Times New Roman" panose="02020603050405020304" pitchFamily="18" charset="0"/>
            </a:endParaRPr>
          </a:p>
        </p:txBody>
      </p:sp>
      <p:sp>
        <p:nvSpPr>
          <p:cNvPr id="16" name="Shape 13"/>
          <p:cNvSpPr/>
          <p:nvPr/>
        </p:nvSpPr>
        <p:spPr>
          <a:xfrm>
            <a:off x="9991963" y="3939421"/>
            <a:ext cx="3852148" cy="1586032"/>
          </a:xfrm>
          <a:prstGeom prst="roundRect">
            <a:avLst>
              <a:gd name="adj" fmla="val 6918"/>
            </a:avLst>
          </a:prstGeom>
          <a:solidFill>
            <a:srgbClr val="FFFFFF"/>
          </a:solidFill>
          <a:ln w="22860">
            <a:solidFill>
              <a:srgbClr val="3E2513"/>
            </a:solidFill>
            <a:prstDash val="solid"/>
          </a:ln>
        </p:spPr>
      </p:sp>
      <p:sp>
        <p:nvSpPr>
          <p:cNvPr id="17" name="Shape 14"/>
          <p:cNvSpPr/>
          <p:nvPr/>
        </p:nvSpPr>
        <p:spPr>
          <a:xfrm>
            <a:off x="9969103" y="3939421"/>
            <a:ext cx="91440" cy="1586032"/>
          </a:xfrm>
          <a:prstGeom prst="roundRect">
            <a:avLst>
              <a:gd name="adj" fmla="val 32558"/>
            </a:avLst>
          </a:prstGeom>
          <a:solidFill>
            <a:srgbClr val="3E2513"/>
          </a:solidFill>
          <a:ln/>
        </p:spPr>
      </p:sp>
      <p:sp>
        <p:nvSpPr>
          <p:cNvPr id="18" name="Text 15"/>
          <p:cNvSpPr/>
          <p:nvPr/>
        </p:nvSpPr>
        <p:spPr>
          <a:xfrm>
            <a:off x="10281761" y="4160639"/>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Клапандар</a:t>
            </a:r>
            <a:endParaRPr lang="en-US" sz="2400" dirty="0">
              <a:latin typeface="Times New Roman" panose="02020603050405020304" pitchFamily="18" charset="0"/>
              <a:cs typeface="Times New Roman" panose="02020603050405020304" pitchFamily="18" charset="0"/>
            </a:endParaRPr>
          </a:p>
        </p:txBody>
      </p:sp>
      <p:sp>
        <p:nvSpPr>
          <p:cNvPr id="19" name="Text 16"/>
          <p:cNvSpPr/>
          <p:nvPr/>
        </p:nvSpPr>
        <p:spPr>
          <a:xfrm>
            <a:off x="10281761" y="4669155"/>
            <a:ext cx="3341132" cy="63507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Ауа мен шығару газдарына жолды ашады және жабады</a:t>
            </a:r>
            <a:endParaRPr lang="en-US" dirty="0">
              <a:latin typeface="Times New Roman" panose="02020603050405020304" pitchFamily="18" charset="0"/>
              <a:cs typeface="Times New Roman" panose="02020603050405020304" pitchFamily="18" charset="0"/>
            </a:endParaRPr>
          </a:p>
        </p:txBody>
      </p:sp>
      <p:sp>
        <p:nvSpPr>
          <p:cNvPr id="20" name="Shape 17"/>
          <p:cNvSpPr/>
          <p:nvPr/>
        </p:nvSpPr>
        <p:spPr>
          <a:xfrm>
            <a:off x="5941576" y="5723811"/>
            <a:ext cx="3852029" cy="1268492"/>
          </a:xfrm>
          <a:prstGeom prst="roundRect">
            <a:avLst>
              <a:gd name="adj" fmla="val 8650"/>
            </a:avLst>
          </a:prstGeom>
          <a:solidFill>
            <a:srgbClr val="FFFFFF"/>
          </a:solidFill>
          <a:ln w="22860">
            <a:solidFill>
              <a:srgbClr val="3E2513"/>
            </a:solidFill>
            <a:prstDash val="solid"/>
          </a:ln>
        </p:spPr>
      </p:sp>
      <p:sp>
        <p:nvSpPr>
          <p:cNvPr id="21" name="Shape 18"/>
          <p:cNvSpPr/>
          <p:nvPr/>
        </p:nvSpPr>
        <p:spPr>
          <a:xfrm>
            <a:off x="5918716" y="5723811"/>
            <a:ext cx="91440" cy="1268492"/>
          </a:xfrm>
          <a:prstGeom prst="roundRect">
            <a:avLst>
              <a:gd name="adj" fmla="val 32558"/>
            </a:avLst>
          </a:prstGeom>
          <a:solidFill>
            <a:srgbClr val="3E2513"/>
          </a:solidFill>
          <a:ln/>
        </p:spPr>
      </p:sp>
      <p:sp>
        <p:nvSpPr>
          <p:cNvPr id="22" name="Text 19"/>
          <p:cNvSpPr/>
          <p:nvPr/>
        </p:nvSpPr>
        <p:spPr>
          <a:xfrm>
            <a:off x="6231374" y="5945029"/>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504C49"/>
                </a:solidFill>
                <a:latin typeface="Times New Roman" panose="02020603050405020304" pitchFamily="18" charset="0"/>
                <a:ea typeface="Platypi Medium" pitchFamily="34" charset="-122"/>
                <a:cs typeface="Times New Roman" panose="02020603050405020304" pitchFamily="18" charset="0"/>
              </a:rPr>
              <a:t>Жанарғы шамы</a:t>
            </a:r>
            <a:endParaRPr lang="en-US" sz="2400" dirty="0">
              <a:latin typeface="Times New Roman" panose="02020603050405020304" pitchFamily="18" charset="0"/>
              <a:cs typeface="Times New Roman" panose="02020603050405020304" pitchFamily="18" charset="0"/>
            </a:endParaRPr>
          </a:p>
        </p:txBody>
      </p:sp>
      <p:sp>
        <p:nvSpPr>
          <p:cNvPr id="23" name="Text 20"/>
          <p:cNvSpPr/>
          <p:nvPr/>
        </p:nvSpPr>
        <p:spPr>
          <a:xfrm>
            <a:off x="6231374" y="6453545"/>
            <a:ext cx="3341013" cy="317540"/>
          </a:xfrm>
          <a:prstGeom prst="rect">
            <a:avLst/>
          </a:prstGeom>
          <a:noFill/>
          <a:ln/>
        </p:spPr>
        <p:txBody>
          <a:bodyPr wrap="none" lIns="0" tIns="0" rIns="0" bIns="0" rtlCol="0" anchor="t"/>
          <a:lstStyle/>
          <a:p>
            <a:pPr marL="0" indent="0" algn="l">
              <a:lnSpc>
                <a:spcPts val="2500"/>
              </a:lnSpc>
              <a:buNone/>
            </a:pPr>
            <a:r>
              <a:rPr lang="en-US" dirty="0">
                <a:solidFill>
                  <a:srgbClr val="504C49"/>
                </a:solidFill>
                <a:latin typeface="Times New Roman" panose="02020603050405020304" pitchFamily="18" charset="0"/>
                <a:ea typeface="Source Serif 4" pitchFamily="34" charset="-122"/>
                <a:cs typeface="Times New Roman" panose="02020603050405020304" pitchFamily="18" charset="0"/>
              </a:rPr>
              <a:t>Отын жануы үшін ұшқын береді</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5220" y="406360"/>
            <a:ext cx="5282565" cy="403146"/>
          </a:xfrm>
          <a:prstGeom prst="rect">
            <a:avLst/>
          </a:prstGeom>
          <a:noFill/>
          <a:ln/>
        </p:spPr>
        <p:txBody>
          <a:bodyPr wrap="none" lIns="0" tIns="0" rIns="0" bIns="0" rtlCol="0" anchor="t"/>
          <a:lstStyle/>
          <a:p>
            <a:pPr marL="0" indent="0" algn="l">
              <a:lnSpc>
                <a:spcPts val="3150"/>
              </a:lnSpc>
              <a:buNone/>
            </a:pPr>
            <a:r>
              <a:rPr lang="en-US" sz="3600" dirty="0">
                <a:solidFill>
                  <a:srgbClr val="201B18"/>
                </a:solidFill>
                <a:latin typeface="Times New Roman" panose="02020603050405020304" pitchFamily="18" charset="0"/>
                <a:ea typeface="Platypi Medium" pitchFamily="34" charset="-122"/>
                <a:cs typeface="Times New Roman" panose="02020603050405020304" pitchFamily="18" charset="0"/>
              </a:rPr>
              <a:t>Қозғалтқыштың</a:t>
            </a:r>
            <a:r>
              <a:rPr lang="en-US" sz="2800" dirty="0">
                <a:solidFill>
                  <a:srgbClr val="201B18"/>
                </a:solidFill>
                <a:latin typeface="Times New Roman" panose="02020603050405020304" pitchFamily="18" charset="0"/>
                <a:ea typeface="Platypi Medium" pitchFamily="34" charset="-122"/>
                <a:cs typeface="Times New Roman" panose="02020603050405020304" pitchFamily="18" charset="0"/>
              </a:rPr>
              <a:t> жұмыс кезеңдері</a:t>
            </a:r>
            <a:endParaRPr lang="en-US" sz="2800" dirty="0">
              <a:latin typeface="Times New Roman" panose="02020603050405020304" pitchFamily="18" charset="0"/>
              <a:cs typeface="Times New Roman" panose="02020603050405020304" pitchFamily="18" charset="0"/>
            </a:endParaRPr>
          </a:p>
        </p:txBody>
      </p:sp>
      <p:sp>
        <p:nvSpPr>
          <p:cNvPr id="3" name="Text 1"/>
          <p:cNvSpPr/>
          <p:nvPr/>
        </p:nvSpPr>
        <p:spPr>
          <a:xfrm>
            <a:off x="5937290" y="1013220"/>
            <a:ext cx="1612583" cy="201454"/>
          </a:xfrm>
          <a:prstGeom prst="rect">
            <a:avLst/>
          </a:prstGeom>
          <a:noFill/>
          <a:ln/>
        </p:spPr>
        <p:txBody>
          <a:bodyPr wrap="none" lIns="0" tIns="0" rIns="0" bIns="0" rtlCol="0" anchor="t"/>
          <a:lstStyle/>
          <a:p>
            <a:pPr marL="0" indent="0" algn="l">
              <a:buNone/>
            </a:pPr>
            <a:r>
              <a:rPr lang="en-US" sz="3200" dirty="0">
                <a:solidFill>
                  <a:srgbClr val="201B18"/>
                </a:solidFill>
                <a:latin typeface="Times New Roman" panose="02020603050405020304" pitchFamily="18" charset="0"/>
                <a:ea typeface="Platypi Medium" pitchFamily="34" charset="-122"/>
                <a:cs typeface="Times New Roman" panose="02020603050405020304" pitchFamily="18" charset="0"/>
              </a:rPr>
              <a:t>Төрт тактілі цикл</a:t>
            </a:r>
            <a:endParaRPr lang="en-US" sz="320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881181" y="1680685"/>
            <a:ext cx="6521410" cy="516017"/>
          </a:xfrm>
          <a:prstGeom prst="rect">
            <a:avLst/>
          </a:prstGeom>
        </p:spPr>
      </p:pic>
      <p:sp>
        <p:nvSpPr>
          <p:cNvPr id="5" name="Text 2"/>
          <p:cNvSpPr/>
          <p:nvPr/>
        </p:nvSpPr>
        <p:spPr>
          <a:xfrm>
            <a:off x="922734" y="2341483"/>
            <a:ext cx="1612583" cy="201454"/>
          </a:xfrm>
          <a:prstGeom prst="rect">
            <a:avLst/>
          </a:prstGeom>
          <a:noFill/>
          <a:ln/>
        </p:spPr>
        <p:txBody>
          <a:bodyPr wrap="none" lIns="0" tIns="0" rIns="0" bIns="0" rtlCol="0" anchor="t"/>
          <a:lstStyle/>
          <a:p>
            <a:pPr marL="0" indent="0" algn="l">
              <a:buNone/>
            </a:pPr>
            <a:r>
              <a:rPr lang="en-US" sz="3200" dirty="0">
                <a:solidFill>
                  <a:srgbClr val="504C49"/>
                </a:solidFill>
                <a:latin typeface="Times New Roman" panose="02020603050405020304" pitchFamily="18" charset="0"/>
                <a:ea typeface="Platypi Medium" pitchFamily="34" charset="-122"/>
                <a:cs typeface="Times New Roman" panose="02020603050405020304" pitchFamily="18" charset="0"/>
              </a:rPr>
              <a:t>1. Отынның кіруі</a:t>
            </a:r>
            <a:endParaRPr lang="en-US" sz="3200" dirty="0">
              <a:latin typeface="Times New Roman" panose="02020603050405020304" pitchFamily="18" charset="0"/>
              <a:cs typeface="Times New Roman" panose="02020603050405020304" pitchFamily="18" charset="0"/>
            </a:endParaRPr>
          </a:p>
        </p:txBody>
      </p:sp>
      <p:sp>
        <p:nvSpPr>
          <p:cNvPr id="6" name="Text 3"/>
          <p:cNvSpPr/>
          <p:nvPr/>
        </p:nvSpPr>
        <p:spPr>
          <a:xfrm>
            <a:off x="881182" y="2914768"/>
            <a:ext cx="6263521" cy="206454"/>
          </a:xfrm>
          <a:prstGeom prst="rect">
            <a:avLst/>
          </a:prstGeom>
          <a:noFill/>
          <a:ln/>
        </p:spPr>
        <p:txBody>
          <a:bodyPr wrap="non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Клапан ашылады, цилиндрге ауа мен бензин </a:t>
            </a: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қоспасы</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a:t>
            </a:r>
            <a:endParaRPr lang="ru-RU" sz="20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кіреді</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Қозғалтқыш терең дем алғандай!</a:t>
            </a:r>
            <a:endParaRPr lang="en-US" sz="200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4"/>
          <a:stretch>
            <a:fillRect/>
          </a:stretch>
        </p:blipFill>
        <p:spPr>
          <a:xfrm>
            <a:off x="7391161" y="1712713"/>
            <a:ext cx="6521410" cy="516017"/>
          </a:xfrm>
          <a:prstGeom prst="rect">
            <a:avLst/>
          </a:prstGeom>
        </p:spPr>
      </p:pic>
      <p:sp>
        <p:nvSpPr>
          <p:cNvPr id="8" name="Text 4"/>
          <p:cNvSpPr/>
          <p:nvPr/>
        </p:nvSpPr>
        <p:spPr>
          <a:xfrm>
            <a:off x="7444145" y="2341483"/>
            <a:ext cx="1612583" cy="201454"/>
          </a:xfrm>
          <a:prstGeom prst="rect">
            <a:avLst/>
          </a:prstGeom>
          <a:noFill/>
          <a:ln/>
        </p:spPr>
        <p:txBody>
          <a:bodyPr wrap="none" lIns="0" tIns="0" rIns="0" bIns="0" rtlCol="0" anchor="t"/>
          <a:lstStyle/>
          <a:p>
            <a:pPr marL="0" indent="0" algn="l">
              <a:buNone/>
            </a:pPr>
            <a:r>
              <a:rPr lang="en-US" sz="3200" dirty="0">
                <a:solidFill>
                  <a:srgbClr val="504C49"/>
                </a:solidFill>
                <a:latin typeface="Times New Roman" panose="02020603050405020304" pitchFamily="18" charset="0"/>
                <a:ea typeface="Platypi Medium" pitchFamily="34" charset="-122"/>
                <a:cs typeface="Times New Roman" panose="02020603050405020304" pitchFamily="18" charset="0"/>
              </a:rPr>
              <a:t>2. Қысу</a:t>
            </a:r>
            <a:endParaRPr lang="en-US" sz="3200" dirty="0">
              <a:latin typeface="Times New Roman" panose="02020603050405020304" pitchFamily="18" charset="0"/>
              <a:cs typeface="Times New Roman" panose="02020603050405020304" pitchFamily="18" charset="0"/>
            </a:endParaRPr>
          </a:p>
        </p:txBody>
      </p:sp>
      <p:sp>
        <p:nvSpPr>
          <p:cNvPr id="9" name="Text 5"/>
          <p:cNvSpPr/>
          <p:nvPr/>
        </p:nvSpPr>
        <p:spPr>
          <a:xfrm>
            <a:off x="7444143" y="2859404"/>
            <a:ext cx="6263521" cy="206454"/>
          </a:xfrm>
          <a:prstGeom prst="rect">
            <a:avLst/>
          </a:prstGeom>
          <a:noFill/>
          <a:ln/>
        </p:spPr>
        <p:txBody>
          <a:bodyPr wrap="non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Поршень жоғары көтеріліп, отын қоспасын қатты қысады. </a:t>
            </a:r>
            <a:endParaRPr lang="ru-RU" sz="20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Қысу</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жарылысты күштірек етеді!</a:t>
            </a:r>
            <a:endParaRPr lang="en-US" sz="20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5"/>
          <a:stretch>
            <a:fillRect/>
          </a:stretch>
        </p:blipFill>
        <p:spPr>
          <a:xfrm>
            <a:off x="805220" y="3539015"/>
            <a:ext cx="6521410" cy="516017"/>
          </a:xfrm>
          <a:prstGeom prst="rect">
            <a:avLst/>
          </a:prstGeom>
        </p:spPr>
      </p:pic>
      <p:sp>
        <p:nvSpPr>
          <p:cNvPr id="11" name="Text 6"/>
          <p:cNvSpPr/>
          <p:nvPr/>
        </p:nvSpPr>
        <p:spPr>
          <a:xfrm>
            <a:off x="944405" y="4014073"/>
            <a:ext cx="1612583" cy="201454"/>
          </a:xfrm>
          <a:prstGeom prst="rect">
            <a:avLst/>
          </a:prstGeom>
          <a:noFill/>
          <a:ln/>
        </p:spPr>
        <p:txBody>
          <a:bodyPr wrap="none" lIns="0" tIns="0" rIns="0" bIns="0" rtlCol="0" anchor="t"/>
          <a:lstStyle/>
          <a:p>
            <a:pPr marL="0" indent="0" algn="l">
              <a:buNone/>
            </a:pPr>
            <a:r>
              <a:rPr lang="en-US" sz="3200" dirty="0">
                <a:solidFill>
                  <a:srgbClr val="504C49"/>
                </a:solidFill>
                <a:latin typeface="Times New Roman" panose="02020603050405020304" pitchFamily="18" charset="0"/>
                <a:ea typeface="Platypi Medium" pitchFamily="34" charset="-122"/>
                <a:cs typeface="Times New Roman" panose="02020603050405020304" pitchFamily="18" charset="0"/>
              </a:rPr>
              <a:t>3. Жану және жұмыс</a:t>
            </a:r>
            <a:endParaRPr lang="en-US" sz="3200" dirty="0">
              <a:latin typeface="Times New Roman" panose="02020603050405020304" pitchFamily="18" charset="0"/>
              <a:cs typeface="Times New Roman" panose="02020603050405020304" pitchFamily="18" charset="0"/>
            </a:endParaRPr>
          </a:p>
        </p:txBody>
      </p:sp>
      <p:sp>
        <p:nvSpPr>
          <p:cNvPr id="12" name="Text 7"/>
          <p:cNvSpPr/>
          <p:nvPr/>
        </p:nvSpPr>
        <p:spPr>
          <a:xfrm>
            <a:off x="1010126" y="4551402"/>
            <a:ext cx="6263521" cy="412909"/>
          </a:xfrm>
          <a:prstGeom prst="rect">
            <a:avLst/>
          </a:prstGeom>
          <a:noFill/>
          <a:ln/>
        </p:spPr>
        <p:txBody>
          <a:bodyPr wrap="squar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Шам ұшқын береді, қоспа жанады, газдар кенет ұлғайып, поршеньді төмен итереді. Міне, осы күш білікті айналдырып, машинаны қозғалтады!</a:t>
            </a:r>
            <a:endParaRPr lang="en-US" sz="2000" dirty="0">
              <a:latin typeface="Times New Roman" panose="02020603050405020304" pitchFamily="18" charset="0"/>
              <a:cs typeface="Times New Roman" panose="02020603050405020304" pitchFamily="18" charset="0"/>
            </a:endParaRPr>
          </a:p>
        </p:txBody>
      </p:sp>
      <p:pic>
        <p:nvPicPr>
          <p:cNvPr id="13" name="Image 3" descr="preencoded.png"/>
          <p:cNvPicPr>
            <a:picLocks noChangeAspect="1"/>
          </p:cNvPicPr>
          <p:nvPr/>
        </p:nvPicPr>
        <p:blipFill>
          <a:blip r:embed="rId6"/>
          <a:stretch>
            <a:fillRect/>
          </a:stretch>
        </p:blipFill>
        <p:spPr>
          <a:xfrm>
            <a:off x="7326630" y="3539015"/>
            <a:ext cx="6521410" cy="516017"/>
          </a:xfrm>
          <a:prstGeom prst="rect">
            <a:avLst/>
          </a:prstGeom>
        </p:spPr>
      </p:pic>
      <p:sp>
        <p:nvSpPr>
          <p:cNvPr id="14" name="Text 8"/>
          <p:cNvSpPr/>
          <p:nvPr/>
        </p:nvSpPr>
        <p:spPr>
          <a:xfrm>
            <a:off x="7444145" y="4114800"/>
            <a:ext cx="1612583" cy="201454"/>
          </a:xfrm>
          <a:prstGeom prst="rect">
            <a:avLst/>
          </a:prstGeom>
          <a:noFill/>
          <a:ln/>
        </p:spPr>
        <p:txBody>
          <a:bodyPr wrap="none" lIns="0" tIns="0" rIns="0" bIns="0" rtlCol="0" anchor="t"/>
          <a:lstStyle/>
          <a:p>
            <a:pPr marL="0" indent="0" algn="l">
              <a:buNone/>
            </a:pPr>
            <a:r>
              <a:rPr lang="en-US" sz="3200" dirty="0">
                <a:solidFill>
                  <a:srgbClr val="504C49"/>
                </a:solidFill>
                <a:latin typeface="Times New Roman" panose="02020603050405020304" pitchFamily="18" charset="0"/>
                <a:ea typeface="Platypi Medium" pitchFamily="34" charset="-122"/>
                <a:cs typeface="Times New Roman" panose="02020603050405020304" pitchFamily="18" charset="0"/>
              </a:rPr>
              <a:t>4. Шығару</a:t>
            </a:r>
            <a:endParaRPr lang="en-US" sz="3200" dirty="0">
              <a:latin typeface="Times New Roman" panose="02020603050405020304" pitchFamily="18" charset="0"/>
              <a:cs typeface="Times New Roman" panose="02020603050405020304" pitchFamily="18" charset="0"/>
            </a:endParaRPr>
          </a:p>
        </p:txBody>
      </p:sp>
      <p:sp>
        <p:nvSpPr>
          <p:cNvPr id="15" name="Text 9"/>
          <p:cNvSpPr/>
          <p:nvPr/>
        </p:nvSpPr>
        <p:spPr>
          <a:xfrm>
            <a:off x="7444144" y="4577953"/>
            <a:ext cx="6263521" cy="206454"/>
          </a:xfrm>
          <a:prstGeom prst="rect">
            <a:avLst/>
          </a:prstGeom>
          <a:noFill/>
          <a:ln/>
        </p:spPr>
        <p:txBody>
          <a:bodyPr wrap="none" lIns="0" tIns="0" rIns="0" bIns="0" rtlCol="0" anchor="t"/>
          <a:lstStyle/>
          <a:p>
            <a:pPr marL="0" indent="0" algn="l">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Өңделген газдар сыртқа шығарылады, қозғалтқыш </a:t>
            </a: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жаңа</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a:t>
            </a:r>
            <a:endParaRPr lang="ru-RU" sz="2000" dirty="0">
              <a:solidFill>
                <a:srgbClr val="504C49"/>
              </a:solidFill>
              <a:latin typeface="Times New Roman" panose="02020603050405020304" pitchFamily="18" charset="0"/>
              <a:ea typeface="Source Serif 4" pitchFamily="34" charset="-122"/>
              <a:cs typeface="Times New Roman" panose="02020603050405020304" pitchFamily="18" charset="0"/>
            </a:endParaRPr>
          </a:p>
          <a:p>
            <a:pPr marL="0" indent="0" algn="l">
              <a:buNone/>
            </a:pPr>
            <a:r>
              <a:rPr lang="en-US" sz="2000" dirty="0" err="1">
                <a:solidFill>
                  <a:srgbClr val="504C49"/>
                </a:solidFill>
                <a:latin typeface="Times New Roman" panose="02020603050405020304" pitchFamily="18" charset="0"/>
                <a:ea typeface="Source Serif 4" pitchFamily="34" charset="-122"/>
                <a:cs typeface="Times New Roman" panose="02020603050405020304" pitchFamily="18" charset="0"/>
              </a:rPr>
              <a:t>циклге</a:t>
            </a: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 дайын</a:t>
            </a:r>
            <a:endParaRPr lang="en-US" sz="2000" dirty="0">
              <a:latin typeface="Times New Roman" panose="02020603050405020304" pitchFamily="18" charset="0"/>
              <a:cs typeface="Times New Roman" panose="02020603050405020304" pitchFamily="18" charset="0"/>
            </a:endParaRPr>
          </a:p>
        </p:txBody>
      </p:sp>
      <p:pic>
        <p:nvPicPr>
          <p:cNvPr id="16" name="Image 4" descr="preencoded.png"/>
          <p:cNvPicPr>
            <a:picLocks noChangeAspect="1"/>
          </p:cNvPicPr>
          <p:nvPr/>
        </p:nvPicPr>
        <p:blipFill>
          <a:blip r:embed="rId7"/>
          <a:stretch>
            <a:fillRect/>
          </a:stretch>
        </p:blipFill>
        <p:spPr>
          <a:xfrm>
            <a:off x="2120146" y="5650349"/>
            <a:ext cx="2652713" cy="1877854"/>
          </a:xfrm>
          <a:prstGeom prst="rect">
            <a:avLst/>
          </a:prstGeom>
        </p:spPr>
      </p:pic>
      <p:pic>
        <p:nvPicPr>
          <p:cNvPr id="17" name="Image 5" descr="preencoded.png"/>
          <p:cNvPicPr>
            <a:picLocks noChangeAspect="1"/>
          </p:cNvPicPr>
          <p:nvPr/>
        </p:nvPicPr>
        <p:blipFill>
          <a:blip r:embed="rId8"/>
          <a:stretch>
            <a:fillRect/>
          </a:stretch>
        </p:blipFill>
        <p:spPr>
          <a:xfrm>
            <a:off x="9704486" y="5326142"/>
            <a:ext cx="1894761" cy="25262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0920" y="824388"/>
            <a:ext cx="8041600" cy="1252776"/>
          </a:xfrm>
          <a:prstGeom prst="rect">
            <a:avLst/>
          </a:prstGeom>
          <a:noFill/>
          <a:ln/>
        </p:spPr>
        <p:txBody>
          <a:bodyPr wrap="square" lIns="0" tIns="0" rIns="0" bIns="0" rtlCol="0" anchor="t"/>
          <a:lstStyle/>
          <a:p>
            <a:pPr marL="0" indent="0" algn="l">
              <a:lnSpc>
                <a:spcPts val="9750"/>
              </a:lnSpc>
              <a:buNone/>
            </a:pPr>
            <a:r>
              <a:rPr lang="en-US" sz="4400" dirty="0">
                <a:solidFill>
                  <a:srgbClr val="201B18"/>
                </a:solidFill>
                <a:latin typeface="Platypi Medium" pitchFamily="34" charset="0"/>
                <a:ea typeface="Platypi Medium" pitchFamily="34" charset="-122"/>
                <a:cs typeface="Platypi Medium" pitchFamily="34" charset="-120"/>
              </a:rPr>
              <a:t>Қозғалыс </a:t>
            </a:r>
            <a:r>
              <a:rPr lang="en-US" sz="4400" dirty="0" err="1">
                <a:solidFill>
                  <a:srgbClr val="201B18"/>
                </a:solidFill>
                <a:latin typeface="Platypi Medium" pitchFamily="34" charset="0"/>
                <a:ea typeface="Platypi Medium" pitchFamily="34" charset="-122"/>
                <a:cs typeface="Platypi Medium" pitchFamily="34" charset="-120"/>
              </a:rPr>
              <a:t>осылай</a:t>
            </a:r>
            <a:r>
              <a:rPr lang="en-US" sz="4400" dirty="0">
                <a:solidFill>
                  <a:srgbClr val="201B18"/>
                </a:solidFill>
                <a:latin typeface="Platypi Medium" pitchFamily="34" charset="0"/>
                <a:ea typeface="Platypi Medium" pitchFamily="34" charset="-122"/>
                <a:cs typeface="Platypi Medium" pitchFamily="34" charset="-120"/>
              </a:rPr>
              <a:t> </a:t>
            </a:r>
            <a:r>
              <a:rPr lang="en-US" sz="4400" dirty="0" err="1">
                <a:solidFill>
                  <a:srgbClr val="201B18"/>
                </a:solidFill>
                <a:latin typeface="Platypi Medium" pitchFamily="34" charset="0"/>
                <a:ea typeface="Platypi Medium" pitchFamily="34" charset="-122"/>
                <a:cs typeface="Platypi Medium" pitchFamily="34" charset="-120"/>
              </a:rPr>
              <a:t>ту</a:t>
            </a:r>
            <a:r>
              <a:rPr lang="ru-RU" sz="4400" dirty="0" err="1">
                <a:solidFill>
                  <a:srgbClr val="201B18"/>
                </a:solidFill>
                <a:latin typeface="Platypi Medium" pitchFamily="34" charset="0"/>
                <a:ea typeface="Platypi Medium" pitchFamily="34" charset="-122"/>
                <a:cs typeface="Platypi Medium" pitchFamily="34" charset="-120"/>
              </a:rPr>
              <a:t>ындайды</a:t>
            </a:r>
            <a:r>
              <a:rPr lang="en-US" sz="4400" dirty="0">
                <a:solidFill>
                  <a:srgbClr val="201B18"/>
                </a:solidFill>
                <a:latin typeface="Platypi Medium" pitchFamily="34" charset="0"/>
                <a:ea typeface="Platypi Medium" pitchFamily="34" charset="-122"/>
                <a:cs typeface="Platypi Medium" pitchFamily="34" charset="-120"/>
              </a:rPr>
              <a:t>!</a:t>
            </a:r>
            <a:endParaRPr lang="en-US" sz="4400" dirty="0"/>
          </a:p>
        </p:txBody>
      </p:sp>
      <p:sp>
        <p:nvSpPr>
          <p:cNvPr id="4" name="Text 1"/>
          <p:cNvSpPr/>
          <p:nvPr/>
        </p:nvSpPr>
        <p:spPr>
          <a:xfrm>
            <a:off x="690920" y="2722721"/>
            <a:ext cx="8041600" cy="793909"/>
          </a:xfrm>
          <a:prstGeom prst="rect">
            <a:avLst/>
          </a:prstGeom>
          <a:noFill/>
          <a:ln/>
        </p:spPr>
        <p:txBody>
          <a:bodyPr wrap="square" lIns="0" tIns="0" rIns="0" bIns="0" rtlCol="0" anchor="t"/>
          <a:lstStyle/>
          <a:p>
            <a:pPr marL="0" indent="0" algn="l">
              <a:lnSpc>
                <a:spcPts val="3100"/>
              </a:lnSpc>
              <a:buNone/>
            </a:pPr>
            <a:r>
              <a:rPr lang="en-US" sz="2800" b="1" dirty="0">
                <a:solidFill>
                  <a:srgbClr val="504C49"/>
                </a:solidFill>
                <a:latin typeface="Times New Roman" panose="02020603050405020304" pitchFamily="18" charset="0"/>
                <a:ea typeface="Source Serif 4" pitchFamily="34" charset="-122"/>
                <a:cs typeface="Times New Roman" panose="02020603050405020304" pitchFamily="18" charset="0"/>
              </a:rPr>
              <a:t>Отын қоспасының жарылысынан кейін поршень төмен түседі — міне, осы сәтте қозғалыс туады!</a:t>
            </a:r>
            <a:endParaRPr lang="en-US" sz="2800" b="1" dirty="0">
              <a:latin typeface="Times New Roman" panose="02020603050405020304" pitchFamily="18" charset="0"/>
              <a:cs typeface="Times New Roman" panose="02020603050405020304" pitchFamily="18" charset="0"/>
            </a:endParaRPr>
          </a:p>
        </p:txBody>
      </p:sp>
      <p:sp>
        <p:nvSpPr>
          <p:cNvPr id="5" name="Text 2"/>
          <p:cNvSpPr/>
          <p:nvPr/>
        </p:nvSpPr>
        <p:spPr>
          <a:xfrm>
            <a:off x="690920" y="4368522"/>
            <a:ext cx="8041600" cy="1270159"/>
          </a:xfrm>
          <a:prstGeom prst="rect">
            <a:avLst/>
          </a:prstGeom>
          <a:noFill/>
          <a:ln/>
        </p:spPr>
        <p:txBody>
          <a:bodyPr wrap="square" lIns="0" tIns="0" rIns="0" bIns="0" rtlCol="0" anchor="t"/>
          <a:lstStyle/>
          <a:p>
            <a:pPr marL="0" indent="0" algn="l">
              <a:lnSpc>
                <a:spcPts val="2500"/>
              </a:lnSpc>
              <a:buNone/>
            </a:pPr>
            <a:r>
              <a:rPr lang="en-US" sz="2000" dirty="0">
                <a:solidFill>
                  <a:srgbClr val="504C49"/>
                </a:solidFill>
                <a:latin typeface="Times New Roman" panose="02020603050405020304" pitchFamily="18" charset="0"/>
                <a:ea typeface="Source Serif 4" pitchFamily="34" charset="-122"/>
                <a:cs typeface="Times New Roman" panose="02020603050405020304" pitchFamily="18" charset="0"/>
              </a:rPr>
              <a:t>Әрбір цилиндр мұны минутына мыңдаған рет жасайды, ал дөңгелектер осы қозғалыстарды автомобильдің тегіс жүрісіне айналдырады. Қозғалтқыштың әрбір бөлігі үйлесімді жұмыс істеп, біз күнделікті пайдаланатын көліктік құралдарды қозғалысқа келтіреді.</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9490" y="122646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201B18"/>
                </a:solidFill>
                <a:latin typeface="Platypi Medium" pitchFamily="34" charset="0"/>
                <a:ea typeface="Platypi Medium" pitchFamily="34" charset="-122"/>
                <a:cs typeface="Platypi Medium" pitchFamily="34" charset="-120"/>
              </a:rPr>
              <a:t>Бу турбинасы</a:t>
            </a:r>
            <a:endParaRPr lang="en-US" sz="3900" dirty="0"/>
          </a:p>
        </p:txBody>
      </p:sp>
      <p:sp>
        <p:nvSpPr>
          <p:cNvPr id="4" name="Text 1"/>
          <p:cNvSpPr/>
          <p:nvPr/>
        </p:nvSpPr>
        <p:spPr>
          <a:xfrm>
            <a:off x="679490" y="2144197"/>
            <a:ext cx="7556421" cy="95261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Source Serif 4" pitchFamily="34" charset="0"/>
                <a:ea typeface="Source Serif 4" pitchFamily="34" charset="-122"/>
                <a:cs typeface="Source Serif 4" pitchFamily="34" charset="-120"/>
              </a:rPr>
              <a:t>Бу турбинасы — жылу қозғалтқыштары әлемінің шынайы алыбы. Ол жай қозғалыс тудырып қана қоймайды — ол бізге электр энергиясын береді, онсыз жарық, интернет және тіпті телефонымыз болмас еді!</a:t>
            </a:r>
            <a:endParaRPr lang="en-US" dirty="0"/>
          </a:p>
        </p:txBody>
      </p:sp>
      <p:sp>
        <p:nvSpPr>
          <p:cNvPr id="5" name="Text 2"/>
          <p:cNvSpPr/>
          <p:nvPr/>
        </p:nvSpPr>
        <p:spPr>
          <a:xfrm>
            <a:off x="679490" y="4029551"/>
            <a:ext cx="3783211" cy="372070"/>
          </a:xfrm>
          <a:prstGeom prst="rect">
            <a:avLst/>
          </a:prstGeom>
          <a:noFill/>
          <a:ln/>
        </p:spPr>
        <p:txBody>
          <a:bodyPr wrap="none" lIns="0" tIns="0" rIns="0" bIns="0" rtlCol="0" anchor="t"/>
          <a:lstStyle/>
          <a:p>
            <a:pPr marL="0" indent="0" algn="l">
              <a:lnSpc>
                <a:spcPts val="2900"/>
              </a:lnSpc>
              <a:buNone/>
            </a:pPr>
            <a:r>
              <a:rPr lang="en-US" sz="2800" dirty="0">
                <a:solidFill>
                  <a:srgbClr val="201B18"/>
                </a:solidFill>
                <a:latin typeface="Platypi Medium" pitchFamily="34" charset="0"/>
                <a:ea typeface="Platypi Medium" pitchFamily="34" charset="-122"/>
                <a:cs typeface="Platypi Medium" pitchFamily="34" charset="-120"/>
              </a:rPr>
              <a:t>Барлығы судан басталады</a:t>
            </a:r>
            <a:endParaRPr lang="en-US" sz="2800" dirty="0"/>
          </a:p>
        </p:txBody>
      </p:sp>
      <p:sp>
        <p:nvSpPr>
          <p:cNvPr id="6" name="Text 3"/>
          <p:cNvSpPr/>
          <p:nvPr/>
        </p:nvSpPr>
        <p:spPr>
          <a:xfrm>
            <a:off x="679490" y="4699277"/>
            <a:ext cx="7556421" cy="1270159"/>
          </a:xfrm>
          <a:prstGeom prst="rect">
            <a:avLst/>
          </a:prstGeom>
          <a:noFill/>
          <a:ln/>
        </p:spPr>
        <p:txBody>
          <a:bodyPr wrap="square" lIns="0" tIns="0" rIns="0" bIns="0" rtlCol="0" anchor="t"/>
          <a:lstStyle/>
          <a:p>
            <a:pPr marL="0" indent="0" algn="l">
              <a:lnSpc>
                <a:spcPts val="2500"/>
              </a:lnSpc>
              <a:buNone/>
            </a:pPr>
            <a:r>
              <a:rPr lang="en-US" dirty="0">
                <a:solidFill>
                  <a:srgbClr val="504C49"/>
                </a:solidFill>
                <a:latin typeface="Source Serif 4" pitchFamily="34" charset="0"/>
                <a:ea typeface="Source Serif 4" pitchFamily="34" charset="-122"/>
                <a:cs typeface="Source Serif 4" pitchFamily="34" charset="-120"/>
              </a:rPr>
              <a:t>Электр станцияларында суды қыздырады — көмірді, газды, мазутты жағу арқылы немесе тіпті атом энергиясын пайдаланып. Нәтижесінде су өте ыстық буға айналады, оның температурасы жүздеген градусқа, ал қысымы ондаған атмосфераға жетуі мүмкін!</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2250</Words>
  <Application>Microsoft Office PowerPoint</Application>
  <PresentationFormat>Произвольный</PresentationFormat>
  <Paragraphs>253</Paragraphs>
  <Slides>15</Slides>
  <Notes>14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Platypi Medium</vt:lpstr>
      <vt:lpstr>Source Serif 4</vt:lpstr>
      <vt:lpstr>Arial</vt:lpstr>
      <vt:lpstr>Times New Roman</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Пользователь</cp:lastModifiedBy>
  <cp:revision>6</cp:revision>
  <dcterms:created xsi:type="dcterms:W3CDTF">2025-11-06T19:26:23Z</dcterms:created>
  <dcterms:modified xsi:type="dcterms:W3CDTF">2025-11-08T14:08:11Z</dcterms:modified>
</cp:coreProperties>
</file>