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9" r:id="rId4"/>
    <p:sldId id="265" r:id="rId5"/>
    <p:sldId id="268" r:id="rId6"/>
    <p:sldId id="276" r:id="rId7"/>
    <p:sldId id="278" r:id="rId8"/>
    <p:sldId id="277" r:id="rId9"/>
    <p:sldId id="280" r:id="rId10"/>
    <p:sldId id="281" r:id="rId11"/>
    <p:sldId id="282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>
        <p:scale>
          <a:sx n="54" d="100"/>
          <a:sy n="54" d="100"/>
        </p:scale>
        <p:origin x="-1104" y="-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FC964-B854-474B-A52F-4F178E1AD50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DE821-1F8A-4DAE-8244-B3A281CCC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1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E821-1F8A-4DAE-8244-B3A281CCCC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0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0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9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5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1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2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2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5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4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4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8EA3-E668-419A-BEE8-C6733C6DE4A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99678-CB7D-44E9-BD86-25DEC89E2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3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68023"/>
            <a:ext cx="9144000" cy="2387600"/>
          </a:xfrm>
        </p:spPr>
        <p:txBody>
          <a:bodyPr>
            <a:noAutofit/>
          </a:bodyPr>
          <a:lstStyle/>
          <a:p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 және аэробты тыныс алу. 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 және аэробты тыныс алу үдерістерін химиялық реакция теңдеулерін қолданып қарастыру. Анаэробты және аэробты тыныс алудың тиімділіктері.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79960"/>
            <a:ext cx="9144000" cy="1655762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9.1.4.1 тынысалу реакциясының химиялық теңдеуін пайдалана отырып, анаэробты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аэробты тыныс алуды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5587" y="553106"/>
            <a:ext cx="4708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8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9.2A </a:t>
            </a:r>
            <a:r>
              <a:rPr lang="kk-KZ" sz="28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Тыныс алу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3241" y="781045"/>
            <a:ext cx="9160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Жұптық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Салыстыр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толтыру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ұқсастығы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айырмашылығы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сипаттамасы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405928"/>
              </p:ext>
            </p:extLst>
          </p:nvPr>
        </p:nvGraphicFramePr>
        <p:xfrm>
          <a:off x="2896393" y="2289269"/>
          <a:ext cx="8335108" cy="24984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0693"/>
                <a:gridCol w="1478137"/>
                <a:gridCol w="1476053"/>
                <a:gridCol w="20702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Салыстырылатын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белгі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Анаэробты тыныс алу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Аэробты тыныс алу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Ұқсастығы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Оттектің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қатысуы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 түзілуі (АТФ)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Нәтижесінде түзілетін өнімдер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Организмдер мысалы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Тиімділігі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көзі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81046" y="4802668"/>
            <a:ext cx="7737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Ұқсастықтарын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Айырмашылығын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түзілуін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келтіреді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596261"/>
            <a:ext cx="2011242" cy="169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0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4615" y="687610"/>
            <a:ext cx="11230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тапсырмасы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оттегі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жетіспегенде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қышқылы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22" y="1788136"/>
            <a:ext cx="431104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6955" y="4401905"/>
            <a:ext cx="7889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1) Анаэробты тыныс алу кезінде не түзілетінін түсіндіреді – 1 балл;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2) Себебін нақтылайды – 1 балл;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3) Мысалмен дәлелдейді – 1 балл;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5"/>
          <p:cNvSpPr/>
          <p:nvPr/>
        </p:nvSpPr>
        <p:spPr>
          <a:xfrm>
            <a:off x="831510" y="636882"/>
            <a:ext cx="1220858" cy="1680157"/>
          </a:xfrm>
          <a:custGeom>
            <a:avLst/>
            <a:gdLst/>
            <a:ahLst/>
            <a:cxnLst/>
            <a:rect l="l" t="t" r="r" b="b"/>
            <a:pathLst>
              <a:path w="4276158" h="3728103">
                <a:moveTo>
                  <a:pt x="0" y="0"/>
                </a:moveTo>
                <a:lnTo>
                  <a:pt x="4276158" y="0"/>
                </a:lnTo>
                <a:lnTo>
                  <a:pt x="4276158" y="3728102"/>
                </a:lnTo>
                <a:lnTo>
                  <a:pt x="0" y="372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675" r="-24722" b="-7786"/>
            </a:stretch>
          </a:blipFill>
        </p:spPr>
      </p:sp>
    </p:spTree>
    <p:extLst>
      <p:ext uri="{BB962C8B-B14F-4D97-AF65-F5344CB8AC3E}">
        <p14:creationId xmlns:p14="http://schemas.microsoft.com/office/powerpoint/2010/main" val="361460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1072662" y="776874"/>
            <a:ext cx="10820400" cy="2262945"/>
            <a:chOff x="0" y="66675"/>
            <a:chExt cx="21640800" cy="4525889"/>
          </a:xfrm>
        </p:grpSpPr>
        <p:sp>
          <p:nvSpPr>
            <p:cNvPr id="6" name="TextBox 6"/>
            <p:cNvSpPr txBox="1"/>
            <p:nvPr/>
          </p:nvSpPr>
          <p:spPr>
            <a:xfrm>
              <a:off x="0" y="66675"/>
              <a:ext cx="21640800" cy="3712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9"/>
                </a:lnSpc>
              </a:pP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«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Кеме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жүзгізу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»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әдісі</a:t>
              </a:r>
              <a:endParaRPr lang="en-US" sz="240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  <a:p>
              <a:pPr>
                <a:lnSpc>
                  <a:spcPts val="2399"/>
                </a:lnSpc>
              </a:pP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Оқушылар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кемені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таңдайды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: </a:t>
              </a:r>
            </a:p>
            <a:p>
              <a:pPr>
                <a:lnSpc>
                  <a:spcPts val="2399"/>
                </a:lnSpc>
              </a:pP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- «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Барлығы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түсінікті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» </a:t>
              </a:r>
            </a:p>
            <a:p>
              <a:pPr>
                <a:lnSpc>
                  <a:spcPts val="2399"/>
                </a:lnSpc>
              </a:pP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- «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Аздап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көмек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керек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» </a:t>
              </a:r>
            </a:p>
            <a:p>
              <a:pPr>
                <a:lnSpc>
                  <a:spcPts val="2399"/>
                </a:lnSpc>
              </a:pP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- «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Қиын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болды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» </a:t>
              </a:r>
            </a:p>
            <a:p>
              <a:pPr>
                <a:lnSpc>
                  <a:spcPts val="2399"/>
                </a:lnSpc>
              </a:pP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Мұғалім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сабақ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бойынша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қорытынды</a:t>
              </a:r>
              <a:r>
                <a:rPr lang="en-US" sz="2400" dirty="0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жасайды</a:t>
              </a:r>
              <a:r>
                <a:rPr lang="en-US" sz="2400" dirty="0">
                  <a:solidFill>
                    <a:srgbClr val="D49E26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105252"/>
              <a:ext cx="21640800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2"/>
                </a:lnSpc>
              </a:pPr>
              <a:endParaRPr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55" y="2917991"/>
            <a:ext cx="6908799" cy="34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23" y="428235"/>
            <a:ext cx="10515600" cy="1325562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endParaRPr lang="ru-RU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Анаэробты және аэробты тыныс алу реакцияларының теңдеулерін жазады;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Екі үдерістің айырмашылығы мен ұқсастығын анықтайды;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Энергия түзілу тиімділігін салыстырып, өмірмен байланысты мысал келтіреді.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338" y="27800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Қызығушылықты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ояту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ағзалар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оттегіні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5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B2436A-00C2-E447-A4A4-3F078CD3D69A}"/>
              </a:ext>
            </a:extLst>
          </p:cNvPr>
          <p:cNvSpPr/>
          <p:nvPr/>
        </p:nvSpPr>
        <p:spPr>
          <a:xfrm>
            <a:off x="1008184" y="421082"/>
            <a:ext cx="54910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Ағзаларға</a:t>
            </a:r>
            <a:r>
              <a:rPr lang="ru-RU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3600" dirty="0">
                <a:latin typeface="Comic Sans MS" panose="030F0902030302020204" pitchFamily="66" charset="0"/>
              </a:rPr>
              <a:t/>
            </a:r>
            <a:br>
              <a:rPr lang="en-GB" sz="3600" dirty="0">
                <a:latin typeface="Comic Sans MS" panose="030F0902030302020204" pitchFamily="66" charset="0"/>
              </a:rPr>
            </a:b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</a:rPr>
              <a:t>•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молекулаларды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6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GB" sz="3600" dirty="0">
                <a:solidFill>
                  <a:srgbClr val="002060"/>
                </a:solidFill>
                <a:latin typeface="Comic Sans MS" panose="030F0902030302020204" pitchFamily="66" charset="0"/>
              </a:rPr>
              <a:t>•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жылыну үшін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C298DE-16FD-7345-A1CD-8B0239C6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703" y="887008"/>
            <a:ext cx="2533650" cy="1800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2DC9FC-8D3F-3C48-BF15-36E42ED0CC50}"/>
              </a:ext>
            </a:extLst>
          </p:cNvPr>
          <p:cNvSpPr/>
          <p:nvPr/>
        </p:nvSpPr>
        <p:spPr>
          <a:xfrm>
            <a:off x="6718449" y="2701604"/>
            <a:ext cx="22621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Амин </a:t>
            </a:r>
          </a:p>
          <a:p>
            <a:pPr algn="ctr"/>
            <a:r>
              <a:rPr lang="kk-K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қышқылдары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30F9D793-3582-C243-9839-F496C766BFA5}"/>
              </a:ext>
            </a:extLst>
          </p:cNvPr>
          <p:cNvSpPr/>
          <p:nvPr/>
        </p:nvSpPr>
        <p:spPr>
          <a:xfrm rot="16200000">
            <a:off x="9112719" y="1257348"/>
            <a:ext cx="502641" cy="10595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077344-9F53-554D-82B1-09734FE53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538" y="1298450"/>
            <a:ext cx="2173831" cy="11760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739DE2-0EF9-F543-97EC-2CE5706FBFBF}"/>
              </a:ext>
            </a:extLst>
          </p:cNvPr>
          <p:cNvSpPr/>
          <p:nvPr/>
        </p:nvSpPr>
        <p:spPr>
          <a:xfrm>
            <a:off x="10001890" y="2798929"/>
            <a:ext cx="1326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Нәруыз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EA7072-C33C-BD4B-85CD-1BBFE4EDC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728" y="3060539"/>
            <a:ext cx="2869809" cy="1612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7DBEFB-6BEF-A64C-BCD3-AC0BDA9BF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277" y="3866773"/>
            <a:ext cx="3421904" cy="2272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1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263716" y="2101799"/>
            <a:ext cx="621072" cy="16797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4314" y="344557"/>
            <a:ext cx="389613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жейтін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глюкозаны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180" y="1856671"/>
            <a:ext cx="2237133" cy="12527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075746" y="4245146"/>
            <a:ext cx="417656" cy="735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4314" y="4976192"/>
            <a:ext cx="389613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 қажетті оттегін </a:t>
            </a:r>
          </a:p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 алу арқылы </a:t>
            </a:r>
          </a:p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ауадан жұтамыз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783" y="4386471"/>
            <a:ext cx="1981200" cy="23145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168788" y="2447027"/>
            <a:ext cx="48780" cy="6796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87777" y="432564"/>
            <a:ext cx="389613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көмірқышқыл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газынан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арыламыз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444" y="272137"/>
            <a:ext cx="2286000" cy="17145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475260" y="4243823"/>
            <a:ext cx="308656" cy="6097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73078" y="4853554"/>
            <a:ext cx="320702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терлеу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шығарамыз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122" y="4924245"/>
            <a:ext cx="2154124" cy="142827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02684" y="3156387"/>
            <a:ext cx="10740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defRPr/>
            </a:pPr>
            <a:r>
              <a:rPr lang="ru-RU" alt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=СО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О+АТФ</a:t>
            </a:r>
            <a:endParaRPr lang="ru-RU" alt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>
              <a:defRPr/>
            </a:pPr>
            <a:r>
              <a:rPr lang="kk-KZ" altLang="ru-RU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Глюкоза+оттегі=көміртек диоксиді+ су +энергия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4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алуды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Аэробты тыныс алу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оттек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атысатындықтан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аэробты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Аэробты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Энергия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өндіріледі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оттек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тотығу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ыдыратып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оттекті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етпейді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оттек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қатыспағандықтан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ыдырамайды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түзілетін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оттек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жетіспегендіктен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ыдырайды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9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ÐÐ°ÑÑÐ¸Ð½ÐºÐ¸ Ð¿Ð¾ Ð·Ð°Ð¿ÑÐ¾ÑÑ ÐÐ°ÑÑÑÐ°Ð»ÑÒ ÑÑÐ½ÑÑ Ð°Ð»Ñ ÐºÐµÐ·ÐµÒ£Ð´ÐµÑ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4" y="597877"/>
            <a:ext cx="1037492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66394"/>
              </p:ext>
            </p:extLst>
          </p:nvPr>
        </p:nvGraphicFramePr>
        <p:xfrm>
          <a:off x="237699" y="327547"/>
          <a:ext cx="11676796" cy="605215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133298"/>
                <a:gridCol w="4121624"/>
                <a:gridCol w="4421874"/>
              </a:tblGrid>
              <a:tr h="1114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Салыстыру үшін белгілер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Анаэроб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тыныс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алу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Аэроб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тыныс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алу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7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Анықтау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Жасушаның қай орын алады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бөлігінде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ATФ молекулалары түріндегі энергия мөлшері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Химиялық теңдеу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Атмосфералық оттегі қатысынсыз  тыныс алу</a:t>
                      </a:r>
                      <a:endParaRPr lang="ru-RU" sz="2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Цитоплазма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молекул</a:t>
                      </a:r>
                      <a:r>
                        <a:rPr lang="ru-RU" sz="24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АТФ</a:t>
                      </a:r>
                      <a:endParaRPr lang="ru-RU" sz="24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С6Н12О6 2С3Н6О3 + 2АТФ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Атмосфералық оттегінің қатысуымен тыныс алу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2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Митохондрий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2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молекул АТФ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2С3Н6О3 6СО2+ 2Н2О+ 36АТФ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0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5322" y="767861"/>
            <a:ext cx="10468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«Энергия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сатысы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кезеңдерін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сызба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бейнелейді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3506" y="3429000"/>
            <a:ext cx="8440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Үдеріс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сатыларын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орналастырады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 балл;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Оттектің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рөлін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 балл;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түзілетін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көлемін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" y="586152"/>
            <a:ext cx="1406769" cy="166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97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|0.4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478</Words>
  <Application>Microsoft Office PowerPoint</Application>
  <PresentationFormat>Произвольный</PresentationFormat>
  <Paragraphs>124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Анаэробты және аэробты тыныс алу.  Анаэробты және аэробты тыныс алу үдерістерін химиялық реакция теңдеулерін қолданып қарастыру. Анаэробты және аэробты тыныс алудың тиімділіктері.</vt:lpstr>
      <vt:lpstr>             Сабақтың мақсаты</vt:lpstr>
      <vt:lpstr>Қызығушылықты ояту Сұрақ: Тыныс алу кезінде энергия қалай түзіледі? Барлық ағзалар оттегіні бірдей пайдалана ма? </vt:lpstr>
      <vt:lpstr>Презентация PowerPoint</vt:lpstr>
      <vt:lpstr>Презентация PowerPoint</vt:lpstr>
      <vt:lpstr>Жасуша ішінде жүретін тыныс алуды жасушалық тыныс алу деп атайды.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Анаэробты және аэробты тыныс алу. Анаэробты және аэробты тыныс алу үдерістерін химиялық реакция теңдеулерін қолданып қарастыру. Анаэробты және аэробты тыныс алудың тиімділіктері.</dc:title>
  <dc:creator>Гүлжайна Әміралиева</dc:creator>
  <cp:lastModifiedBy>Леново</cp:lastModifiedBy>
  <cp:revision>31</cp:revision>
  <dcterms:created xsi:type="dcterms:W3CDTF">2020-09-24T14:27:26Z</dcterms:created>
  <dcterms:modified xsi:type="dcterms:W3CDTF">2025-10-30T14:06:34Z</dcterms:modified>
</cp:coreProperties>
</file>