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anrope" panose="020B0604020202020204" charset="0"/>
      <p:regular r:id="rId17"/>
    </p:embeddedFont>
    <p:embeddedFont>
      <p:font typeface="Alice" panose="020B06040202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03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-9-4.svg"/><Relationship Id="rId4" Type="http://schemas.openxmlformats.org/officeDocument/2006/relationships/image" Target="../media/image-9-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2371" y="2296596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54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Кристалл және кристалл емес заттар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454485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i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Газдардың молекулалық-кинетикалық теориясы негіздері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4995267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10-сынып физика курсы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82454"/>
            <a:ext cx="686264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0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Қорытынды: біз не үйрендік?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28182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Негізгі түйіндер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1951553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Alice Light" pitchFamily="34" charset="-122"/>
                <a:cs typeface="Times New Roman" panose="02020603050405020304" pitchFamily="18" charset="0"/>
              </a:rPr>
              <a:t>01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2265878"/>
            <a:ext cx="4215289" cy="22860"/>
          </a:xfrm>
          <a:prstGeom prst="rect">
            <a:avLst/>
          </a:prstGeom>
          <a:solidFill>
            <a:srgbClr val="FF7047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2410778"/>
            <a:ext cx="421528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Кристалл заттар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атомдары ретті орналасқан, тұрақты балқу температурасы бар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207437" y="1951553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Alice Light" pitchFamily="34" charset="-122"/>
                <a:cs typeface="Times New Roman" panose="02020603050405020304" pitchFamily="18" charset="0"/>
              </a:rPr>
              <a:t>02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07437" y="2265878"/>
            <a:ext cx="4215408" cy="22860"/>
          </a:xfrm>
          <a:prstGeom prst="rect">
            <a:avLst/>
          </a:prstGeom>
          <a:solidFill>
            <a:srgbClr val="FF7047"/>
          </a:solidFill>
          <a:ln/>
        </p:spPr>
      </p:sp>
      <p:sp>
        <p:nvSpPr>
          <p:cNvPr id="9" name="Text 7"/>
          <p:cNvSpPr/>
          <p:nvPr/>
        </p:nvSpPr>
        <p:spPr>
          <a:xfrm>
            <a:off x="5207437" y="2410778"/>
            <a:ext cx="42154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Аморфты заттар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атомдары ретсіз, біртіндеп жұмсарады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621203" y="1951553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Alice Light" pitchFamily="34" charset="-122"/>
                <a:cs typeface="Times New Roman" panose="02020603050405020304" pitchFamily="18" charset="0"/>
              </a:rPr>
              <a:t>03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1203" y="2265878"/>
            <a:ext cx="4215289" cy="22860"/>
          </a:xfrm>
          <a:prstGeom prst="rect">
            <a:avLst/>
          </a:prstGeom>
          <a:solidFill>
            <a:srgbClr val="FF7047"/>
          </a:solidFill>
          <a:ln/>
        </p:spPr>
      </p:sp>
      <p:sp>
        <p:nvSpPr>
          <p:cNvPr id="12" name="Text 10"/>
          <p:cNvSpPr/>
          <p:nvPr/>
        </p:nvSpPr>
        <p:spPr>
          <a:xfrm>
            <a:off x="9621203" y="2410778"/>
            <a:ext cx="421528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Балқу процесі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МКТ арқылы түсіндіріледі және есептеледі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93790" y="3834615"/>
            <a:ext cx="13042821" cy="32385"/>
          </a:xfrm>
          <a:prstGeom prst="rect">
            <a:avLst/>
          </a:prstGeom>
          <a:solidFill>
            <a:srgbClr val="55575A">
              <a:alpha val="5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793790" y="4164568"/>
            <a:ext cx="4452104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Рефлексия тапсырмасы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91446" y="5181600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"Кристалл мен аморфты заттардың айырмашылығын бір сөйлеммен түсіндір"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93790" y="4958358"/>
            <a:ext cx="22860" cy="764024"/>
          </a:xfrm>
          <a:prstGeom prst="rect">
            <a:avLst/>
          </a:prstGeom>
          <a:solidFill>
            <a:srgbClr val="FF7047"/>
          </a:solidFill>
          <a:ln/>
        </p:spPr>
      </p:sp>
      <p:sp>
        <p:nvSpPr>
          <p:cNvPr id="17" name="Text 15"/>
          <p:cNvSpPr/>
          <p:nvPr/>
        </p:nvSpPr>
        <p:spPr>
          <a:xfrm>
            <a:off x="793790" y="5945624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Әрбір оқушы өз түсінігін қысқаша жазып, сабақтың нәтижесін бекітеді. Бұл тапсырма білімді жинақтап, өз сөзімен қайта айтуға көмектеседі.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93790" y="6803946"/>
            <a:ext cx="13042821" cy="843201"/>
          </a:xfrm>
          <a:prstGeom prst="roundRect">
            <a:avLst>
              <a:gd name="adj" fmla="val 21184"/>
            </a:avLst>
          </a:prstGeom>
          <a:solidFill>
            <a:srgbClr val="FFC4B3"/>
          </a:solidFill>
          <a:ln/>
        </p:spPr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7106841"/>
            <a:ext cx="248007" cy="198358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1438513" y="7051834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Үй тапсырмасы: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Күнделікті өмірден кристалл және аморфты заттардың 5 мысалын табып, олардың қолданысын түсіндіріңдер.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23862"/>
            <a:ext cx="880741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Сабақтың мақсаттары мен міндеттері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4399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Негізгі мақсаттар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010382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Кристалл және кристалл емес заттардың құрылымдық айырмашылығын түсіндіру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71487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Балқу мен қату құбылыстарын тәжірибемен дәлелдеу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510182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МКТ негізінде бөлшектердің орналасуын сипаттау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548878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Есеп шығару арқылы заңдылықтарды көрсету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64874" y="34399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Құндылықтар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64874" y="4010382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Әділдік және жауапкершілік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зерттеу процесінде нәтижелерді нақты тіркеу, өзара сыйластық пен ынтымақтастық.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862530" y="5171241"/>
            <a:ext cx="59817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"Тура биде туған жоқ!"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673029" y="5186244"/>
            <a:ext cx="22860" cy="317540"/>
          </a:xfrm>
          <a:prstGeom prst="rect">
            <a:avLst/>
          </a:prstGeom>
          <a:solidFill>
            <a:srgbClr val="FF7047"/>
          </a:solidFill>
          <a:ln/>
        </p:spPr>
      </p:sp>
      <p:sp>
        <p:nvSpPr>
          <p:cNvPr id="12" name="Text 10"/>
          <p:cNvSpPr/>
          <p:nvPr/>
        </p:nvSpPr>
        <p:spPr>
          <a:xfrm>
            <a:off x="7587734" y="564755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Апта дәйексөзі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9309"/>
            <a:ext cx="574226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Кім жылдам болжайды?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788682"/>
            <a:ext cx="853630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Қызығушылықты ояту: бақылау және талдау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58247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Алдымызда үш түрлі зат бар: мұз, әйнек және қант кристалдары. Әрқайсысының физикалық қасиеттері мен құрылымы ерекше. Осы заттардың арасындағы айырмашылықты анықтау үшін маңызды сұрақ қарастырайық.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4440793"/>
            <a:ext cx="4215289" cy="1158716"/>
          </a:xfrm>
          <a:prstGeom prst="roundRect">
            <a:avLst>
              <a:gd name="adj" fmla="val 15416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99768" y="464677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Бақылау сұрағы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99768" y="5075992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Қайсысы тез ериді?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07437" y="4440793"/>
            <a:ext cx="4215408" cy="1158716"/>
          </a:xfrm>
          <a:prstGeom prst="roundRect">
            <a:avLst>
              <a:gd name="adj" fmla="val 15416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13415" y="464677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Талдау сұрағы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13415" y="5075992"/>
            <a:ext cx="38034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Неліктен әр түрлі?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1203" y="4440793"/>
            <a:ext cx="4215289" cy="1158716"/>
          </a:xfrm>
          <a:prstGeom prst="roundRect">
            <a:avLst>
              <a:gd name="adj" fmla="val 15416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27181" y="464677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Зерттеу сұрағы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27181" y="5075992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Құрылымға байланысты ма?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93790" y="5822752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Осы сұрақтарға жауап беру арқылы біз кристалл және кристалл емес заттардың табиғатын терең түсінуге жол ашамыз.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9257" y="494467"/>
            <a:ext cx="9121854" cy="561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6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Кристалл құрылым: тәртіп пен симметрия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19257" y="1505903"/>
            <a:ext cx="5448419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Кристалл заттардың негізгі ерекшеліктері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19257" y="2022872"/>
            <a:ext cx="7739658" cy="862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Кристалл құрылым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бұл атомдар мен иондардың кеңістікте геометриялық ретті, үнемі қайталанатын орналасуы. Бұл құрылым кристалдық тор деп аталады және оған тән мынадай қасиеттер: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19257" y="3047643"/>
            <a:ext cx="7739658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Ұзақ тәртіптілік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атомдар алыс қашықтықта да белгілі бір заңдылықпен орналасады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19257" y="3398163"/>
            <a:ext cx="7739658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Анизотропия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әр түрлі бағытта физикалық қасиеттері өзгеріп отырады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19257" y="3748683"/>
            <a:ext cx="7739658" cy="575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Тұрақты балқу температурасы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белгілі бір температурада қатты күйден сұйық күйге ауысады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19257" y="4386858"/>
            <a:ext cx="7739658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Геометриялық пішіні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табиғи түрде дұрыс геометриялық қырлары болады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161" y="1528405"/>
            <a:ext cx="5013484" cy="5013484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8905161" y="6744176"/>
            <a:ext cx="5013484" cy="1339334"/>
          </a:xfrm>
          <a:prstGeom prst="roundRect">
            <a:avLst>
              <a:gd name="adj" fmla="val 12084"/>
            </a:avLst>
          </a:prstGeom>
          <a:solidFill>
            <a:srgbClr val="FFC4B3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945" y="7017187"/>
            <a:ext cx="224671" cy="17978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9489400" y="6968847"/>
            <a:ext cx="4249460" cy="862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Кристалдардың симметриялы құрылымы олардың оптикалық, механикалық және электрлік қасиеттерін анықтайды.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20416"/>
            <a:ext cx="985968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Кристалл емес заттар: аморфты құрылым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119789"/>
            <a:ext cx="675453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Ретсіз орналасу және оның салдары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913578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Аморфты (кристалл емес) құрылым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бұл атомдар мен молекулалардың кеңістікте ретсіз, хаотикалық орналасуы. Мұндай заттар сұйық заттардың құрылымына ұқсас, бірақ қатты күйде болады.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3771900"/>
            <a:ext cx="4215289" cy="1824276"/>
          </a:xfrm>
          <a:prstGeom prst="roundRect">
            <a:avLst>
              <a:gd name="adj" fmla="val 9792"/>
            </a:avLst>
          </a:prstGeom>
          <a:solidFill>
            <a:srgbClr val="FFFFFF"/>
          </a:solidFill>
          <a:ln w="22860">
            <a:solidFill>
              <a:srgbClr val="FF704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15008" y="399311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Әйнек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15008" y="4422338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Классикалық аморфты зат. Біртіндеп жұмсарады, белгілі балқу температурасы жоқ.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07437" y="3771900"/>
            <a:ext cx="4215408" cy="1824276"/>
          </a:xfrm>
          <a:prstGeom prst="roundRect">
            <a:avLst>
              <a:gd name="adj" fmla="val 9792"/>
            </a:avLst>
          </a:prstGeom>
          <a:solidFill>
            <a:srgbClr val="FFFFFF"/>
          </a:solidFill>
          <a:ln w="22860">
            <a:solidFill>
              <a:srgbClr val="FF704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28655" y="399311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Шайыр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28655" y="4422338"/>
            <a:ext cx="377297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Органикалық аморфты зат. Қыздырған кезде серпімділігін жоғалтып, тұтқырланады.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1203" y="3771900"/>
            <a:ext cx="4215289" cy="1824276"/>
          </a:xfrm>
          <a:prstGeom prst="roundRect">
            <a:avLst>
              <a:gd name="adj" fmla="val 9792"/>
            </a:avLst>
          </a:prstGeom>
          <a:solidFill>
            <a:srgbClr val="FFFFFF"/>
          </a:solidFill>
          <a:ln w="22860">
            <a:solidFill>
              <a:srgbClr val="FF704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42421" y="399311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Пластмасса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42421" y="4422338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Синтетикалық аморфты материал. Қыздырғанда пішінін өзгертуге болады.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93790" y="5918566"/>
            <a:ext cx="13042821" cy="32385"/>
          </a:xfrm>
          <a:prstGeom prst="rect">
            <a:avLst/>
          </a:prstGeom>
          <a:solidFill>
            <a:srgbClr val="55575A">
              <a:alpha val="5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793790" y="6174105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i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Маңызды: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Аморфты заттар изотропты – барлық бағытта бірдей физикалық қасиеттерге ие. Олардың балқу температурасы тұрақты емес, жұмсару аралығы болады.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18724"/>
            <a:ext cx="536971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Салыстырмалы талдау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918097"/>
            <a:ext cx="10614541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Кристалл және аморфты заттардың айырмашылықтары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2711887"/>
            <a:ext cx="13042821" cy="3440668"/>
          </a:xfrm>
          <a:prstGeom prst="roundRect">
            <a:avLst>
              <a:gd name="adj" fmla="val 519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2719507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999887" y="2846189"/>
            <a:ext cx="35077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Сипаттамасы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911923" y="2846189"/>
            <a:ext cx="415528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Кристалл заттар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471541" y="2846189"/>
            <a:ext cx="415909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Аморфты заттар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01410" y="3290411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999887" y="3417094"/>
            <a:ext cx="35077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Атомдардың орналасуы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911923" y="3417094"/>
            <a:ext cx="415528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Ретті, периодты құрылым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471541" y="3417094"/>
            <a:ext cx="415909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Ретсіз, хаотикалық орналасу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01410" y="3861316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999887" y="3987998"/>
            <a:ext cx="35077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Балқу процесі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911923" y="3987998"/>
            <a:ext cx="415528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Белгілі температурада күрт балқиды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471541" y="3987998"/>
            <a:ext cx="415909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Біртіндеп жұмсарады, балқу аралығы бар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801410" y="4432221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999887" y="4558903"/>
            <a:ext cx="35077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Физикалық қасиеттері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911923" y="4558903"/>
            <a:ext cx="415528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Анизотропты (бағытқа байланысты)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471541" y="4558903"/>
            <a:ext cx="415909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Изотропты (барлық бағытта бірдей)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801410" y="5003125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999887" y="5129808"/>
            <a:ext cx="35077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Геометриялық пішіні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4911923" y="5129808"/>
            <a:ext cx="415528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Дұрыс геометриялық қырлары бар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9471541" y="5129808"/>
            <a:ext cx="415909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Белгілі пішіні жоқ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801410" y="5574030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999887" y="5700712"/>
            <a:ext cx="35077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Мысалдары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4911923" y="5700712"/>
            <a:ext cx="415528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Мұз, кварц, тұз, металдар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9471541" y="5700712"/>
            <a:ext cx="415909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Әйнек, шайыр, каучук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793790" y="6375797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Бұл айырмашылықтар заттардың молекулалық құрылымының практикалық қолданысына тікелей әсер етеді. Мысалы, кристалл заттардың анизотропиясын оптикалық құрылғыларда, ал аморфты заттардың изотропиясын әйнек өндірісте пайдаланады.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791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3293" y="2541984"/>
            <a:ext cx="3958352" cy="494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6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Тәжірибелік зерттеу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3293" y="3100030"/>
            <a:ext cx="5911096" cy="3958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32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Болжаймыз – тексереміз – дәлелдейміз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3293" y="3891558"/>
            <a:ext cx="2520672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Мұздың балқу процесі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3293" y="4346615"/>
            <a:ext cx="6488787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0°C температурада мұз қатты күйден сұйық күйге ауысады. Бұл процесс кезінде: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3293" y="4742378"/>
            <a:ext cx="6488787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Температура тұрақты қалады (0°C)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33293" y="5051108"/>
            <a:ext cx="6488787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Кристалдық тор бұзылады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33293" y="5359837"/>
            <a:ext cx="6488787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Балқу үшін жылу энергиясы жұмсалады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33293" y="5668566"/>
            <a:ext cx="6488787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Күрт фазалық өту байқалады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33293" y="6100048"/>
            <a:ext cx="6488787" cy="672584"/>
          </a:xfrm>
          <a:prstGeom prst="roundRect">
            <a:avLst>
              <a:gd name="adj" fmla="val 21187"/>
            </a:avLst>
          </a:prstGeom>
          <a:solidFill>
            <a:srgbClr val="FFC4B3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28" y="6342221"/>
            <a:ext cx="197882" cy="15823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147643" y="6297811"/>
            <a:ext cx="5816203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Балқу температурасы тұрақты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кристалл заттың басты белгісі.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7515939" y="3891558"/>
            <a:ext cx="3007876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Әйнектің жұмсару процесі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515939" y="4346615"/>
            <a:ext cx="6488787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Әйнекті қыздырған кезде біртіндеп жұмсарады: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7515939" y="4742378"/>
            <a:ext cx="6488787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Температура біркелкі артады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7515939" y="5051108"/>
            <a:ext cx="6488787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Белгілі балқу нүктесі жоқ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7515939" y="5359837"/>
            <a:ext cx="6488787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Серпімділіктен тұтқырлыққа біртіндеп ауысады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7515939" y="5668566"/>
            <a:ext cx="6488787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Кең температуралық аралықта өзгерістер жүреді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6"/>
          <p:cNvSpPr/>
          <p:nvPr/>
        </p:nvSpPr>
        <p:spPr>
          <a:xfrm>
            <a:off x="7515939" y="6100048"/>
            <a:ext cx="6488787" cy="672584"/>
          </a:xfrm>
          <a:prstGeom prst="roundRect">
            <a:avLst>
              <a:gd name="adj" fmla="val 21187"/>
            </a:avLst>
          </a:prstGeom>
          <a:solidFill>
            <a:srgbClr val="FFC4B3"/>
          </a:solidFill>
          <a:ln/>
        </p:spPr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173" y="6342221"/>
            <a:ext cx="197882" cy="158234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8030289" y="6297811"/>
            <a:ext cx="5816203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Жұмсару аралығы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аморфты заттың ерекше қасиеті.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18"/>
          <p:cNvSpPr/>
          <p:nvPr/>
        </p:nvSpPr>
        <p:spPr>
          <a:xfrm>
            <a:off x="633293" y="7207980"/>
            <a:ext cx="13363813" cy="27384"/>
          </a:xfrm>
          <a:prstGeom prst="rect">
            <a:avLst/>
          </a:prstGeom>
          <a:solidFill>
            <a:srgbClr val="55575A">
              <a:alpha val="50000"/>
            </a:srgbClr>
          </a:solidFill>
          <a:ln/>
        </p:spPr>
      </p:sp>
      <p:sp>
        <p:nvSpPr>
          <p:cNvPr id="24" name="Text 19"/>
          <p:cNvSpPr/>
          <p:nvPr/>
        </p:nvSpPr>
        <p:spPr>
          <a:xfrm>
            <a:off x="633293" y="7413427"/>
            <a:ext cx="13363813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Қорытынды: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Мұз – кристалл зат, сондықтан бір мезетте ериді. Әйнек – аморфты зат, сондықтан біртіндеп жұмсарады.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5542" y="391001"/>
            <a:ext cx="6525578" cy="410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40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Есептік тапсырма: балқу жылуын есептеу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25542" y="1064300"/>
            <a:ext cx="13579316" cy="1556266"/>
          </a:xfrm>
          <a:prstGeom prst="roundRect">
            <a:avLst>
              <a:gd name="adj" fmla="val 7599"/>
            </a:avLst>
          </a:prstGeom>
          <a:solidFill>
            <a:srgbClr val="FFFFFF"/>
          </a:solidFill>
          <a:ln w="15240">
            <a:solidFill>
              <a:srgbClr val="FF704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40782" y="1079540"/>
            <a:ext cx="525542" cy="1525786"/>
          </a:xfrm>
          <a:prstGeom prst="roundRect">
            <a:avLst>
              <a:gd name="adj" fmla="val 19023"/>
            </a:avLst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701159" y="1719263"/>
            <a:ext cx="197048" cy="246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97650" y="1210866"/>
            <a:ext cx="1642467" cy="2053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Берілгені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97650" y="1495068"/>
            <a:ext cx="12760643" cy="210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4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Меншікті балқу жылуы: λ = 3,3×10⁵ Дж/кг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197650" y="1751290"/>
            <a:ext cx="12760643" cy="210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4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Мұздың массасы: m = 0,2 кг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97650" y="2007513"/>
            <a:ext cx="12760643" cy="210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4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Бастапқы температура: t = 0°C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97650" y="2263735"/>
            <a:ext cx="12760643" cy="210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4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Мұз толық балқиды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25542" y="2751892"/>
            <a:ext cx="13579316" cy="788313"/>
          </a:xfrm>
          <a:prstGeom prst="roundRect">
            <a:avLst>
              <a:gd name="adj" fmla="val 15002"/>
            </a:avLst>
          </a:prstGeom>
          <a:solidFill>
            <a:srgbClr val="FFFFFF"/>
          </a:solidFill>
          <a:ln w="15240">
            <a:solidFill>
              <a:srgbClr val="FF7047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40782" y="2767132"/>
            <a:ext cx="525542" cy="757833"/>
          </a:xfrm>
          <a:prstGeom prst="roundRect">
            <a:avLst>
              <a:gd name="adj" fmla="val 19023"/>
            </a:avLst>
          </a:pr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701159" y="3022878"/>
            <a:ext cx="197048" cy="246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197650" y="2898457"/>
            <a:ext cx="1642467" cy="2053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Табу керек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197650" y="3182660"/>
            <a:ext cx="12760643" cy="210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Мұздың толық балқуы үшін қажетті жылу мөлшерін (Q) анықтау.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525542" y="3671530"/>
            <a:ext cx="13579316" cy="1263372"/>
          </a:xfrm>
          <a:prstGeom prst="roundRect">
            <a:avLst>
              <a:gd name="adj" fmla="val 9361"/>
            </a:avLst>
          </a:prstGeom>
          <a:solidFill>
            <a:srgbClr val="FFFFFF"/>
          </a:solidFill>
          <a:ln w="15240">
            <a:solidFill>
              <a:srgbClr val="FF7047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40782" y="3686770"/>
            <a:ext cx="525542" cy="1232892"/>
          </a:xfrm>
          <a:prstGeom prst="roundRect">
            <a:avLst>
              <a:gd name="adj" fmla="val 19023"/>
            </a:avLst>
          </a:prstGeom>
          <a:solidFill>
            <a:srgbClr val="FFFFFF"/>
          </a:solidFill>
          <a:ln/>
        </p:spPr>
      </p:sp>
      <p:sp>
        <p:nvSpPr>
          <p:cNvPr id="18" name="Text 16"/>
          <p:cNvSpPr/>
          <p:nvPr/>
        </p:nvSpPr>
        <p:spPr>
          <a:xfrm>
            <a:off x="701159" y="4180046"/>
            <a:ext cx="197048" cy="246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197650" y="3818096"/>
            <a:ext cx="1642467" cy="2053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Формула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197650" y="4189690"/>
            <a:ext cx="12760643" cy="22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650" y="4189690"/>
            <a:ext cx="12760643" cy="222171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1197650" y="4578072"/>
            <a:ext cx="12760643" cy="210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мұндағы Q – жылу мөлшері (Дж), m – масса (кг), λ – меншікті балқу жылуы (Дж/кг)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20"/>
          <p:cNvSpPr/>
          <p:nvPr/>
        </p:nvSpPr>
        <p:spPr>
          <a:xfrm>
            <a:off x="525542" y="5066228"/>
            <a:ext cx="13579316" cy="1564362"/>
          </a:xfrm>
          <a:prstGeom prst="roundRect">
            <a:avLst>
              <a:gd name="adj" fmla="val 7560"/>
            </a:avLst>
          </a:prstGeom>
          <a:solidFill>
            <a:srgbClr val="FFFFFF"/>
          </a:solidFill>
          <a:ln w="15240">
            <a:solidFill>
              <a:srgbClr val="FF7047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540782" y="5081468"/>
            <a:ext cx="525542" cy="1533882"/>
          </a:xfrm>
          <a:prstGeom prst="roundRect">
            <a:avLst>
              <a:gd name="adj" fmla="val 19023"/>
            </a:avLst>
          </a:prstGeom>
          <a:solidFill>
            <a:srgbClr val="FFFFFF"/>
          </a:solidFill>
          <a:ln/>
        </p:spPr>
      </p:sp>
      <p:sp>
        <p:nvSpPr>
          <p:cNvPr id="25" name="Text 22"/>
          <p:cNvSpPr/>
          <p:nvPr/>
        </p:nvSpPr>
        <p:spPr>
          <a:xfrm>
            <a:off x="701159" y="5725239"/>
            <a:ext cx="197048" cy="246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1197650" y="5212794"/>
            <a:ext cx="1642467" cy="2053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Шешуі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1197650" y="5496997"/>
            <a:ext cx="12760643" cy="210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Формулаға мәндерді қойып есептейміз: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1197650" y="5873472"/>
            <a:ext cx="12760643" cy="22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650" y="5873472"/>
            <a:ext cx="12760643" cy="222171"/>
          </a:xfrm>
          <a:prstGeom prst="rect">
            <a:avLst/>
          </a:prstGeom>
        </p:spPr>
      </p:pic>
      <p:sp>
        <p:nvSpPr>
          <p:cNvPr id="30" name="Text 26"/>
          <p:cNvSpPr/>
          <p:nvPr/>
        </p:nvSpPr>
        <p:spPr>
          <a:xfrm>
            <a:off x="1197650" y="6261854"/>
            <a:ext cx="12760643" cy="22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650" y="6261854"/>
            <a:ext cx="12760643" cy="222171"/>
          </a:xfrm>
          <a:prstGeom prst="rect">
            <a:avLst/>
          </a:prstGeom>
        </p:spPr>
      </p:pic>
      <p:sp>
        <p:nvSpPr>
          <p:cNvPr id="32" name="Shape 27"/>
          <p:cNvSpPr/>
          <p:nvPr/>
        </p:nvSpPr>
        <p:spPr>
          <a:xfrm>
            <a:off x="525542" y="6761917"/>
            <a:ext cx="13579316" cy="1076682"/>
          </a:xfrm>
          <a:prstGeom prst="roundRect">
            <a:avLst>
              <a:gd name="adj" fmla="val 10984"/>
            </a:avLst>
          </a:prstGeom>
          <a:solidFill>
            <a:srgbClr val="FFFFFF"/>
          </a:solidFill>
          <a:ln w="15240">
            <a:solidFill>
              <a:srgbClr val="FF7047"/>
            </a:solidFill>
            <a:prstDash val="solid"/>
          </a:ln>
        </p:spPr>
      </p:sp>
      <p:sp>
        <p:nvSpPr>
          <p:cNvPr id="33" name="Shape 28"/>
          <p:cNvSpPr/>
          <p:nvPr/>
        </p:nvSpPr>
        <p:spPr>
          <a:xfrm>
            <a:off x="540782" y="6777157"/>
            <a:ext cx="525542" cy="1046202"/>
          </a:xfrm>
          <a:prstGeom prst="roundRect">
            <a:avLst>
              <a:gd name="adj" fmla="val 19023"/>
            </a:avLst>
          </a:prstGeom>
          <a:solidFill>
            <a:srgbClr val="FFFFFF"/>
          </a:solidFill>
          <a:ln/>
        </p:spPr>
      </p:sp>
      <p:sp>
        <p:nvSpPr>
          <p:cNvPr id="34" name="Text 29"/>
          <p:cNvSpPr/>
          <p:nvPr/>
        </p:nvSpPr>
        <p:spPr>
          <a:xfrm>
            <a:off x="701159" y="7177088"/>
            <a:ext cx="197048" cy="246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30"/>
          <p:cNvSpPr/>
          <p:nvPr/>
        </p:nvSpPr>
        <p:spPr>
          <a:xfrm>
            <a:off x="1197650" y="6908482"/>
            <a:ext cx="1642467" cy="2053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Жауабы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31"/>
          <p:cNvSpPr/>
          <p:nvPr/>
        </p:nvSpPr>
        <p:spPr>
          <a:xfrm>
            <a:off x="1197650" y="7192685"/>
            <a:ext cx="12760643" cy="210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Q = 66 000 Дж = 66 кДж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32"/>
          <p:cNvSpPr/>
          <p:nvPr/>
        </p:nvSpPr>
        <p:spPr>
          <a:xfrm>
            <a:off x="1197650" y="7481768"/>
            <a:ext cx="12760643" cy="210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0°C температурадағы 0,2 кг мұзды толық балқыту үшін 66 килоджоуль жылу энергиясы қажет.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75930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Интерактивті бекіту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475303"/>
            <a:ext cx="6700957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Білімді тексеру және сәйкестендіру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269093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Wordwall интерактивті платформасында кристалл және аморфты заттардың сипаттамаларын дұрыс топтастыру керек. Төменде негізгі сипаттамалар келтірілген: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3127415"/>
            <a:ext cx="6422231" cy="3113246"/>
          </a:xfrm>
          <a:prstGeom prst="roundRect">
            <a:avLst>
              <a:gd name="adj" fmla="val 5738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99768" y="3333393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7047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3479" y="3496985"/>
            <a:ext cx="267891" cy="26789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99768" y="412706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Кристалл заттар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99768" y="4556284"/>
            <a:ext cx="601027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Тұрақты балқу температурасы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99768" y="4943237"/>
            <a:ext cx="601027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Ретті атомдық құрылым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99768" y="5330190"/>
            <a:ext cx="601027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Анизотропиялық қасиеттер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9768" y="5717143"/>
            <a:ext cx="601027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Геометриялық пішіні бар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414379" y="3127415"/>
            <a:ext cx="6422231" cy="3113246"/>
          </a:xfrm>
          <a:prstGeom prst="roundRect">
            <a:avLst>
              <a:gd name="adj" fmla="val 5738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7620357" y="3333393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7047"/>
          </a:solidFill>
          <a:ln/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84068" y="3496985"/>
            <a:ext cx="267891" cy="267891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7620357" y="412706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Аморфты заттар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7620357" y="4556284"/>
            <a:ext cx="601027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Жұмсару температуралық аралығы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7620357" y="4943237"/>
            <a:ext cx="601027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Ретсіз молекулалық құрылым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7620357" y="5330190"/>
            <a:ext cx="601027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Изотропиялық қасиеттер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7620357" y="5717143"/>
            <a:ext cx="601027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Белгілі пішіні жоқ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7"/>
          <p:cNvSpPr/>
          <p:nvPr/>
        </p:nvSpPr>
        <p:spPr>
          <a:xfrm>
            <a:off x="793790" y="6563051"/>
            <a:ext cx="13042821" cy="32385"/>
          </a:xfrm>
          <a:prstGeom prst="rect">
            <a:avLst/>
          </a:prstGeom>
          <a:solidFill>
            <a:srgbClr val="55575A">
              <a:alpha val="50000"/>
            </a:srgbClr>
          </a:solidFill>
          <a:ln/>
        </p:spPr>
      </p:sp>
      <p:sp>
        <p:nvSpPr>
          <p:cNvPr id="22" name="Text 18"/>
          <p:cNvSpPr/>
          <p:nvPr/>
        </p:nvSpPr>
        <p:spPr>
          <a:xfrm>
            <a:off x="793790" y="6818590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Тапсырма: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Интернет арқылы Wordwall ойынына кіріп, әр сипаттаманы тиісті зат түрімен сәйкестендіріңдер. Дұрыс жауаптар үшін 2 балл беріледі.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802</Words>
  <Application>Microsoft Office PowerPoint</Application>
  <PresentationFormat>Произвольный</PresentationFormat>
  <Paragraphs>135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Times New Roman</vt:lpstr>
      <vt:lpstr>Calibri</vt:lpstr>
      <vt:lpstr>Manrope</vt:lpstr>
      <vt:lpstr>Alice Light</vt:lpstr>
      <vt:lpstr>Arial</vt:lpstr>
      <vt:lpstr>Alice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3</cp:revision>
  <dcterms:created xsi:type="dcterms:W3CDTF">2025-11-09T17:19:53Z</dcterms:created>
  <dcterms:modified xsi:type="dcterms:W3CDTF">2025-11-09T17:23:01Z</dcterms:modified>
</cp:coreProperties>
</file>