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4630400" cy="8229600"/>
  <p:notesSz cx="8229600" cy="146304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68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529" y="1514952"/>
            <a:ext cx="7961590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екінші заңы және масса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98529" y="3205567"/>
            <a:ext cx="7759006" cy="1818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Бүгінгі сабақта біз механиканың негізгі заңдарының бірімен танысамыз. Ньютонның екінші заңы денелердің қозғалысын түсінуге көмектеседі: күш қалай үдеуді тудырады және неліктен бірдей күш жеңіл және ауыр денелерге әртүрлі әсер етеді. Бұл заң ғарыш кемелерінің ұшуынан бастап автокөліктердің қозғалысына дейінгі барлық процестерді түсіндіреді.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C967282-13F6-454C-9F96-CC18041E9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129034"/>
              </p:ext>
            </p:extLst>
          </p:nvPr>
        </p:nvGraphicFramePr>
        <p:xfrm>
          <a:off x="12064" y="6388275"/>
          <a:ext cx="9131936" cy="1818465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034540">
                  <a:extLst>
                    <a:ext uri="{9D8B030D-6E8A-4147-A177-3AD203B41FA5}">
                      <a16:colId xmlns:a16="http://schemas.microsoft.com/office/drawing/2014/main" val="2688284593"/>
                    </a:ext>
                  </a:extLst>
                </a:gridCol>
                <a:gridCol w="7097396">
                  <a:extLst>
                    <a:ext uri="{9D8B030D-6E8A-4147-A177-3AD203B41FA5}">
                      <a16:colId xmlns:a16="http://schemas.microsoft.com/office/drawing/2014/main" val="520048290"/>
                    </a:ext>
                  </a:extLst>
                </a:gridCol>
              </a:tblGrid>
              <a:tr h="73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Оқу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бағдарламасына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сәйкес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оқу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мақсаты</a:t>
                      </a:r>
                      <a:r>
                        <a:rPr lang="ru-RU" sz="1600" dirty="0">
                          <a:effectLst/>
                        </a:rPr>
                        <a:t>: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9.2.2.2 – </a:t>
                      </a:r>
                      <a:r>
                        <a:rPr lang="ru-RU" sz="1600" dirty="0" err="1">
                          <a:effectLst/>
                        </a:rPr>
                        <a:t>Ньютонның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екінші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заңын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тұжырымдау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және</a:t>
                      </a:r>
                      <a:r>
                        <a:rPr lang="ru-RU" sz="1600" dirty="0">
                          <a:effectLst/>
                        </a:rPr>
                        <a:t> оны </a:t>
                      </a:r>
                      <a:r>
                        <a:rPr lang="ru-RU" sz="1600" dirty="0" err="1">
                          <a:effectLst/>
                        </a:rPr>
                        <a:t>есептер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шығаруда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қолдану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287843"/>
                  </a:ext>
                </a:extLst>
              </a:tr>
              <a:tr h="73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Құндылықтарды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дарыту</a:t>
                      </a:r>
                      <a:r>
                        <a:rPr lang="ru-RU" sz="1600" dirty="0">
                          <a:effectLst/>
                        </a:rPr>
                        <a:t>: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Әділдік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және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жауапкершілік</a:t>
                      </a:r>
                      <a:r>
                        <a:rPr lang="ru-RU" sz="1600" dirty="0">
                          <a:effectLst/>
                        </a:rPr>
                        <a:t> – </a:t>
                      </a:r>
                      <a:r>
                        <a:rPr lang="ru-RU" sz="1600" dirty="0" err="1">
                          <a:effectLst/>
                        </a:rPr>
                        <a:t>есеп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шығару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кезінде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дәлдік</a:t>
                      </a:r>
                      <a:r>
                        <a:rPr lang="ru-RU" sz="1600" dirty="0">
                          <a:effectLst/>
                        </a:rPr>
                        <a:t> пен </a:t>
                      </a:r>
                      <a:r>
                        <a:rPr lang="ru-RU" sz="1600" dirty="0" err="1">
                          <a:effectLst/>
                        </a:rPr>
                        <a:t>адалдықты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сақтау</a:t>
                      </a:r>
                      <a:r>
                        <a:rPr lang="ru-RU" sz="1600" dirty="0">
                          <a:effectLst/>
                        </a:rPr>
                        <a:t>, </a:t>
                      </a:r>
                      <a:r>
                        <a:rPr lang="ru-RU" sz="1600" dirty="0" err="1">
                          <a:effectLst/>
                        </a:rPr>
                        <a:t>топта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ынтымақтаса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жұмыс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істеу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арқылы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жауапкершілікті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дамыту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237039"/>
                  </a:ext>
                </a:extLst>
              </a:tr>
              <a:tr h="357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Апта дәйексөзі: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</a:t>
                      </a:r>
                      <a:r>
                        <a:rPr lang="ru-RU" sz="1600" dirty="0" err="1">
                          <a:effectLst/>
                        </a:rPr>
                        <a:t>Жауапты</a:t>
                      </a:r>
                      <a:r>
                        <a:rPr lang="ru-RU" sz="1600" dirty="0">
                          <a:effectLst/>
                        </a:rPr>
                        <a:t> бала – </a:t>
                      </a:r>
                      <a:r>
                        <a:rPr lang="ru-RU" sz="1600" dirty="0" err="1">
                          <a:effectLst/>
                        </a:rPr>
                        <a:t>жақсы</a:t>
                      </a:r>
                      <a:r>
                        <a:rPr lang="ru-RU" sz="1600" dirty="0">
                          <a:effectLst/>
                        </a:rPr>
                        <a:t> </a:t>
                      </a:r>
                      <a:r>
                        <a:rPr lang="ru-RU" sz="1600" dirty="0" err="1">
                          <a:effectLst/>
                        </a:rPr>
                        <a:t>дос</a:t>
                      </a:r>
                      <a:r>
                        <a:rPr lang="ru-RU" sz="1600" dirty="0">
                          <a:effectLst/>
                        </a:rPr>
                        <a:t>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786225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6752"/>
            <a:ext cx="4217551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1-есептің шешімі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635443"/>
            <a:ext cx="3714750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Осьтер бойынша проекциялар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41458"/>
            <a:ext cx="5368290" cy="308943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5420678"/>
            <a:ext cx="2439353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Oy осі бойынша (тігінен):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852755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Арбаша көтерілмейді және құламайды, демек тігінен бойымен: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312456"/>
            <a:ext cx="2931200" cy="61888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93790" y="7121128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Бұл формула тірек реакциясын табуға көмектеседі, бірақ бізге керек емес.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7528560" y="1635443"/>
            <a:ext cx="2760940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Ox осі бойынша (көлденең):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560" y="2088713"/>
            <a:ext cx="2551628" cy="65008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528560" y="2928580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Үдеуді табамыз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528560" y="3413403"/>
            <a:ext cx="6315670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екінші заңы бойынша: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8560" y="3873103"/>
            <a:ext cx="1138714" cy="550545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8560" y="4613434"/>
            <a:ext cx="3236952" cy="986195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528560" y="5789414"/>
            <a:ext cx="2530435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Жауабы: a = 3 м/с²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7528560" y="6274237"/>
            <a:ext cx="6315670" cy="539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Арбаша 3 м/с² үдеумен қозғалады, яғни әр секунд сайын оның жылдамдығы 3 м/с-қа артады.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89717"/>
            <a:ext cx="3896797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2-есеп: Көлбеу жазықтық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044416"/>
            <a:ext cx="13042821" cy="644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Үйкеліс коэффициенті 0,2 болатын 30° көлбеу бұрышы бар көлбеу жазықтық бойымен брусок қандай үдеумен сырғанайды?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27753"/>
            <a:ext cx="3268385" cy="206299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235767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Ox осі бойынша: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582239"/>
            <a:ext cx="2193131" cy="34885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93790" y="5076111"/>
            <a:ext cx="161258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Oy осі бойынша: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422583"/>
            <a:ext cx="2918698" cy="34944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93790" y="5917049"/>
            <a:ext cx="5028367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Осыдан: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6268522"/>
            <a:ext cx="3268385" cy="3139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6727508"/>
            <a:ext cx="5028367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Сонымен қатар: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7078980"/>
            <a:ext cx="2297906" cy="41588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6144339" y="2011680"/>
            <a:ext cx="2291477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Бірінші теңдеуге қоямыз: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4339" y="2398514"/>
            <a:ext cx="2773680" cy="40028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144339" y="2943820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m-ге қысқартамыз: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4339" y="3330654"/>
            <a:ext cx="2491383" cy="493990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6144339" y="3969663"/>
            <a:ext cx="7699772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Сандарды қоямыз: sin 30° = 0,5; cos 30° ≈ 0,866; μ = 0,2; g = 10 м/с²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9"/>
          <p:cNvSpPr/>
          <p:nvPr/>
        </p:nvSpPr>
        <p:spPr>
          <a:xfrm>
            <a:off x="6144339" y="4292203"/>
            <a:ext cx="7699772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 = 10(0,5 - 0,2 · 0,866) = 10(0,5 - 0,173) = 10 · 0,327 ≈ 3,27 м/с²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0"/>
          <p:cNvSpPr/>
          <p:nvPr/>
        </p:nvSpPr>
        <p:spPr>
          <a:xfrm>
            <a:off x="6144339" y="4627602"/>
            <a:ext cx="19351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Жауабы: a ≈ 3,3 м/с²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1"/>
          <p:cNvSpPr/>
          <p:nvPr/>
        </p:nvSpPr>
        <p:spPr>
          <a:xfrm>
            <a:off x="6144339" y="4998363"/>
            <a:ext cx="7699772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Брусок көлбеу жазықтық бойымен шамамен 3,3 м/с² үдеумен төмен қарай сырғанайды.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AB8EB2F3-B43C-4D7C-9800-38CBB48C1115}"/>
              </a:ext>
            </a:extLst>
          </p:cNvPr>
          <p:cNvSpPr/>
          <p:nvPr/>
        </p:nvSpPr>
        <p:spPr>
          <a:xfrm>
            <a:off x="628650" y="1923098"/>
            <a:ext cx="10515600" cy="145923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784384" y="539234"/>
            <a:ext cx="5581769" cy="398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1-тапсырма: "Тоқтаған автобус" есебі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4384" y="1192530"/>
            <a:ext cx="13061633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Функционалдық сауаттылықты дамытуға арналған практикалық тапсырма: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84384" y="1667232"/>
            <a:ext cx="1912025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шарты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84384" y="2033587"/>
            <a:ext cx="10108406" cy="1294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Массасы </a:t>
            </a:r>
            <a:r>
              <a:rPr lang="en-US" sz="28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 = 1000  </a:t>
            </a:r>
            <a:r>
              <a:rPr lang="en-US" sz="2800" i="1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кг</a:t>
            </a:r>
            <a:r>
              <a:rPr lang="en-US" sz="28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автобус 4 секунд ішінде тыныштықтан 10 м/с жылдамдыққа дейін үдейді. Қозғалыс кезінде автобусқа әсер ететін қорытқы күшті анықта.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84384" y="6030158"/>
            <a:ext cx="4147423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84384" y="6780133"/>
            <a:ext cx="4147423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784384" y="7164824"/>
            <a:ext cx="4147423" cy="366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0"/>
          <p:cNvSpPr/>
          <p:nvPr/>
        </p:nvSpPr>
        <p:spPr>
          <a:xfrm>
            <a:off x="5250418" y="2369582"/>
            <a:ext cx="4814649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3"/>
          <p:cNvSpPr/>
          <p:nvPr/>
        </p:nvSpPr>
        <p:spPr>
          <a:xfrm>
            <a:off x="5250418" y="3509724"/>
            <a:ext cx="4814649" cy="223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Shape 26"/>
          <p:cNvSpPr/>
          <p:nvPr/>
        </p:nvSpPr>
        <p:spPr>
          <a:xfrm>
            <a:off x="7878961" y="6696312"/>
            <a:ext cx="6431042" cy="1294805"/>
          </a:xfrm>
          <a:prstGeom prst="roundRect">
            <a:avLst>
              <a:gd name="adj" fmla="val 4135"/>
            </a:avLst>
          </a:prstGeom>
          <a:solidFill>
            <a:srgbClr val="D2D2E0"/>
          </a:solidFill>
          <a:ln/>
        </p:spPr>
      </p:sp>
      <p:pic>
        <p:nvPicPr>
          <p:cNvPr id="35" name="Image 6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358" y="6976705"/>
            <a:ext cx="199072" cy="159306"/>
          </a:xfrm>
          <a:prstGeom prst="rect">
            <a:avLst/>
          </a:prstGeom>
        </p:spPr>
      </p:pic>
      <p:sp>
        <p:nvSpPr>
          <p:cNvPr id="36" name="Text 27"/>
          <p:cNvSpPr/>
          <p:nvPr/>
        </p:nvSpPr>
        <p:spPr>
          <a:xfrm>
            <a:off x="8332827" y="6963727"/>
            <a:ext cx="1678543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🌟 Бағалау критерийі: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28"/>
          <p:cNvSpPr/>
          <p:nvPr/>
        </p:nvSpPr>
        <p:spPr>
          <a:xfrm>
            <a:off x="8332827" y="7290196"/>
            <a:ext cx="4233386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Есепті шығару үшін формуланы дұрыс қолданады –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29"/>
          <p:cNvSpPr/>
          <p:nvPr/>
        </p:nvSpPr>
        <p:spPr>
          <a:xfrm>
            <a:off x="8332827" y="7538680"/>
            <a:ext cx="4233386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Берілгендерді дұрыс анықтайды және орынды қояды –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30"/>
          <p:cNvSpPr/>
          <p:nvPr/>
        </p:nvSpPr>
        <p:spPr>
          <a:xfrm>
            <a:off x="8332827" y="7787163"/>
            <a:ext cx="4233386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Жауаптың өлшем бірлігін жазады –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Image 7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0480" y="486966"/>
            <a:ext cx="2646521" cy="2646521"/>
          </a:xfrm>
          <a:prstGeom prst="rect">
            <a:avLst/>
          </a:prstGeom>
        </p:spPr>
      </p:pic>
      <p:sp>
        <p:nvSpPr>
          <p:cNvPr id="41" name="Text 0">
            <a:extLst>
              <a:ext uri="{FF2B5EF4-FFF2-40B4-BE49-F238E27FC236}">
                <a16:creationId xmlns:a16="http://schemas.microsoft.com/office/drawing/2014/main" id="{5F9E58D6-6937-4C60-B5BE-9A25E5368BAC}"/>
              </a:ext>
            </a:extLst>
          </p:cNvPr>
          <p:cNvSpPr/>
          <p:nvPr/>
        </p:nvSpPr>
        <p:spPr>
          <a:xfrm>
            <a:off x="714256" y="3357859"/>
            <a:ext cx="4217551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ru-RU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</a:t>
            </a:r>
            <a:r>
              <a:rPr lang="en-US" sz="2800" dirty="0" err="1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ешімі</a:t>
            </a:r>
            <a:r>
              <a:rPr lang="ru-RU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0">
            <a:extLst>
              <a:ext uri="{FF2B5EF4-FFF2-40B4-BE49-F238E27FC236}">
                <a16:creationId xmlns:a16="http://schemas.microsoft.com/office/drawing/2014/main" id="{2AAC999C-030A-44BD-8A01-D7DFB2C27276}"/>
              </a:ext>
            </a:extLst>
          </p:cNvPr>
          <p:cNvSpPr/>
          <p:nvPr/>
        </p:nvSpPr>
        <p:spPr>
          <a:xfrm>
            <a:off x="714255" y="4780061"/>
            <a:ext cx="4217551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ru-RU" sz="2800" dirty="0" err="1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Жауабы</a:t>
            </a:r>
            <a:r>
              <a:rPr lang="ru-RU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3648"/>
            <a:ext cx="10570845" cy="441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🔬</a:t>
            </a: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2-тапсырма: «Құрылысшы және арқан» зерттеу тапсырмасы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333143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Функционалдық сауаттылықты дамытуға арналған практикалық тапсырма.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1763792"/>
            <a:ext cx="2083951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Жабдықтар: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2232541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Арқан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2503408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Жүктер (2–3 кг)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2774275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Динамометр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3045143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Сызғыш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3316010"/>
            <a:ext cx="13042821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Дәптер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3790" y="3694509"/>
            <a:ext cx="138827" cy="173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93790" y="3915251"/>
            <a:ext cx="4255056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2" name="Text 10"/>
          <p:cNvSpPr/>
          <p:nvPr/>
        </p:nvSpPr>
        <p:spPr>
          <a:xfrm>
            <a:off x="793790" y="4117657"/>
            <a:ext cx="2067520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Зерттеу барысы: 1-қадам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93790" y="4418051"/>
            <a:ext cx="4255056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Арқанның ұшын іліп, оған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әртүрлі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75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массалы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жүктер іліңіз.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187672" y="3694509"/>
            <a:ext cx="138827" cy="173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5187672" y="3915251"/>
            <a:ext cx="4255056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6" name="Text 14"/>
          <p:cNvSpPr/>
          <p:nvPr/>
        </p:nvSpPr>
        <p:spPr>
          <a:xfrm>
            <a:off x="5187672" y="4117657"/>
            <a:ext cx="2085618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Зерттеу барысы: 2-қадам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5187672" y="4418051"/>
            <a:ext cx="4255056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Динамометрмен әр жағдайда </a:t>
            </a: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күшті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750"/>
              </a:lnSpc>
              <a:buNone/>
            </a:pPr>
            <a:r>
              <a:rPr lang="en-US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өлшеңіз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9581555" y="3694509"/>
            <a:ext cx="138827" cy="173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9581555" y="3915251"/>
            <a:ext cx="4255056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0" name="Text 18"/>
          <p:cNvSpPr/>
          <p:nvPr/>
        </p:nvSpPr>
        <p:spPr>
          <a:xfrm>
            <a:off x="9581555" y="4117657"/>
            <a:ext cx="2087880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Зерттеу барысы: 3-қадам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9581555" y="4418051"/>
            <a:ext cx="4255056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Өлшеу нәтижелерін кестеге жазыңыз.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824984" y="5224700"/>
            <a:ext cx="138827" cy="173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824984" y="5445442"/>
            <a:ext cx="6451997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4" name="Text 22"/>
          <p:cNvSpPr/>
          <p:nvPr/>
        </p:nvSpPr>
        <p:spPr>
          <a:xfrm>
            <a:off x="824984" y="5545335"/>
            <a:ext cx="2089428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Зерттеу барысы: 4-қадам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824984" y="5845730"/>
            <a:ext cx="645199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 пен масса арасындағы тәуелділікті график түрінде көрсетіңіз.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415807" y="5224700"/>
            <a:ext cx="138827" cy="173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05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5"/>
          <p:cNvSpPr/>
          <p:nvPr/>
        </p:nvSpPr>
        <p:spPr>
          <a:xfrm>
            <a:off x="7415807" y="5445442"/>
            <a:ext cx="6451997" cy="1524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8" name="Text 26"/>
          <p:cNvSpPr/>
          <p:nvPr/>
        </p:nvSpPr>
        <p:spPr>
          <a:xfrm>
            <a:off x="7415807" y="5545335"/>
            <a:ext cx="2089071" cy="217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Зерттеу барысы: 5-қадам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7415807" y="5845730"/>
            <a:ext cx="6451997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Қорытынды жасаңыз: Масса артқан сайын күш қалай өзгереді?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824984" y="6560344"/>
            <a:ext cx="2083951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Қорытынды: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824984" y="6959560"/>
            <a:ext cx="635198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824984" y="7306866"/>
            <a:ext cx="6351984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________________________________________________________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Shape 31"/>
          <p:cNvSpPr/>
          <p:nvPr/>
        </p:nvSpPr>
        <p:spPr>
          <a:xfrm>
            <a:off x="7523440" y="6577727"/>
            <a:ext cx="6351984" cy="1418987"/>
          </a:xfrm>
          <a:prstGeom prst="roundRect">
            <a:avLst>
              <a:gd name="adj" fmla="val 4112"/>
            </a:avLst>
          </a:prstGeom>
          <a:solidFill>
            <a:srgbClr val="D2D2E0"/>
          </a:solidFill>
          <a:ln/>
        </p:spPr>
      </p:sp>
      <p:pic>
        <p:nvPicPr>
          <p:cNvPr id="3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267" y="6766917"/>
            <a:ext cx="217051" cy="173593"/>
          </a:xfrm>
          <a:prstGeom prst="rect">
            <a:avLst/>
          </a:prstGeom>
        </p:spPr>
      </p:pic>
      <p:sp>
        <p:nvSpPr>
          <p:cNvPr id="35" name="Text 32"/>
          <p:cNvSpPr/>
          <p:nvPr/>
        </p:nvSpPr>
        <p:spPr>
          <a:xfrm>
            <a:off x="8018145" y="6751201"/>
            <a:ext cx="1829157" cy="224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🌟 Бағалау критерийі: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3"/>
          <p:cNvSpPr/>
          <p:nvPr/>
        </p:nvSpPr>
        <p:spPr>
          <a:xfrm>
            <a:off x="8018145" y="7114699"/>
            <a:ext cx="5718453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Болжам жасайды –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4"/>
          <p:cNvSpPr/>
          <p:nvPr/>
        </p:nvSpPr>
        <p:spPr>
          <a:xfrm>
            <a:off x="8018145" y="7385566"/>
            <a:ext cx="5718453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Өлшеу нәтижелерін талдайды –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35"/>
          <p:cNvSpPr/>
          <p:nvPr/>
        </p:nvSpPr>
        <p:spPr>
          <a:xfrm>
            <a:off x="8018145" y="7656433"/>
            <a:ext cx="5718453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Зерттеу нәтижесін тұжырымдайды –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216" y="532924"/>
            <a:ext cx="4998006" cy="4012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🏇</a:t>
            </a:r>
            <a:r>
              <a:rPr lang="en-US" sz="24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3-тапсырма: "Көкпардағы күш"</a:t>
            </a:r>
            <a:endParaRPr lang="en-US" sz="2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75216" y="1085374"/>
            <a:ext cx="13079968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Ұлттық құндылыққа бағытталған практикалық тапсырма: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75216" y="1458754"/>
            <a:ext cx="1889522" cy="236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шарты: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75216" y="1916549"/>
            <a:ext cx="6386393" cy="402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Көкпар — қазақтың дәстүрлі ұлттық ойыны, онда шабандоздар ат үстінде серке үшін таласады. Ат үстіндегі салт атты серкені тартқанда үлкен күш жұмсайды.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75216" y="2698373"/>
            <a:ext cx="6386393" cy="402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Серкенің массасы </a:t>
            </a:r>
            <a:r>
              <a:rPr lang="en-US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 = 20 \text{ кг}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және тарту нәтижесінде </a:t>
            </a:r>
            <a:r>
              <a:rPr lang="en-US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2 \text{ м/с}^2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үдеу байқалады. Салт атты серкені тартып алу үшін қандай күш жұмсайды?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75216" y="3565803"/>
            <a:ext cx="1574602" cy="196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Берілгені: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75216" y="3887628"/>
            <a:ext cx="638639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 = 20 </a:t>
            </a:r>
            <a:r>
              <a:rPr lang="en-US" i="1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кг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(серкенің массасы)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7"/>
              <p:cNvSpPr/>
              <p:nvPr/>
            </p:nvSpPr>
            <p:spPr>
              <a:xfrm>
                <a:off x="775216" y="4201119"/>
                <a:ext cx="6386393" cy="201454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1550"/>
                  </a:lnSpc>
                  <a:buSzPct val="100000"/>
                  <a:buChar char="•"/>
                </a:pPr>
                <a:r>
                  <a:rPr lang="en-US" i="1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a = 2 </a:t>
                </a: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rgbClr val="3C3939"/>
                        </a:solidFill>
                        <a:latin typeface="Cambria Math" panose="02040503050406030204" pitchFamily="18" charset="0"/>
                        <a:ea typeface="Roboto" pitchFamily="34" charset="-122"/>
                        <a:cs typeface="Times New Roman" panose="02020603050405020304" pitchFamily="18" charset="0"/>
                      </a:rPr>
                      <m:t>м/</m:t>
                    </m:r>
                    <m:sSup>
                      <m:sSupPr>
                        <m:ctrlPr>
                          <a:rPr lang="ru-RU" b="0" i="1" smtClean="0">
                            <a:solidFill>
                              <a:srgbClr val="3C3939"/>
                            </a:solidFill>
                            <a:latin typeface="Cambria Math" panose="02040503050406030204" pitchFamily="18" charset="0"/>
                            <a:ea typeface="Roboto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solidFill>
                              <a:srgbClr val="3C3939"/>
                            </a:solidFill>
                            <a:latin typeface="Cambria Math" panose="02040503050406030204" pitchFamily="18" charset="0"/>
                            <a:ea typeface="Roboto" pitchFamily="34" charset="-122"/>
                            <a:cs typeface="Times New Roman" panose="02020603050405020304" pitchFamily="18" charset="0"/>
                          </a:rPr>
                          <m:t>с</m:t>
                        </m:r>
                      </m:e>
                      <m:sup>
                        <m:r>
                          <a:rPr lang="ru-RU" b="0" i="1" smtClean="0">
                            <a:solidFill>
                              <a:srgbClr val="3C3939"/>
                            </a:solidFill>
                            <a:latin typeface="Cambria Math" panose="02040503050406030204" pitchFamily="18" charset="0"/>
                            <a:ea typeface="Roboto" pitchFamily="34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3C3939"/>
                    </a:solidFill>
                    <a:latin typeface="Times New Roman" panose="02020603050405020304" pitchFamily="18" charset="0"/>
                    <a:ea typeface="Roboto" pitchFamily="34" charset="-122"/>
                    <a:cs typeface="Times New Roman" panose="02020603050405020304" pitchFamily="18" charset="0"/>
                  </a:rPr>
                  <a:t> (үдеу)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16" y="4201119"/>
                <a:ext cx="6386393" cy="201454"/>
              </a:xfrm>
              <a:prstGeom prst="rect">
                <a:avLst/>
              </a:prstGeom>
              <a:blipFill>
                <a:blip r:embed="rId3"/>
                <a:stretch>
                  <a:fillRect l="-2004" t="-72727" b="-75758"/>
                </a:stretch>
              </a:blipFill>
              <a:ln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8"/>
          <p:cNvSpPr/>
          <p:nvPr/>
        </p:nvSpPr>
        <p:spPr>
          <a:xfrm>
            <a:off x="775216" y="4629268"/>
            <a:ext cx="1574602" cy="196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Табу керек: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75216" y="5043961"/>
            <a:ext cx="638639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F_{жұмсалған} = 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341" y="205978"/>
            <a:ext cx="5995206" cy="3372207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7476411" y="4147542"/>
            <a:ext cx="1889522" cy="236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Шешімі: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468791" y="4477107"/>
            <a:ext cx="6386393" cy="402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Салт аттының серкеге әсер ететін күшін Ньютонның екінші заңы арқылы анықтаймыз. Бұл заңға сәйкес, денеге әсер ететін қорытқы күш оның массасы мен үдеуінің көбейтіндісіне тең.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476411" y="4971216"/>
            <a:ext cx="6386393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791" y="5231368"/>
            <a:ext cx="6386393" cy="213360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7468791" y="5604153"/>
            <a:ext cx="6386393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Берілген мәндерді формулага қоямыз: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7476411" y="5704880"/>
            <a:ext cx="6386393" cy="224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791" y="5965032"/>
            <a:ext cx="6386393" cy="224552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7476411" y="6088856"/>
            <a:ext cx="6386393" cy="2133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791" y="6349008"/>
            <a:ext cx="6386393" cy="213360"/>
          </a:xfrm>
          <a:prstGeom prst="rect">
            <a:avLst/>
          </a:prstGeom>
        </p:spPr>
      </p:pic>
      <p:sp>
        <p:nvSpPr>
          <p:cNvPr id="22" name="Shape 16"/>
          <p:cNvSpPr/>
          <p:nvPr/>
        </p:nvSpPr>
        <p:spPr>
          <a:xfrm>
            <a:off x="7468791" y="6721793"/>
            <a:ext cx="6386393" cy="1034177"/>
          </a:xfrm>
          <a:prstGeom prst="roundRect">
            <a:avLst>
              <a:gd name="adj" fmla="val 5116"/>
            </a:avLst>
          </a:prstGeom>
          <a:solidFill>
            <a:srgbClr val="D2D2E0"/>
          </a:solidFill>
          <a:ln/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4759" y="6886218"/>
            <a:ext cx="196810" cy="157401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7917537" y="6979920"/>
            <a:ext cx="1658541" cy="1968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🌟 Бағалау критерийі: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7917537" y="7201972"/>
            <a:ext cx="5811679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Есепті ұлттық дәстүрмен байланыстырады –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19"/>
          <p:cNvSpPr/>
          <p:nvPr/>
        </p:nvSpPr>
        <p:spPr>
          <a:xfrm>
            <a:off x="7917537" y="7447479"/>
            <a:ext cx="5811679" cy="201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550"/>
              </a:lnSpc>
              <a:buSzPct val="10000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Ньютонның екінші заңын дұрыс қолданады –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1 балл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3656" y="463034"/>
            <a:ext cx="2736771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🏠</a:t>
            </a: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Үй тапсырмасы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73656" y="1031558"/>
            <a:ext cx="13283089" cy="140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(Бағаланбайды)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73656" y="1294804"/>
            <a:ext cx="13283089" cy="1619059"/>
          </a:xfrm>
          <a:prstGeom prst="roundRect">
            <a:avLst>
              <a:gd name="adj" fmla="val 3715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8C3EF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88896" y="1310045"/>
            <a:ext cx="13252609" cy="328374"/>
          </a:xfrm>
          <a:prstGeom prst="roundRect">
            <a:avLst>
              <a:gd name="adj" fmla="val 8433"/>
            </a:avLst>
          </a:prstGeom>
          <a:solidFill>
            <a:srgbClr val="8C3EFF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3047" y="1388269"/>
            <a:ext cx="164187" cy="16418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2716" y="1576864"/>
            <a:ext cx="2262664" cy="170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1. Ньютонның екінші заңына мысал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8314" y="1984415"/>
            <a:ext cx="13033772" cy="182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Күнделікті өмірден Ньютонның екінші заңының (</a:t>
            </a:r>
            <a:r>
              <a:rPr lang="en-US" sz="20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ma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) қолданылуына бір мысал келтіріңіз. Мысалы, допты тебу, </a:t>
            </a:r>
            <a:endParaRPr lang="ru-RU" sz="20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арбаны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итеру немесе тоқтап тұрған машинаның қозғалуы сияқты құбылыстарды қарастыруға болады.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12369" y="2636251"/>
            <a:ext cx="13033772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Визуалды подсказка:</a:t>
            </a:r>
            <a:r>
              <a:rPr lang="en-US" sz="20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Өз мысалыңызды сипаттайтын суреттерді немесе схемаларды қосуға болады.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87710" y="3041843"/>
            <a:ext cx="13283089" cy="21193"/>
          </a:xfrm>
          <a:prstGeom prst="rect">
            <a:avLst/>
          </a:prstGeom>
          <a:solidFill>
            <a:srgbClr val="3C3939">
              <a:alpha val="50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672470" y="3177099"/>
            <a:ext cx="13283089" cy="2138639"/>
          </a:xfrm>
          <a:prstGeom prst="roundRect">
            <a:avLst>
              <a:gd name="adj" fmla="val 2424"/>
            </a:avLst>
          </a:prstGeom>
          <a:solidFill>
            <a:srgbClr val="FFFFFF">
              <a:alpha val="95000"/>
            </a:srgbClr>
          </a:solidFill>
          <a:ln w="15240">
            <a:solidFill>
              <a:srgbClr val="00AAFF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687710" y="3192339"/>
            <a:ext cx="13252609" cy="328374"/>
          </a:xfrm>
          <a:prstGeom prst="roundRect">
            <a:avLst>
              <a:gd name="adj" fmla="val 8433"/>
            </a:avLst>
          </a:prstGeom>
          <a:solidFill>
            <a:srgbClr val="00AAFF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101" y="3279508"/>
            <a:ext cx="164187" cy="164187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97128" y="3448398"/>
            <a:ext cx="2208252" cy="170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2. AI-зерттеу: F = ma тәжірибелері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797128" y="3866709"/>
            <a:ext cx="13033772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AI құралдарының (ChatGPT немесе Google Gemini) көмегімен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"F = ma заңын дәлелдейтін 3 тәжірибе"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іздеңіз.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797128" y="4107335"/>
            <a:ext cx="13033772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Табылған үш тәжірибенің ішінен біреуін өз сөзіңізбен сипаттаңыз.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797128" y="4402150"/>
            <a:ext cx="13033772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Сипаттамаңызға сәйкес келетін сурет немесе сызба қосыңыз.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797128" y="4669963"/>
            <a:ext cx="13033772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Қысқаша қорытынды жасаңыз: Сіздің ойыңызша, қай тәжірибе ең айқын нәтиже береді?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812369" y="4966985"/>
            <a:ext cx="13033772" cy="175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b="1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Визуалды подсказка:</a:t>
            </a:r>
            <a:r>
              <a:rPr lang="en-US" sz="2000" i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AI зерттеуінің қадамдарын немесе тәжірибе суреттерін қоса аласыз.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566" y="5559738"/>
            <a:ext cx="8357473" cy="313610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9759324" y="7594035"/>
            <a:ext cx="1260556" cy="485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Эксперимент сипаттау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8170678" y="7715450"/>
            <a:ext cx="1260557" cy="24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Талдау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18"/>
          <p:cNvSpPr/>
          <p:nvPr/>
        </p:nvSpPr>
        <p:spPr>
          <a:xfrm>
            <a:off x="6590666" y="7715450"/>
            <a:ext cx="1260556" cy="24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Іздеу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19"/>
          <p:cNvSpPr/>
          <p:nvPr/>
        </p:nvSpPr>
        <p:spPr>
          <a:xfrm>
            <a:off x="5010653" y="7715450"/>
            <a:ext cx="1260557" cy="242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Құрал таңдау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20"/>
          <p:cNvSpPr/>
          <p:nvPr/>
        </p:nvSpPr>
        <p:spPr>
          <a:xfrm>
            <a:off x="3396106" y="7594035"/>
            <a:ext cx="1260556" cy="485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Мәселені анықтау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744" y="4325660"/>
            <a:ext cx="4639866" cy="329946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287473" y="4257440"/>
            <a:ext cx="6735213" cy="635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Бақылаулар мен қорытындылар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5331976" y="313692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 денелердің қозғалысын — зеңбірек оқтарын, арбаларды, түсіп жатқан алмаларды бақылады. Ол мынаны байқады: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876870" y="4955429"/>
            <a:ext cx="7556421" cy="937644"/>
          </a:xfrm>
          <a:prstGeom prst="roundRect">
            <a:avLst>
              <a:gd name="adj" fmla="val 719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082848" y="5113838"/>
            <a:ext cx="2480905" cy="250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Күш пен жылдамдық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82848" y="5543154"/>
            <a:ext cx="7144464" cy="256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Қаншалықты күшті итеру болса, жылдамдық соғұрлым тез өзгереді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876870" y="6024444"/>
            <a:ext cx="7556421" cy="937644"/>
          </a:xfrm>
          <a:prstGeom prst="roundRect">
            <a:avLst>
              <a:gd name="adj" fmla="val 7194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0" name="Text 6"/>
          <p:cNvSpPr/>
          <p:nvPr/>
        </p:nvSpPr>
        <p:spPr>
          <a:xfrm>
            <a:off x="1082848" y="6153397"/>
            <a:ext cx="2480905" cy="2509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Масса мен үдеу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82848" y="6582714"/>
            <a:ext cx="7144464" cy="256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 қаншалықты ауыр болса, оны жеделдету соғұрлым қиын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97956" y="7011293"/>
            <a:ext cx="7556421" cy="1054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Осылайша Ньютон күш, масса және үдеу арасында нақты байланыс бар екенін түсінді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90B55502-3700-4CCF-B7A7-4D5FBFCA950F}"/>
              </a:ext>
            </a:extLst>
          </p:cNvPr>
          <p:cNvSpPr/>
          <p:nvPr/>
        </p:nvSpPr>
        <p:spPr>
          <a:xfrm>
            <a:off x="696752" y="264397"/>
            <a:ext cx="53965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ізденістері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97A1B144-55AD-4E6A-8979-AEC65774A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52" y="1054217"/>
            <a:ext cx="4056221" cy="2704148"/>
          </a:xfrm>
          <a:prstGeom prst="rect">
            <a:avLst/>
          </a:prstGeom>
        </p:spPr>
      </p:pic>
      <p:sp>
        <p:nvSpPr>
          <p:cNvPr id="15" name="Text 1">
            <a:extLst>
              <a:ext uri="{FF2B5EF4-FFF2-40B4-BE49-F238E27FC236}">
                <a16:creationId xmlns:a16="http://schemas.microsoft.com/office/drawing/2014/main" id="{78950A98-26CD-424A-BE1A-B4144B7986F7}"/>
              </a:ext>
            </a:extLst>
          </p:cNvPr>
          <p:cNvSpPr/>
          <p:nvPr/>
        </p:nvSpPr>
        <p:spPr>
          <a:xfrm>
            <a:off x="5331976" y="1026417"/>
            <a:ext cx="860167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Исаак Ньютон жас ғалым кезінде денелердің неліктен қозғалатыны туралы көп ойланды. Ол денеге күш әсер етпесе, дене өзінің тыныштық немесе бірқалыпты қозғалыс күйін сақтайтынын білді — бұл бірінші заң,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инерция заңы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2">
            <a:extLst>
              <a:ext uri="{FF2B5EF4-FFF2-40B4-BE49-F238E27FC236}">
                <a16:creationId xmlns:a16="http://schemas.microsoft.com/office/drawing/2014/main" id="{8FA241F6-4F6B-4C71-9B03-65D2CD67DD58}"/>
              </a:ext>
            </a:extLst>
          </p:cNvPr>
          <p:cNvSpPr/>
          <p:nvPr/>
        </p:nvSpPr>
        <p:spPr>
          <a:xfrm>
            <a:off x="5331976" y="2184301"/>
            <a:ext cx="877847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Бірақ Ньютон өзіне басқа сұрақ қойды: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"Ал денеге күш әсер етсе не болады? Неліктен бір дене тезірек үдейді, ал екіншісі баяуырақ?"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Осы сұраққа жауап іздеу оны ұлы ашылысқа әкелді.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9490" y="468749"/>
            <a:ext cx="3629501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екінші заңы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79490" y="1065372"/>
            <a:ext cx="6450330" cy="806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300"/>
              </a:lnSpc>
              <a:buNone/>
            </a:pPr>
            <a:r>
              <a:rPr lang="en-US" sz="505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F = m · a</a:t>
            </a:r>
            <a:endParaRPr lang="en-US" sz="5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79490" y="1970137"/>
            <a:ext cx="13042821" cy="412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Ньютон өз ашылысын қысқа, бірақ гениалды формуламен өрнектеді.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 жылдамдықтың өзгеруінің себебі болып табылады.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Ол үдеуді тудырады, және масса неғұрлым үлкен болса, бірдей күш кезінде үдеу соғұрлым аз болады.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79490" y="3122756"/>
            <a:ext cx="2130504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Формуладағы белгілер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679490" y="3699971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күш (Ньютонмен өлшенеді)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79490" y="4035370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масса (килограммен өлшенеді)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679490" y="4423669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үдеу (м/с² өлшенеді)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679490" y="4957747"/>
            <a:ext cx="2908102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Үдеуді формуладан шығарайық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994" y="5325946"/>
            <a:ext cx="1030557" cy="913442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658486" y="6378485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Үдеу күшке тура пропорционал және массаға кері пропорционал.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365802" y="3122756"/>
            <a:ext cx="2011323" cy="241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Бұл мынаны білдіреді: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129820" y="3699971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Күш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неғұрлым үлкен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болса — үдеу де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соғұрлым үлкен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129819" y="4172633"/>
            <a:ext cx="6364129" cy="2064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Font typeface="+mj-lt"/>
              <a:buAutoNum type="arabicPeriod" startAt="2"/>
            </a:pP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неғұрлым үлкен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болса — күш бірдей </a:t>
            </a: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болғанда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3C3939"/>
              </a:solidFill>
              <a:latin typeface="Times New Roman" panose="02020603050405020304" pitchFamily="18" charset="0"/>
              <a:ea typeface="Roboto" pitchFamily="34" charset="-122"/>
              <a:cs typeface="Times New Roman" panose="02020603050405020304" pitchFamily="18" charset="0"/>
            </a:endParaRPr>
          </a:p>
          <a:p>
            <a:pPr algn="l">
              <a:buSzPct val="100000"/>
            </a:pPr>
            <a:r>
              <a:rPr lang="en-US" sz="2000" dirty="0" err="1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үдеу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соғұрлым аз</a:t>
            </a:r>
            <a:r>
              <a:rPr lang="en-US" sz="20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болады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967" y="4879381"/>
            <a:ext cx="5122486" cy="28812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5684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5213" y="2151862"/>
            <a:ext cx="6584156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Векторлық түрдегі екінші заң</a:t>
            </a:r>
            <a:endParaRPr lang="en-US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35213" y="2953033"/>
            <a:ext cx="13042821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Денеге </a:t>
            </a: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бірнеше күш бір мезгілде әсер еткенде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, Ньютонның екінші заңын барлық әсер етуші күштердің қосындысымен векторлық түрде жазу ыңғайлы: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35213" y="3905295"/>
            <a:ext cx="8721804" cy="603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F₁⃗, F₂⃗, …, Fₙ⃗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денеге әсер ететін барлық күштер (мысалы, ауырлық күші, үйкеліс күші, серпімділік күші және т.б.).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2432585" y="5185648"/>
            <a:ext cx="3866674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Қарапайым тілмен айтқанда: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76563" y="6137910"/>
            <a:ext cx="8439031" cy="905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"Дене үдей бастауы үшін оған қанша күш әсер ететіні емес, олардың қалай қосылатыны маңызды. Егер күштер теңдескен болса — үдеу жоқ. Егер кем дегенде бір күш 'жеңсе' — үдеу пайда болады."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89" y="6137910"/>
            <a:ext cx="45719" cy="1438547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9" name="Text 6"/>
          <p:cNvSpPr/>
          <p:nvPr/>
        </p:nvSpPr>
        <p:spPr>
          <a:xfrm>
            <a:off x="9983272" y="4780598"/>
            <a:ext cx="3860840" cy="301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endParaRPr lang="en-US" sz="1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3272" y="5294352"/>
            <a:ext cx="3667720" cy="21564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3236"/>
            <a:ext cx="699254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Күнделікті өмірден мысалдар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14014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Міне, Ньютонның екінші заңы көрінетін өмірден бірнеше көрнекті мысалдар: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8792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Автокөлік үдеуі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308509"/>
            <a:ext cx="4182189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Жүргізуші газ педалін неғұрлым қатты бассақ → тарту күші соғұрлым үлкен болады → машинаның үдеуі соғұрлым үлкен болады. Егер машинада көп жолаушы немесе жүк болса — масса ұлғаяды, және қозғалтқыш бірдей күш кезінде аз үдеу береді.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223926" y="285452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Зымыран ұшыруы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223986" y="3308509"/>
            <a:ext cx="4182308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Қуатты қозғалтқыштар Жердің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ауырлық күшін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жеңу және зымыранды жоғары жеделдету үшін орасан зор тарту күшін тудырады. Зымыранның массасы неғұрлым үлкен болса (отын, жабдық), оны жеделдету соғұрлым қиын — күшті арттыру керек.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654302" y="2879288"/>
            <a:ext cx="25796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Спортшының</a:t>
            </a:r>
            <a:r>
              <a:rPr lang="en-US" sz="240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жарысы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654302" y="3308509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Спринтер неғұрлым күшті итерсе, жерге күшті итеру күші тудырады, ол оған үлкен үдеу береді. Ауыр спортшыларға бірдей күш кезінде аз үдеу алу қиынырақ болады.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793790" y="5754529"/>
            <a:ext cx="13042821" cy="1351717"/>
          </a:xfrm>
          <a:prstGeom prst="roundRect">
            <a:avLst>
              <a:gd name="adj" fmla="val 6167"/>
            </a:avLst>
          </a:prstGeom>
          <a:solidFill>
            <a:srgbClr val="D2D2E0"/>
          </a:solidFill>
          <a:ln/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021586"/>
            <a:ext cx="310039" cy="248007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500545" y="6002417"/>
            <a:ext cx="40083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💡 Өз мысалдарыңызды келтіріңіз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500545" y="6510933"/>
            <a:ext cx="121377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Қандай басқа жағдайларда Ньютонның екінші заңын байқауға болады? Өзіңіздің мысалдарыңызды ойлап көріңіз!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04399"/>
            <a:ext cx="5716072" cy="527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Есептерді шығару алгоритмі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498878"/>
            <a:ext cx="9214842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Ньютонның екінші заңына есептерді қалай шығару керек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173605"/>
            <a:ext cx="168593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2437448"/>
            <a:ext cx="4235172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2567464"/>
            <a:ext cx="3511629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Шартты оқу және деректерді жазу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2932152"/>
            <a:ext cx="4235172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Барлық белгілі шамаларды жазып шығыңыз: массаны m, үдеуді a, үйкеліс коэффициентін μ, егер бар болса көлбеу бұрышын (α) және басқа берілген мәліметтерді анықтаңыз.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197554" y="2173605"/>
            <a:ext cx="168593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197554" y="2437448"/>
            <a:ext cx="4235172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0" name="Text 8"/>
          <p:cNvSpPr/>
          <p:nvPr/>
        </p:nvSpPr>
        <p:spPr>
          <a:xfrm>
            <a:off x="5197554" y="2567464"/>
            <a:ext cx="3872627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Сызбаны салу және күштерді белгілеу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197554" y="2932152"/>
            <a:ext cx="4235172" cy="1079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Денені және оған әсер ететін барлық күштерді бейнелеңіз: ауырлық күші, тірек реакциясының күші, үйкеліс күші, тарту күші және т.б. Күштерді векторлар түрінде көрсетіңіз.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601319" y="2173605"/>
            <a:ext cx="168593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9601319" y="2437448"/>
            <a:ext cx="423529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4" name="Text 12"/>
          <p:cNvSpPr/>
          <p:nvPr/>
        </p:nvSpPr>
        <p:spPr>
          <a:xfrm>
            <a:off x="9601319" y="2567464"/>
            <a:ext cx="3236357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Координаталар осьтерін таңдау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601319" y="2932152"/>
            <a:ext cx="423529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Әдетте: Ox осі — дененің қозғалысы бойымен; Oy осі — бетке перпендикуляр. Осьтерді ыңғайлы орналастырыңыз.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93790" y="4306848"/>
            <a:ext cx="168593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93790" y="4570690"/>
            <a:ext cx="4235172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4700707"/>
            <a:ext cx="4046934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Барлық күштердің проекцияларын жазу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793790" y="5065395"/>
            <a:ext cx="4235172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ось бойынша Ньютонның екінші заңы жазылады. Егер дене тігінен қозғалмаса, онда aᵧ = 0 болады. Күштердің таңбаларына назар аударыңыз!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5197554" y="4306848"/>
            <a:ext cx="168593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5197554" y="4570690"/>
            <a:ext cx="4235172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2" name="Text 20"/>
          <p:cNvSpPr/>
          <p:nvPr/>
        </p:nvSpPr>
        <p:spPr>
          <a:xfrm>
            <a:off x="5197554" y="4700707"/>
            <a:ext cx="2717363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Белгілі формулаларды қою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5197554" y="5065395"/>
            <a:ext cx="4235172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Егер үйкеліс болса: Fүйк = μN. Көлбеу жазықтықта болса: ауырлық күшін құрауыштарға жіктеңіз. Барлық қосымша байланыстарды есепке алыңыз.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9601319" y="4306848"/>
            <a:ext cx="168593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06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hape 23"/>
          <p:cNvSpPr/>
          <p:nvPr/>
        </p:nvSpPr>
        <p:spPr>
          <a:xfrm>
            <a:off x="9601319" y="4570690"/>
            <a:ext cx="423529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26" name="Text 24"/>
          <p:cNvSpPr/>
          <p:nvPr/>
        </p:nvSpPr>
        <p:spPr>
          <a:xfrm>
            <a:off x="9601319" y="4700707"/>
            <a:ext cx="2142887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Белгісіз шаманы табу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9601319" y="5065395"/>
            <a:ext cx="4235291" cy="809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Алынған теңдеуден есеп шарты бойынша табу керек шаманы өрнектеңіз. Математикалық түрлендірулерді дұрыс орындаңыз.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793790" y="6170176"/>
            <a:ext cx="168593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aleway Light" pitchFamily="34" charset="-122"/>
                <a:cs typeface="Times New Roman" panose="02020603050405020304" pitchFamily="18" charset="0"/>
              </a:rPr>
              <a:t>07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27"/>
          <p:cNvSpPr/>
          <p:nvPr/>
        </p:nvSpPr>
        <p:spPr>
          <a:xfrm>
            <a:off x="793790" y="6434018"/>
            <a:ext cx="13042821" cy="2286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30" name="Text 28"/>
          <p:cNvSpPr/>
          <p:nvPr/>
        </p:nvSpPr>
        <p:spPr>
          <a:xfrm>
            <a:off x="793790" y="6564035"/>
            <a:ext cx="2931914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Сандарды қою және есептеу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29"/>
          <p:cNvSpPr/>
          <p:nvPr/>
        </p:nvSpPr>
        <p:spPr>
          <a:xfrm>
            <a:off x="793790" y="6928723"/>
            <a:ext cx="13042821" cy="269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Өлшем бірліктерін қадағалаңыз! (тоннаны → килограммға, км/сағ → м/с айналдырыңыз). Соңғы жауапты өлшем бірліктерімен жазыңыз.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22283"/>
            <a:ext cx="76191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Координаталар осьтерін таңдау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38375"/>
            <a:ext cx="502777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Осьтерді қалай орналастыру керек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80880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Координаталар жүйесін таңдау есепті шешуді жеңілдетеді: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304937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Ox осі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дененің қозғалысы бойымен бағыттау керек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69189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Oy осі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бетке перпендикуляр орналастыру керек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188023"/>
            <a:ext cx="62793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Мұндай таңдау күштердің проекцияларын жазуды оңайлатады және есептеулерді қарапайым етеді.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64874" y="2238375"/>
            <a:ext cx="306585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Проекцияларды жазу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564874" y="280880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Әр ось бойынша екінші заң жазылады: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3349585"/>
            <a:ext cx="3770948" cy="76854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564874" y="434137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Егер дене тігінен қозғалмаса, онда aᵧ = 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564874" y="485727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Мысал: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874" y="5390674"/>
            <a:ext cx="4105870" cy="519589"/>
          </a:xfrm>
          <a:prstGeom prst="rect">
            <a:avLst/>
          </a:prstGeom>
        </p:spPr>
      </p:pic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874" y="6133505"/>
            <a:ext cx="4775716" cy="7505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78894"/>
            <a:ext cx="533197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Қосымша формулалар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1596628"/>
            <a:ext cx="3679031" cy="3356015"/>
          </a:xfrm>
          <a:prstGeom prst="roundRect">
            <a:avLst>
              <a:gd name="adj" fmla="val 248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01408" y="18178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Үйкеліс күші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01408" y="2247067"/>
            <a:ext cx="323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Егер есепте үйкеліс болса: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408" y="2787848"/>
            <a:ext cx="2319576" cy="76771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501408" y="3778806"/>
            <a:ext cx="323659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мұндағы μ — үйкеліс коэффициенті, N — тірек реакциясы күші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10157579" y="1596628"/>
            <a:ext cx="3679031" cy="3356015"/>
          </a:xfrm>
          <a:prstGeom prst="roundRect">
            <a:avLst>
              <a:gd name="adj" fmla="val 248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10378797" y="181784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Көлбеу жазықтық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10378797" y="2247067"/>
            <a:ext cx="32365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Көлбеу жазықтықта ауырлық күшін құрауыштарға жіктейміз: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797" y="3105388"/>
            <a:ext cx="2753797" cy="81819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78797" y="4146828"/>
            <a:ext cx="32365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мұндағы α — көлбеу бұрышы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9"/>
          <p:cNvSpPr/>
          <p:nvPr/>
        </p:nvSpPr>
        <p:spPr>
          <a:xfrm>
            <a:off x="6280190" y="5151001"/>
            <a:ext cx="7556421" cy="2399705"/>
          </a:xfrm>
          <a:prstGeom prst="roundRect">
            <a:avLst>
              <a:gd name="adj" fmla="val 3474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C7C7D0"/>
            </a:solidFill>
            <a:prstDash val="solid"/>
          </a:ln>
        </p:spPr>
      </p:sp>
      <p:sp>
        <p:nvSpPr>
          <p:cNvPr id="15" name="Text 10"/>
          <p:cNvSpPr/>
          <p:nvPr/>
        </p:nvSpPr>
        <p:spPr>
          <a:xfrm>
            <a:off x="6501408" y="53722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C3939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Өлшем бірліктері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501408" y="5801439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Міндетті түрде барлық шамаларды SI жүйесіне аударыңыз: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6501408" y="6238042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Тонна → килограмм (×1000)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6501408" y="6624995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км/сағ → м/с (÷3,6)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6501408" y="7011948"/>
            <a:ext cx="711398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грамм → килограмм (÷1000)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8670" y="542211"/>
            <a:ext cx="5748099" cy="554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1-</a:t>
            </a:r>
            <a:r>
              <a:rPr lang="ru-RU" sz="3600" dirty="0" err="1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мысал</a:t>
            </a:r>
            <a:r>
              <a:rPr lang="en-US" sz="36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: Үйкеліссіз қозғалыс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8670" y="1540312"/>
            <a:ext cx="2662118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Есеп шарты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88670" y="2050494"/>
            <a:ext cx="5635704" cy="567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Массасы m = 2 кг арбаша тегіс көлденең бет бойымен F = 6 Н күштің әсерінен қозғалады. Арбашаның үдеуін табыңыз.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88670" y="2905840"/>
            <a:ext cx="2218373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Берілгені: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88670" y="3250406"/>
            <a:ext cx="5635704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 = 2 кг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88670" y="3596402"/>
            <a:ext cx="5635704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 = 6 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88670" y="3942398"/>
            <a:ext cx="5635704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Бет </a:t>
            </a: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тегіс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→ үйкеліс іс жүзінде жоқ: Fүйк = 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88670" y="4403765"/>
            <a:ext cx="2218373" cy="277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Табу керек: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88670" y="4858345"/>
            <a:ext cx="5635704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Арбашаның үдеуін табу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864906" y="1540312"/>
            <a:ext cx="3988713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Денені және күштерді саламыз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906" y="2072640"/>
            <a:ext cx="6285786" cy="3615333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6864906" y="5887522"/>
            <a:ext cx="6984325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Арбашаға әсер ететін күштер: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864906" y="6331148"/>
            <a:ext cx="6984325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тарту күші (оңға)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864906" y="6677144"/>
            <a:ext cx="6984325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mg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ауырлық күші (төмен)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864906" y="7023140"/>
            <a:ext cx="6984325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тірек реакциясы (жоғары)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864906" y="7369135"/>
            <a:ext cx="6984325" cy="2839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b="1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Fүйк = 0</a:t>
            </a:r>
            <a:r>
              <a:rPr lang="en-US" dirty="0">
                <a:solidFill>
                  <a:srgbClr val="3C3939"/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 — үйкеліс күші жоқ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1690</Words>
  <Application>Microsoft Office PowerPoint</Application>
  <PresentationFormat>Произвольный</PresentationFormat>
  <Paragraphs>218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Calibri</vt:lpstr>
      <vt:lpstr>Cambria Math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6</cp:revision>
  <dcterms:created xsi:type="dcterms:W3CDTF">2025-11-08T18:29:37Z</dcterms:created>
  <dcterms:modified xsi:type="dcterms:W3CDTF">2025-11-08T19:13:07Z</dcterms:modified>
</cp:coreProperties>
</file>