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1" r:id="rId2"/>
    <p:sldId id="352" r:id="rId3"/>
    <p:sldId id="331" r:id="rId4"/>
    <p:sldId id="332" r:id="rId5"/>
    <p:sldId id="333" r:id="rId6"/>
    <p:sldId id="328" r:id="rId7"/>
    <p:sldId id="335" r:id="rId8"/>
    <p:sldId id="336" r:id="rId9"/>
    <p:sldId id="338" r:id="rId10"/>
    <p:sldId id="340" r:id="rId11"/>
    <p:sldId id="342" r:id="rId12"/>
    <p:sldId id="344" r:id="rId13"/>
    <p:sldId id="35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977">
          <p15:clr>
            <a:srgbClr val="A4A3A4"/>
          </p15:clr>
        </p15:guide>
        <p15:guide id="4" orient="horz" pos="1128">
          <p15:clr>
            <a:srgbClr val="A4A3A4"/>
          </p15:clr>
        </p15:guide>
        <p15:guide id="5" pos="3846">
          <p15:clr>
            <a:srgbClr val="A4A3A4"/>
          </p15:clr>
        </p15:guide>
        <p15:guide id="6" pos="34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64" autoAdjust="0"/>
    <p:restoredTop sz="94343" autoAdjust="0"/>
  </p:normalViewPr>
  <p:slideViewPr>
    <p:cSldViewPr snapToGrid="0" showGuides="1">
      <p:cViewPr varScale="1">
        <p:scale>
          <a:sx n="84" d="100"/>
          <a:sy n="84" d="100"/>
        </p:scale>
        <p:origin x="274" y="82"/>
      </p:cViewPr>
      <p:guideLst>
        <p:guide orient="horz" pos="2183"/>
        <p:guide pos="3840"/>
        <p:guide orient="horz" pos="1977"/>
        <p:guide orient="horz" pos="1128"/>
        <p:guide pos="3846"/>
        <p:guide pos="348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23/09/2025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9/23/2025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610E6A-A745-47D5-9FA3-306174F89E91}" type="datetimeFigureOut">
              <a:rPr lang="ru-RU"/>
              <a:pPr>
                <a:defRPr/>
              </a:pPr>
              <a:t>23.09.2025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D14B5-7395-46ED-8555-45D15C6A2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080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FE5AD-F62F-40AD-8133-5130C8CEC5F1}" type="datetimeFigureOut">
              <a:rPr lang="ru-RU"/>
              <a:pPr>
                <a:defRPr/>
              </a:pPr>
              <a:t>23.09.2025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B1161-51E9-42EF-ACAC-E5C5D1CC7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92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kk-KZ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әні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1" name="Прямоугольник 2"/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Мұғалім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4" name="Прямоугольник 5"/>
          <p:cNvSpPr>
            <a:spLocks noChangeArrowheads="1"/>
          </p:cNvSpPr>
          <p:nvPr/>
        </p:nvSpPr>
        <p:spPr bwMode="auto">
          <a:xfrm>
            <a:off x="5988050" y="2538413"/>
            <a:ext cx="33639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altLang="ru-RU" sz="3600">
              <a:solidFill>
                <a:srgbClr val="002060"/>
              </a:solidFill>
            </a:endParaRPr>
          </a:p>
        </p:txBody>
      </p:sp>
      <p:sp>
        <p:nvSpPr>
          <p:cNvPr id="3277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6</a:t>
            </a:r>
            <a:endParaRPr lang="ru-RU" altLang="ru-RU" sz="3600">
              <a:solidFill>
                <a:srgbClr val="002060"/>
              </a:solidFill>
            </a:endParaRPr>
          </a:p>
        </p:txBody>
      </p:sp>
      <p:sp>
        <p:nvSpPr>
          <p:cNvPr id="3277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3600">
              <a:solidFill>
                <a:srgbClr val="002060"/>
              </a:solidFill>
            </a:endParaRPr>
          </a:p>
        </p:txBody>
      </p:sp>
      <p:pic>
        <p:nvPicPr>
          <p:cNvPr id="32777" name="Picture 2" descr="ASTANA QALASI ÄDISTEMELIK ORTALYĞ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211138"/>
            <a:ext cx="2327275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8" name="Прямоугольник 15"/>
          <p:cNvSpPr>
            <a:spLocks noChangeArrowheads="1"/>
          </p:cNvSpPr>
          <p:nvPr/>
        </p:nvSpPr>
        <p:spPr bwMode="auto">
          <a:xfrm>
            <a:off x="3240088" y="674688"/>
            <a:ext cx="86074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ctr" eaLnBrk="1" hangingPunct="1">
              <a:buNone/>
            </a:pP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Астана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қаласы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әкімдігінің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«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Әдістемелік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орталығы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» </a:t>
            </a:r>
          </a:p>
        </p:txBody>
      </p:sp>
      <p:sp>
        <p:nvSpPr>
          <p:cNvPr id="32780" name="Прямоугольник 6"/>
          <p:cNvSpPr>
            <a:spLocks noChangeArrowheads="1"/>
          </p:cNvSpPr>
          <p:nvPr/>
        </p:nvSpPr>
        <p:spPr bwMode="auto">
          <a:xfrm>
            <a:off x="6010275" y="42973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altLang="ru-RU" sz="3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855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7007E3-A967-4666-93C9-BBDBA9E9F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012" y="424949"/>
            <a:ext cx="4299292" cy="906078"/>
          </a:xfrm>
        </p:spPr>
        <p:txBody>
          <a:bodyPr anchor="t"/>
          <a:lstStyle/>
          <a:p>
            <a:r>
              <a:rPr lang="ru-RU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Шар. Сфера </a:t>
            </a:r>
            <a:br>
              <a:rPr lang="ru-RU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B419A0-A464-44A2-8E15-FDF5A1BD1FEB}"/>
              </a:ext>
            </a:extLst>
          </p:cNvPr>
          <p:cNvSpPr/>
          <p:nvPr/>
        </p:nvSpPr>
        <p:spPr>
          <a:xfrm>
            <a:off x="6104814" y="548545"/>
            <a:ext cx="5551162" cy="3503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 </a:t>
            </a:r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сфераның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центрі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радиусы </a:t>
            </a:r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диаметрі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болады</a:t>
            </a:r>
            <a:endParaRPr lang="ru-RU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800"/>
              </a:lnSpc>
            </a:pPr>
            <a:endParaRPr lang="ru-RU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800"/>
              </a:lnSpc>
            </a:pPr>
            <a:endParaRPr lang="ru-RU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800"/>
              </a:lnSpc>
            </a:pP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СФЕРА </a:t>
            </a:r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шардың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беті</a:t>
            </a:r>
            <a:endParaRPr lang="ru-RU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4E65B8-89E2-4633-A9FF-4C8275543FFC}"/>
              </a:ext>
            </a:extLst>
          </p:cNvPr>
          <p:cNvSpPr txBox="1"/>
          <p:nvPr/>
        </p:nvSpPr>
        <p:spPr>
          <a:xfrm>
            <a:off x="906010" y="1309209"/>
            <a:ext cx="5189989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 — это пространственное тело. Внутри шар чем-либо заполнен. </a:t>
            </a:r>
            <a:r>
              <a:rPr lang="ru-RU" sz="40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Поэтому у шара можно найти объем.</a:t>
            </a:r>
            <a:endParaRPr lang="en-ID" sz="40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6E844E8-D908-4905-B625-64F85798BD31}"/>
              </a:ext>
            </a:extLst>
          </p:cNvPr>
          <p:cNvSpPr/>
          <p:nvPr/>
        </p:nvSpPr>
        <p:spPr>
          <a:xfrm>
            <a:off x="1357929" y="4631159"/>
            <a:ext cx="35246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Необходимое текстовое описание и сведения касающиеся урока.</a:t>
            </a:r>
            <a:endParaRPr lang="en-ID" sz="1400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544" y="1619949"/>
            <a:ext cx="3937783" cy="38852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544" y="1756553"/>
            <a:ext cx="3787390" cy="395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55" y="1331027"/>
            <a:ext cx="5111345" cy="511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5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CF5D76D-7504-4B9D-9FE8-FB0CC04A8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3598" y="1778995"/>
            <a:ext cx="5872391" cy="2368312"/>
          </a:xfrm>
        </p:spPr>
        <p:txBody>
          <a:bodyPr anchor="t"/>
          <a:lstStyle/>
          <a:p>
            <a:pPr>
              <a:lnSpc>
                <a:spcPts val="3800"/>
              </a:lnSpc>
            </a:pP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 </a:t>
            </a:r>
            <a:r>
              <a:rPr lang="ru-RU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бетінің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центрмен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байланыстыратын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 радиусы </a:t>
            </a:r>
            <a:r>
              <a:rPr lang="ru-RU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ID" sz="4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" name="Picture 5" descr="3"/>
          <p:cNvPicPr>
            <a:picLocks noChangeAspect="1" noChangeArrowheads="1"/>
          </p:cNvPicPr>
          <p:nvPr/>
        </p:nvPicPr>
        <p:blipFill rotWithShape="1">
          <a:blip r:embed="rId2" cstate="print"/>
          <a:srcRect l="3030" t="1672" r="3505" b="5189"/>
          <a:stretch/>
        </p:blipFill>
        <p:spPr bwMode="auto">
          <a:xfrm>
            <a:off x="906012" y="1778995"/>
            <a:ext cx="4202702" cy="41210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906012" y="1001859"/>
            <a:ext cx="7880801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ОС, ОВ, ОD, OA 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радиусы.</a:t>
            </a:r>
            <a:b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it-IT" sz="4000" dirty="0"/>
          </a:p>
        </p:txBody>
      </p:sp>
      <p:sp>
        <p:nvSpPr>
          <p:cNvPr id="6" name="Rectangle 5"/>
          <p:cNvSpPr/>
          <p:nvPr/>
        </p:nvSpPr>
        <p:spPr>
          <a:xfrm>
            <a:off x="906011" y="411595"/>
            <a:ext cx="10379978" cy="58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ru-RU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Суретте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радиустарды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атаңыз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00153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4"/>
          <p:cNvPicPr>
            <a:picLocks noChangeAspect="1" noChangeArrowheads="1"/>
          </p:cNvPicPr>
          <p:nvPr/>
        </p:nvPicPr>
        <p:blipFill rotWithShape="1">
          <a:blip r:embed="rId2" cstate="print"/>
          <a:srcRect r="2644" b="3299"/>
          <a:stretch/>
        </p:blipFill>
        <p:spPr bwMode="auto">
          <a:xfrm>
            <a:off x="906011" y="1790700"/>
            <a:ext cx="4208914" cy="40904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5534025" y="1785536"/>
            <a:ext cx="5751964" cy="390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бетінің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байланыстыратын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щардың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центрі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өтетін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кесіндіні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шардың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it-IT" sz="35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диаметрі</a:t>
            </a:r>
            <a:r>
              <a:rPr lang="ru-RU" altLang="it-IT" sz="3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3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ru-RU" altLang="it-IT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</a:pPr>
            <a:endParaRPr lang="ru-RU" altLang="it-IT" sz="3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3"/>
          <p:cNvSpPr/>
          <p:nvPr/>
        </p:nvSpPr>
        <p:spPr>
          <a:xfrm>
            <a:off x="906012" y="1001859"/>
            <a:ext cx="7880801" cy="1078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СД, АВ, КМ 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радиусы.</a:t>
            </a:r>
            <a:b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it-IT" sz="4000" dirty="0"/>
          </a:p>
        </p:txBody>
      </p:sp>
      <p:sp>
        <p:nvSpPr>
          <p:cNvPr id="27" name="Rectangle 5"/>
          <p:cNvSpPr/>
          <p:nvPr/>
        </p:nvSpPr>
        <p:spPr>
          <a:xfrm>
            <a:off x="906011" y="411595"/>
            <a:ext cx="10379978" cy="58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ru-RU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Суретте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диаметрлерді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атаңыз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97347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47"/>
          <p:cNvSpPr>
            <a:spLocks noChangeArrowheads="1"/>
          </p:cNvSpPr>
          <p:nvPr/>
        </p:nvSpPr>
        <p:spPr bwMode="auto">
          <a:xfrm>
            <a:off x="1200771" y="119649"/>
            <a:ext cx="613603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just" eaLnBrk="1" hangingPunct="1"/>
            <a:r>
              <a:rPr lang="kk-KZ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абақтың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қорытындысы</a:t>
            </a:r>
            <a:endParaRPr lang="en-US" altLang="ru-RU" sz="50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276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058863"/>
            <a:ext cx="314166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73"/>
          <p:cNvSpPr txBox="1"/>
          <p:nvPr/>
        </p:nvSpPr>
        <p:spPr>
          <a:xfrm>
            <a:off x="945168" y="1750865"/>
            <a:ext cx="634060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алаңының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формуласымен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таныстық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есептерді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шешуде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осы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формуланы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үйренді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шар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сфера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ұғымы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білдік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24527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278161" y="302523"/>
            <a:ext cx="9145452" cy="1805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Шеңбердің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ауданы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. </a:t>
            </a:r>
            <a:r>
              <a:rPr lang="kk-KZ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Шар</a:t>
            </a:r>
          </a:p>
          <a:p>
            <a:pPr eaLnBrk="1" hangingPunct="1"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.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СФера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.</a:t>
            </a:r>
          </a:p>
        </p:txBody>
      </p:sp>
      <p:pic>
        <p:nvPicPr>
          <p:cNvPr id="33795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635878"/>
            <a:ext cx="2778125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12"/>
          <p:cNvSpPr txBox="1"/>
          <p:nvPr/>
        </p:nvSpPr>
        <p:spPr>
          <a:xfrm>
            <a:off x="1433513" y="1778530"/>
            <a:ext cx="5141854" cy="500992"/>
          </a:xfrm>
          <a:prstGeom prst="rect">
            <a:avLst/>
          </a:prstGeom>
        </p:spPr>
        <p:txBody>
          <a:bodyPr wrap="square" lIns="0" tIns="8467" rIns="0" bIns="0">
            <a:spAutoFit/>
          </a:bodyPr>
          <a:lstStyle>
            <a:lvl1pPr marL="7938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spcBef>
                <a:spcPts val="63"/>
              </a:spcBef>
            </a:pP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1221955" y="2519820"/>
            <a:ext cx="556735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ауданының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формуласымен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танысыңыз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есептерді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шешуде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осы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формуланы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үйреніңіз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сфера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ұғымы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біліңіз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078336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Rectangle 228"/>
          <p:cNvSpPr/>
          <p:nvPr/>
        </p:nvSpPr>
        <p:spPr>
          <a:xfrm>
            <a:off x="920577" y="1175074"/>
            <a:ext cx="10309397" cy="156966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нүктелері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жазықтықтың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нүктесінен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бірдей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қашықтықта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орналасқан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тұйық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сызық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endParaRPr lang="ru-RU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06010" y="4787358"/>
            <a:ext cx="10323964" cy="1077218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Шеңберді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салуға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болады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циркуль</a:t>
            </a:r>
            <a:endParaRPr lang="it-IT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көмегімен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06010" y="2989107"/>
            <a:ext cx="10323964" cy="156966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Шеңбердің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кез-келген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байланыстыратын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центр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өтетін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кесіндіні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диаметр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76967" y="930701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20577" y="365005"/>
            <a:ext cx="4879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Жалғастырыңыз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543078" y="3884710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it-IT" sz="2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3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Rectangle 228"/>
          <p:cNvSpPr/>
          <p:nvPr/>
        </p:nvSpPr>
        <p:spPr>
          <a:xfrm>
            <a:off x="847697" y="3265400"/>
            <a:ext cx="9696478" cy="733534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lnSpc>
                <a:spcPts val="2500"/>
              </a:lnSpc>
            </a:pP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6)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Орталықты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шеңбердің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кез-келген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нүктесімен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байланыстыратын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сегмент              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endParaRPr lang="ru-RU" sz="25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47697" y="2339946"/>
            <a:ext cx="9614050" cy="477054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5) Диаметр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радиустан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937299" y="1072891"/>
                <a:ext cx="9606876" cy="733534"/>
              </a:xfrm>
              <a:prstGeom prst="rec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ts val="2500"/>
                  </a:lnSpc>
                </a:pPr>
                <a:r>
                  <a:rPr lang="ru-RU" sz="25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4) </a:t>
                </a:r>
                <a:r>
                  <a:rPr lang="ru-RU" sz="25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Шеңбердің</a:t>
                </a:r>
                <a:r>
                  <a:rPr lang="ru-RU" sz="25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5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диаметрінің</a:t>
                </a:r>
                <a:r>
                  <a:rPr lang="ru-RU" sz="25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ru-RU" sz="25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ұзындығына</a:t>
                </a:r>
                <a:r>
                  <a:rPr lang="ru-RU" sz="25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5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қатынасы</a:t>
                </a:r>
                <a:r>
                  <a:rPr lang="ru-RU" sz="25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𝝅</m:t>
                    </m:r>
                  </m:oMath>
                </a14:m>
                <a:r>
                  <a:rPr lang="ru-RU" sz="24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(«Пи»).</a:t>
                </a:r>
                <a:r>
                  <a:rPr lang="kk-KZ" sz="24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5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деп</a:t>
                </a:r>
                <a:r>
                  <a:rPr lang="ru-RU" sz="25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5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аталады</a:t>
                </a:r>
                <a:r>
                  <a:rPr lang="ru-RU" sz="25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299" y="1072891"/>
                <a:ext cx="9606876" cy="733534"/>
              </a:xfrm>
              <a:prstGeom prst="rect">
                <a:avLst/>
              </a:prstGeom>
              <a:blipFill>
                <a:blip r:embed="rId2"/>
                <a:stretch>
                  <a:fillRect l="-949" t="-12800" b="-16000"/>
                </a:stretch>
              </a:blip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076967" y="930701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13766" y="4465326"/>
            <a:ext cx="9681912" cy="733534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lnSpc>
                <a:spcPts val="2500"/>
              </a:lnSpc>
            </a:pP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7)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Шеңбердің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нүктелері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бірдей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қашықтықта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орналасқан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ішіндегі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endParaRPr lang="ru-RU" sz="25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9"/>
          <p:cNvSpPr/>
          <p:nvPr/>
        </p:nvSpPr>
        <p:spPr>
          <a:xfrm>
            <a:off x="920577" y="365005"/>
            <a:ext cx="4879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Жалғастырыңыз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4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885440" y="2339946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424652" y="3576609"/>
            <a:ext cx="12666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радиус</a:t>
            </a:r>
            <a:endParaRPr lang="it-IT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8884844" y="4632038"/>
            <a:ext cx="251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it-IT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00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06011" y="4104400"/>
            <a:ext cx="9759499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</a:pPr>
            <a:r>
              <a:rPr lang="kk-KZ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өңгелек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дегеніміз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жазықтықтың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шеңбермен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шектелген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бөлігі</a:t>
            </a:r>
            <a:endParaRPr lang="ru-RU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999578" y="1377576"/>
            <a:ext cx="2484437" cy="2520950"/>
            <a:chOff x="589" y="1502"/>
            <a:chExt cx="1565" cy="1588"/>
          </a:xfrm>
        </p:grpSpPr>
        <p:sp>
          <p:nvSpPr>
            <p:cNvPr id="18" name="Oval 4"/>
            <p:cNvSpPr>
              <a:spLocks noChangeArrowheads="1"/>
            </p:cNvSpPr>
            <p:nvPr/>
          </p:nvSpPr>
          <p:spPr bwMode="auto">
            <a:xfrm>
              <a:off x="589" y="1502"/>
              <a:ext cx="1565" cy="1588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" name="Oval 6"/>
            <p:cNvSpPr>
              <a:spLocks noChangeArrowheads="1"/>
            </p:cNvSpPr>
            <p:nvPr/>
          </p:nvSpPr>
          <p:spPr bwMode="auto">
            <a:xfrm>
              <a:off x="1300" y="2235"/>
              <a:ext cx="166" cy="16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 flipH="1" flipV="1">
              <a:off x="816" y="1729"/>
              <a:ext cx="567" cy="5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5642201" y="1486179"/>
            <a:ext cx="2484438" cy="2520950"/>
            <a:chOff x="3402" y="1480"/>
            <a:chExt cx="1565" cy="1588"/>
          </a:xfrm>
        </p:grpSpPr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3402" y="1480"/>
              <a:ext cx="1565" cy="1588"/>
            </a:xfrm>
            <a:prstGeom prst="ellipse">
              <a:avLst/>
            </a:prstGeom>
            <a:solidFill>
              <a:srgbClr val="92D050"/>
            </a:solidFill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" name="Oval 7"/>
            <p:cNvSpPr>
              <a:spLocks noChangeArrowheads="1"/>
            </p:cNvSpPr>
            <p:nvPr/>
          </p:nvSpPr>
          <p:spPr bwMode="auto">
            <a:xfrm>
              <a:off x="4112" y="2191"/>
              <a:ext cx="166" cy="16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4" name="Line 10"/>
            <p:cNvSpPr>
              <a:spLocks noChangeShapeType="1"/>
            </p:cNvSpPr>
            <p:nvPr/>
          </p:nvSpPr>
          <p:spPr bwMode="auto">
            <a:xfrm flipH="1" flipV="1">
              <a:off x="3674" y="1661"/>
              <a:ext cx="521" cy="59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550590" y="24874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it-IT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</a:t>
            </a:r>
            <a:r>
              <a:rPr lang="ru-RU" altLang="it-IT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ru-RU" altLang="it-IT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</a:t>
            </a:r>
            <a:endParaRPr lang="ru-RU" altLang="it-IT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52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358" y="1228398"/>
            <a:ext cx="78106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it-IT" sz="4000" b="1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43340" y="542150"/>
                <a:ext cx="5559124" cy="344485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3800"/>
                  </a:lnSpc>
                </a:pP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Математикалық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зерттеулер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  <a:p>
                <a:pPr>
                  <a:lnSpc>
                    <a:spcPts val="3800"/>
                  </a:lnSpc>
                </a:pP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мен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есептеулердің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нәтижесінде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квадраттың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қабырғасы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дөңгелектің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радиусына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болса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онда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дөңгелектің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ауданы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квадраттың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ауданынан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24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𝛑</m:t>
                    </m:r>
                  </m:oMath>
                </a14:m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есеге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үлкен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болады</a:t>
                </a:r>
                <a:endParaRPr lang="it-IT" sz="2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40" y="542150"/>
                <a:ext cx="5559124" cy="3444854"/>
              </a:xfrm>
              <a:prstGeom prst="rect">
                <a:avLst/>
              </a:prstGeom>
              <a:blipFill>
                <a:blip r:embed="rId2"/>
                <a:stretch>
                  <a:fillRect l="-1645" b="-30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712134" y="695447"/>
            <a:ext cx="1770743" cy="17426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01186" y="1212833"/>
                <a:ext cx="684803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𝑹</m:t>
                      </m:r>
                    </m:oMath>
                  </m:oMathPara>
                </a14:m>
                <a:endParaRPr lang="en-US" sz="40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186" y="1212833"/>
                <a:ext cx="684803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/>
              <p:cNvSpPr/>
              <p:nvPr/>
            </p:nvSpPr>
            <p:spPr>
              <a:xfrm>
                <a:off x="6030104" y="561879"/>
                <a:ext cx="2351314" cy="233471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57150">
                <a:solidFill>
                  <a:srgbClr val="FF0000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            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𝑹</m:t>
                      </m:r>
                    </m:oMath>
                  </m:oMathPara>
                </a14:m>
                <a:endParaRPr lang="en-US" sz="3600" b="1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Oval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104" y="561879"/>
                <a:ext cx="2351314" cy="2334714"/>
              </a:xfrm>
              <a:prstGeom prst="ellipse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571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7093365" y="1586765"/>
            <a:ext cx="1106826" cy="80500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964295" y="1489238"/>
            <a:ext cx="482932" cy="479995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6637283" y="4216275"/>
            <a:ext cx="5283783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it-IT" sz="43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 –</a:t>
            </a:r>
            <a:r>
              <a:rPr lang="ru-RU" sz="43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3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шеңбердің</a:t>
            </a:r>
            <a:r>
              <a:rPr lang="ru-RU" sz="43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радиусы</a:t>
            </a:r>
            <a:endParaRPr lang="it-IT" sz="43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itle 3"/>
              <p:cNvSpPr txBox="1">
                <a:spLocks/>
              </p:cNvSpPr>
              <p:nvPr/>
            </p:nvSpPr>
            <p:spPr>
              <a:xfrm>
                <a:off x="6091723" y="3162833"/>
                <a:ext cx="3593627" cy="649352"/>
              </a:xfrm>
              <a:prstGeom prst="rect">
                <a:avLst/>
              </a:prstGeom>
              <a:ln w="57150">
                <a:solidFill>
                  <a:srgbClr val="FF0000"/>
                </a:solidFill>
              </a:ln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b="1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380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380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𝐒</m:t>
                        </m:r>
                      </m:e>
                      <m:sub>
                        <m:r>
                          <a:rPr lang="kk-KZ" sz="38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шеңбер</m:t>
                        </m:r>
                      </m:sub>
                    </m:sSub>
                  </m:oMath>
                </a14:m>
                <a:r>
                  <a:rPr lang="it-IT" sz="3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it-IT" sz="380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𝛑</m:t>
                    </m:r>
                    <m:r>
                      <a:rPr lang="it-IT" sz="380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it-IT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𝐑</m:t>
                        </m:r>
                      </m:e>
                      <m:sup>
                        <m:r>
                          <a:rPr lang="en-US" sz="3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it-IT" sz="3800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4" name="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723" y="3162833"/>
                <a:ext cx="3593627" cy="649352"/>
              </a:xfrm>
              <a:prstGeom prst="rect">
                <a:avLst/>
              </a:prstGeom>
              <a:blipFill>
                <a:blip r:embed="rId5"/>
                <a:stretch>
                  <a:fillRect t="-21739" b="-23478"/>
                </a:stretch>
              </a:blipFill>
              <a:ln w="571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710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358" y="1228398"/>
            <a:ext cx="78106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it-IT" sz="4000" b="1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4"/>
          <p:cNvSpPr txBox="1">
            <a:spLocks noChangeArrowheads="1"/>
          </p:cNvSpPr>
          <p:nvPr/>
        </p:nvSpPr>
        <p:spPr>
          <a:xfrm>
            <a:off x="374509" y="394510"/>
            <a:ext cx="6397352" cy="27201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ru-RU" altLang="it-IT" sz="45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Сонымен</a:t>
            </a:r>
            <a:r>
              <a:rPr lang="ru-RU" altLang="it-IT" sz="45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>
              <a:lnSpc>
                <a:spcPts val="4000"/>
              </a:lnSpc>
            </a:pPr>
            <a:r>
              <a:rPr lang="ru-RU" altLang="it-IT" sz="45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</a:t>
            </a:r>
            <a:r>
              <a:rPr lang="ru-RU" altLang="it-IT" sz="45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5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ауданының</a:t>
            </a:r>
            <a:r>
              <a:rPr lang="ru-RU" altLang="it-IT" sz="45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it-IT" sz="45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формуласы</a:t>
            </a:r>
            <a:r>
              <a:rPr lang="ru-RU" altLang="it-IT" sz="45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altLang="it-IT" sz="45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1076213" y="2818384"/>
            <a:ext cx="2889250" cy="291079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altLang="it-IT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2574925" y="3654653"/>
            <a:ext cx="1230766" cy="69340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2277362" y="4147085"/>
            <a:ext cx="440245" cy="4306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737612" y="3349555"/>
            <a:ext cx="53975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endParaRPr lang="ru-RU" altLang="it-IT" sz="5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635" y="843469"/>
            <a:ext cx="4006850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13"/>
              <p:cNvSpPr>
                <a:spLocks noChangeArrowheads="1"/>
              </p:cNvSpPr>
              <p:nvPr/>
            </p:nvSpPr>
            <p:spPr bwMode="auto">
              <a:xfrm>
                <a:off x="6433931" y="2610475"/>
                <a:ext cx="4939173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it-IT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қайда</a:t>
                </a:r>
                <a:r>
                  <a:rPr lang="ru-RU" altLang="it-IT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it-IT" sz="4000" b="1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𝑹</m:t>
                    </m:r>
                  </m:oMath>
                </a14:m>
                <a:r>
                  <a:rPr lang="en-US" altLang="it-IT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 </a:t>
                </a:r>
                <a:r>
                  <a:rPr lang="ru-RU" altLang="it-IT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радиус,</a:t>
                </a:r>
              </a:p>
            </p:txBody>
          </p:sp>
        </mc:Choice>
        <mc:Fallback xmlns="">
          <p:sp>
            <p:nvSpPr>
              <p:cNvPr id="28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3931" y="2610475"/>
                <a:ext cx="4939173" cy="707886"/>
              </a:xfrm>
              <a:prstGeom prst="rect">
                <a:avLst/>
              </a:prstGeom>
              <a:blipFill>
                <a:blip r:embed="rId3"/>
                <a:stretch>
                  <a:fillRect l="-4316" t="-16379" r="-3329" b="-353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16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931" y="3585180"/>
            <a:ext cx="2878116" cy="1070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82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19934" y="1768363"/>
                <a:ext cx="315529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а)  </m:t>
                      </m:r>
                      <m:r>
                        <a:rPr lang="en-US" sz="4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𝑹</m:t>
                      </m:r>
                      <m:r>
                        <a:rPr lang="en-US" sz="4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=</m:t>
                      </m:r>
                      <m:r>
                        <a:rPr lang="en-US" sz="4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r>
                        <a:rPr lang="en-US" sz="4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см</m:t>
                      </m:r>
                    </m:oMath>
                  </m:oMathPara>
                </a14:m>
                <a:endParaRPr lang="it-IT" sz="4000" b="1" i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34" y="1768363"/>
                <a:ext cx="3155294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4"/>
              <p:cNvSpPr txBox="1">
                <a:spLocks noChangeArrowheads="1"/>
              </p:cNvSpPr>
              <p:nvPr/>
            </p:nvSpPr>
            <p:spPr>
              <a:xfrm>
                <a:off x="251791" y="242261"/>
                <a:ext cx="7014803" cy="1479526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b="1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ru-RU" altLang="it-IT" sz="50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Шеңбердің ауданын табыңыз. </a:t>
                </a:r>
                <a14:m>
                  <m:oMath xmlns:m="http://schemas.openxmlformats.org/officeDocument/2006/math">
                    <m:r>
                      <a:rPr lang="ru-RU" altLang="it-IT" sz="5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𝝅</m:t>
                    </m:r>
                    <m:r>
                      <a:rPr lang="ru-RU" altLang="it-IT" sz="5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≈</m:t>
                    </m:r>
                    <m:r>
                      <a:rPr lang="ru-RU" altLang="it-IT" sz="5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ru-RU" altLang="it-IT" sz="50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mc:Choice>
        <mc:Fallback xmlns="">
          <p:sp>
            <p:nvSpPr>
              <p:cNvPr id="21" name="Rectang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91" y="242261"/>
                <a:ext cx="7014803" cy="1479526"/>
              </a:xfrm>
              <a:prstGeom prst="rect">
                <a:avLst/>
              </a:prstGeom>
              <a:blipFill>
                <a:blip r:embed="rId3"/>
                <a:stretch>
                  <a:fillRect l="-4170" t="-15702" r="-5908" b="-21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378432" y="610307"/>
                <a:ext cx="4673615" cy="846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450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4500" b="0" i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450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𝐒</m:t>
                        </m:r>
                      </m:e>
                      <m:sub>
                        <m:r>
                          <a:rPr lang="kk-KZ" sz="45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шеңбер</m:t>
                        </m:r>
                      </m:sub>
                    </m:sSub>
                  </m:oMath>
                </a14:m>
                <a:r>
                  <a:rPr lang="it-IT" sz="45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it-IT" sz="450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𝛑</m:t>
                    </m:r>
                    <m:r>
                      <a:rPr lang="it-IT" sz="450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it-IT" sz="4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45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𝐑</m:t>
                        </m:r>
                      </m:e>
                      <m:sup>
                        <m:r>
                          <a:rPr lang="en-US" sz="45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it-IT" sz="4500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432" y="610307"/>
                <a:ext cx="4673615" cy="846899"/>
              </a:xfrm>
              <a:prstGeom prst="rect">
                <a:avLst/>
              </a:prstGeom>
              <a:blipFill>
                <a:blip r:embed="rId4"/>
                <a:stretch>
                  <a:fillRect t="-17986" b="-25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1670920" y="2214729"/>
                <a:ext cx="7988350" cy="878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45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𝐒</m:t>
                        </m:r>
                      </m:e>
                      <m:sub>
                        <m:r>
                          <a:rPr lang="kk-KZ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шеңбер</m:t>
                        </m:r>
                      </m:sub>
                    </m:sSub>
                    <m:r>
                      <a:rPr lang="ru-RU" sz="45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45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r>
                      <a:rPr lang="it-IT" sz="45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it-IT" sz="45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45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  <m:sup>
                        <m:r>
                          <a:rPr lang="en-US" sz="45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ru-RU" sz="45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45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𝟏𝟐</m:t>
                    </m:r>
                    <m:r>
                      <a:rPr lang="ru-RU" sz="45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(</m:t>
                    </m:r>
                    <m:sSup>
                      <m:sSupPr>
                        <m:ctrlPr>
                          <a:rPr lang="ru-RU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ru-RU" sz="45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</m:oMath>
                </a14:m>
                <a:r>
                  <a:rPr lang="ru-RU" sz="45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it-IT" sz="45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920" y="2214729"/>
                <a:ext cx="7988350" cy="8785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613347" y="596412"/>
            <a:ext cx="3930364" cy="100505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24696" y="3074693"/>
                <a:ext cx="282923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в) </m:t>
                      </m:r>
                      <m:r>
                        <a:rPr lang="en-US" sz="40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𝑹</m:t>
                      </m:r>
                      <m:r>
                        <a:rPr lang="en-US" sz="40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=</m:t>
                      </m:r>
                      <m:r>
                        <a:rPr lang="en-US" sz="4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𝟓</m:t>
                      </m:r>
                      <m:r>
                        <a:rPr lang="en-US" sz="4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м</m:t>
                      </m:r>
                    </m:oMath>
                  </m:oMathPara>
                </a14:m>
                <a:endParaRPr lang="it-IT" sz="4000" b="1" i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696" y="3074693"/>
                <a:ext cx="2829236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934221" y="3732411"/>
                <a:ext cx="8373064" cy="878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45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𝐒</m:t>
                        </m:r>
                      </m:e>
                      <m:sub>
                        <m:r>
                          <a:rPr lang="kk-KZ" sz="45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шеңбер</m:t>
                        </m:r>
                      </m:sub>
                    </m:sSub>
                    <m:r>
                      <a:rPr lang="ru-RU" sz="45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45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𝟑</m:t>
                    </m:r>
                    <m:r>
                      <a:rPr lang="it-IT" sz="45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it-IT" sz="45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45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e>
                      <m:sup>
                        <m:r>
                          <a:rPr lang="en-US" sz="45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ru-RU" sz="45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45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𝟐𝟐𝟓</m:t>
                    </m:r>
                    <m:r>
                      <a:rPr lang="ru-RU" sz="45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(</m:t>
                    </m:r>
                    <m:sSup>
                      <m:sSupPr>
                        <m:ctrlPr>
                          <a:rPr lang="ru-RU" sz="45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45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45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ru-RU" sz="45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</m:oMath>
                </a14:m>
                <a:r>
                  <a:rPr lang="ru-RU" sz="45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it-IT" sz="45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21" y="3732411"/>
                <a:ext cx="8373064" cy="8785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0"/>
          <p:cNvGrpSpPr>
            <a:grpSpLocks/>
          </p:cNvGrpSpPr>
          <p:nvPr/>
        </p:nvGrpSpPr>
        <p:grpSpPr bwMode="auto">
          <a:xfrm>
            <a:off x="8286082" y="1794543"/>
            <a:ext cx="1692275" cy="1692275"/>
            <a:chOff x="771" y="1139"/>
            <a:chExt cx="1066" cy="1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31" name="Oval 6"/>
            <p:cNvSpPr>
              <a:spLocks noChangeArrowheads="1"/>
            </p:cNvSpPr>
            <p:nvPr/>
          </p:nvSpPr>
          <p:spPr bwMode="auto">
            <a:xfrm>
              <a:off x="771" y="1139"/>
              <a:ext cx="1066" cy="1066"/>
            </a:xfrm>
            <a:prstGeom prst="ellipse">
              <a:avLst/>
            </a:prstGeom>
            <a:grpFill/>
            <a:ln w="571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Oval 10"/>
            <p:cNvSpPr>
              <a:spLocks noChangeArrowheads="1"/>
            </p:cNvSpPr>
            <p:nvPr/>
          </p:nvSpPr>
          <p:spPr bwMode="auto">
            <a:xfrm>
              <a:off x="1251" y="1597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altLang="it-IT"/>
            </a:p>
          </p:txBody>
        </p:sp>
        <p:sp>
          <p:nvSpPr>
            <p:cNvPr id="33" name="Line 13"/>
            <p:cNvSpPr>
              <a:spLocks noChangeShapeType="1"/>
            </p:cNvSpPr>
            <p:nvPr/>
          </p:nvSpPr>
          <p:spPr bwMode="auto">
            <a:xfrm flipV="1">
              <a:off x="1315" y="1139"/>
              <a:ext cx="0" cy="522"/>
            </a:xfrm>
            <a:prstGeom prst="line">
              <a:avLst/>
            </a:prstGeom>
            <a:grpFill/>
            <a:ln w="571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1334" y="1438"/>
              <a:ext cx="30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it-IT" sz="3000" b="1" i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</a:t>
              </a:r>
              <a:endParaRPr lang="ru-RU" altLang="it-IT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6" name="Group 21"/>
          <p:cNvGrpSpPr>
            <a:grpSpLocks/>
          </p:cNvGrpSpPr>
          <p:nvPr/>
        </p:nvGrpSpPr>
        <p:grpSpPr bwMode="auto">
          <a:xfrm>
            <a:off x="8720559" y="3428636"/>
            <a:ext cx="2823152" cy="2881827"/>
            <a:chOff x="3220" y="1185"/>
            <a:chExt cx="1588" cy="163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7" name="Oval 7"/>
            <p:cNvSpPr>
              <a:spLocks noChangeArrowheads="1"/>
            </p:cNvSpPr>
            <p:nvPr/>
          </p:nvSpPr>
          <p:spPr bwMode="auto">
            <a:xfrm>
              <a:off x="3220" y="1185"/>
              <a:ext cx="1588" cy="1633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>
              <a:off x="4014" y="2001"/>
              <a:ext cx="522" cy="635"/>
            </a:xfrm>
            <a:prstGeom prst="line">
              <a:avLst/>
            </a:prstGeom>
            <a:grpFill/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9" name="Text Box 19"/>
            <p:cNvSpPr txBox="1">
              <a:spLocks noChangeArrowheads="1"/>
            </p:cNvSpPr>
            <p:nvPr/>
          </p:nvSpPr>
          <p:spPr bwMode="auto">
            <a:xfrm>
              <a:off x="3655" y="1870"/>
              <a:ext cx="249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it-IT" sz="4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</a:t>
              </a:r>
              <a:endParaRPr lang="ru-RU" altLang="it-IT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4"/>
              <p:cNvSpPr txBox="1">
                <a:spLocks/>
              </p:cNvSpPr>
              <p:nvPr/>
            </p:nvSpPr>
            <p:spPr bwMode="auto">
              <a:xfrm>
                <a:off x="874338" y="5121833"/>
                <a:ext cx="7138988" cy="90805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Source Sans Pro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Source Sans Pro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Source Sans Pro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Source Sans Pro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Source Sans Pro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9pPr>
              </a:lstStyle>
              <a:p>
                <a:pPr>
                  <a:lnSpc>
                    <a:spcPts val="5000"/>
                  </a:lnSpc>
                </a:pPr>
                <a:r>
                  <a:rPr lang="kk-KZ" altLang="ru-RU" sz="4000" b="1" dirty="0">
                    <a:solidFill>
                      <a:srgbClr val="002060"/>
                    </a:solidFill>
                    <a:latin typeface="Tahoma" panose="020B0604030504040204" pitchFamily="34" charset="0"/>
                    <a:cs typeface="Tahoma" panose="020B0604030504040204" pitchFamily="34" charset="0"/>
                    <a:sym typeface="Open Sans"/>
                  </a:rPr>
                  <a:t>Жауабы:</a:t>
                </a:r>
                <a:r>
                  <a:rPr lang="ru-RU" sz="4000" b="1" dirty="0">
                    <a:solidFill>
                      <a:srgbClr val="FF000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0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а)</m:t>
                    </m:r>
                    <m:r>
                      <a:rPr lang="ru-RU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𝟏𝟐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ru-RU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, в)</m:t>
                    </m:r>
                    <m:r>
                      <a:rPr lang="ru-RU" sz="4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ru-RU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𝟐𝟐𝟓</m:t>
                    </m:r>
                    <m:sSup>
                      <m:sSupPr>
                        <m:ctrlPr>
                          <a:rPr lang="ru-RU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4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4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kk-KZ" altLang="ru-RU" sz="4000" b="1" dirty="0">
                  <a:solidFill>
                    <a:srgbClr val="002060"/>
                  </a:solidFill>
                  <a:latin typeface="Tahoma" panose="020B0604030504040204" pitchFamily="34" charset="0"/>
                  <a:cs typeface="Tahoma" panose="020B0604030504040204" pitchFamily="34" charset="0"/>
                  <a:sym typeface="Open Sans"/>
                </a:endParaRPr>
              </a:p>
            </p:txBody>
          </p:sp>
        </mc:Choice>
        <mc:Fallback xmlns="">
          <p:sp>
            <p:nvSpPr>
              <p:cNvPr id="18" name="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4338" y="5121833"/>
                <a:ext cx="7138988" cy="908050"/>
              </a:xfrm>
              <a:prstGeom prst="rect">
                <a:avLst/>
              </a:prstGeom>
              <a:blipFill>
                <a:blip r:embed="rId8"/>
                <a:stretch>
                  <a:fillRect l="-2716" t="-1290" b="-12258"/>
                </a:stretch>
              </a:blipFill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519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4" grpId="0" animBg="1"/>
      <p:bldP spid="7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9043" y="424949"/>
            <a:ext cx="7672056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it-IT" sz="40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Аумақты</a:t>
            </a:r>
            <a:r>
              <a:rPr kumimoji="0" lang="ru-RU" altLang="it-IT" sz="40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it-IT" sz="40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</a:t>
            </a:r>
            <a:r>
              <a:rPr kumimoji="0" lang="ru-RU" altLang="it-IT" sz="40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it-IT" sz="40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көк</a:t>
            </a:r>
            <a:r>
              <a:rPr kumimoji="0" lang="ru-RU" altLang="it-IT" sz="40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фигура:</a:t>
            </a:r>
            <a:endParaRPr kumimoji="0" lang="it-IT" sz="4000" b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32"/>
              <p:cNvSpPr txBox="1">
                <a:spLocks noChangeArrowheads="1"/>
              </p:cNvSpPr>
              <p:nvPr/>
            </p:nvSpPr>
            <p:spPr bwMode="auto">
              <a:xfrm>
                <a:off x="962223" y="1745265"/>
                <a:ext cx="6095798" cy="831446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txBody>
              <a:bodyPr wrap="square" anchor="ctr">
                <a:spAutoFit/>
              </a:bodyPr>
              <a:lstStyle/>
              <a:p>
                <a:pPr>
                  <a:lnSpc>
                    <a:spcPts val="1500"/>
                  </a:lnSpc>
                  <a:spcBef>
                    <a:spcPct val="50000"/>
                  </a:spcBef>
                </a:pPr>
                <a:r>
                  <a:rPr lang="en-US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 = 5 </a:t>
                </a:r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см, а = 7</a:t>
                </a:r>
                <a:r>
                  <a:rPr lang="en-US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см, </a:t>
                </a:r>
                <a14:m>
                  <m:oMath xmlns:m="http://schemas.openxmlformats.org/officeDocument/2006/math">
                    <m:r>
                      <a:rPr lang="ru-RU" altLang="it-IT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𝝅</m:t>
                    </m:r>
                    <m:r>
                      <a:rPr lang="ru-RU" altLang="it-IT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≈ </m:t>
                    </m:r>
                  </m:oMath>
                </a14:m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3,14</a:t>
                </a:r>
              </a:p>
              <a:p>
                <a:pPr>
                  <a:lnSpc>
                    <a:spcPts val="1500"/>
                  </a:lnSpc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𝑺</m:t>
                        </m:r>
                      </m:e>
                      <m:sub>
                        <m:r>
                          <a:rPr lang="kk-KZ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көк ф</m:t>
                        </m:r>
                        <m:r>
                          <a:rPr lang="ru-RU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ru-RU" altLang="it-IT" sz="32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?</a:t>
                </a:r>
              </a:p>
            </p:txBody>
          </p:sp>
        </mc:Choice>
        <mc:Fallback xmlns="">
          <p:sp>
            <p:nvSpPr>
              <p:cNvPr id="32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2223" y="1745265"/>
                <a:ext cx="6095798" cy="831446"/>
              </a:xfrm>
              <a:prstGeom prst="rect">
                <a:avLst/>
              </a:prstGeom>
              <a:blipFill>
                <a:blip r:embed="rId2"/>
                <a:stretch>
                  <a:fillRect l="-2600" t="-40146" b="-16788"/>
                </a:stretch>
              </a:blipFill>
              <a:ln w="38100"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870633" y="2632470"/>
                <a:ext cx="11007041" cy="1956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42950" indent="-742950">
                  <a:buFontTx/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3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3600" b="1" i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𝐒</m:t>
                        </m:r>
                      </m:e>
                      <m:sub>
                        <m:r>
                          <a:rPr lang="kk-KZ" sz="3600" b="1" i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шеңбер</m:t>
                        </m:r>
                      </m:sub>
                    </m:sSub>
                    <m:r>
                      <a:rPr lang="ru-RU" sz="3600" b="1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it-IT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𝛑</m:t>
                    </m:r>
                    <m:r>
                      <a:rPr lang="it-IT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it-IT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36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𝐑</m:t>
                        </m:r>
                      </m:e>
                      <m:sup>
                        <m:r>
                          <a:rPr lang="en-US" sz="36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ru-RU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𝟑</m:t>
                    </m:r>
                    <m:r>
                      <a:rPr lang="ru-RU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</m:t>
                    </m:r>
                    <m:r>
                      <a:rPr lang="ru-RU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𝟏𝟒</m:t>
                    </m:r>
                    <m:r>
                      <a:rPr lang="ru-RU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ru-RU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𝟐𝟓</m:t>
                    </m:r>
                    <m:r>
                      <a:rPr lang="ru-RU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𝟕𝟖</m:t>
                    </m:r>
                    <m:r>
                      <a:rPr lang="ru-RU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</m:t>
                    </m:r>
                    <m:r>
                      <a:rPr lang="ru-RU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𝟓</m:t>
                    </m:r>
                    <m:d>
                      <m:dPr>
                        <m:ctrlPr>
                          <a:rPr lang="ru-RU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ru-RU" sz="3600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600" b="1" i="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ru-RU" sz="3600" b="1" dirty="0"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742950" indent="-742950">
                  <a:buFontTx/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36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36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36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𝐒</m:t>
                        </m:r>
                      </m:e>
                      <m:sub>
                        <m:r>
                          <a:rPr lang="ru-RU" sz="36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кв.</m:t>
                        </m:r>
                      </m:sub>
                    </m:sSub>
                    <m:sSup>
                      <m:sSupPr>
                        <m:ctrlPr>
                          <a:rPr lang="ru-RU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3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=а</m:t>
                        </m:r>
                      </m:e>
                      <m:sup>
                        <m:r>
                          <a:rPr lang="ru-RU" sz="3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ru-RU" sz="36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r>
                  <a:rPr lang="ru-RU" sz="3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3600" b="1" i="0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e>
                      <m:sup>
                        <m:r>
                          <a:rPr lang="ru-RU" sz="3600" b="1" i="0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ru-RU" sz="3600" b="1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3600" b="1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𝟒𝟗</m:t>
                    </m:r>
                  </m:oMath>
                </a14:m>
                <a:r>
                  <a:rPr lang="ru-RU" sz="3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6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600" b="1" i="1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ru-RU" sz="3600" b="1" i="0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см</m:t>
                            </m:r>
                          </m:e>
                          <m:sup>
                            <m:r>
                              <a:rPr lang="ru-RU" sz="3600" b="1" i="0" dirty="0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ru-RU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742950" indent="-742950">
                  <a:buFontTx/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32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𝐒</m:t>
                        </m:r>
                      </m:e>
                      <m:sub>
                        <m:r>
                          <a:rPr lang="kk-KZ" sz="3200" b="1" i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көк</m:t>
                        </m:r>
                        <m:r>
                          <a:rPr lang="ru-RU" sz="32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ф</m:t>
                        </m:r>
                        <m:r>
                          <a:rPr lang="ru-RU" sz="3200" b="1" i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.</m:t>
                        </m:r>
                      </m:sub>
                    </m:sSub>
                    <m:r>
                      <a:rPr lang="ru-RU" sz="32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sSub>
                      <m:sSubPr>
                        <m:ctrlPr>
                          <a:rPr lang="it-IT" sz="36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36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36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𝐒</m:t>
                        </m:r>
                      </m:e>
                      <m:sub>
                        <m:r>
                          <a:rPr lang="kk-KZ" sz="3600" b="1" i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шеңбер</m:t>
                        </m:r>
                      </m:sub>
                    </m:sSub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sSub>
                      <m:sSubPr>
                        <m:ctrlPr>
                          <a:rPr lang="it-IT" sz="36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36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36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𝐒</m:t>
                        </m:r>
                      </m:e>
                      <m:sub>
                        <m:r>
                          <a:rPr lang="ru-RU" sz="36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кв</m:t>
                        </m:r>
                      </m:sub>
                    </m:sSub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𝟕𝟖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,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𝟒𝟗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𝟐𝟗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,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r>
                      <a:rPr lang="ru-RU" sz="3600" b="1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(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3600" b="1" i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3600" b="1" i="0" dirty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ru-RU" sz="3600" b="1" i="1" dirty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)</m:t>
                    </m:r>
                  </m:oMath>
                </a14:m>
                <a:r>
                  <a:rPr lang="ru-RU" sz="3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it-IT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633" y="2632470"/>
                <a:ext cx="11007041" cy="19560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906011" y="1500178"/>
            <a:ext cx="6208222" cy="1172484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40"/>
              <p:cNvSpPr txBox="1">
                <a:spLocks noChangeArrowheads="1"/>
              </p:cNvSpPr>
              <p:nvPr/>
            </p:nvSpPr>
            <p:spPr bwMode="auto">
              <a:xfrm rot="20544827">
                <a:off x="12196704" y="2161542"/>
                <a:ext cx="360362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it-IT" sz="3600" b="1" i="1" dirty="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а</m:t>
                      </m:r>
                    </m:oMath>
                  </m:oMathPara>
                </a14:m>
                <a:endParaRPr lang="ru-RU" altLang="it-IT" sz="3600" b="1" i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3" name="Text 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20544827">
                <a:off x="12196704" y="2161542"/>
                <a:ext cx="360362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4"/>
              <p:cNvSpPr txBox="1">
                <a:spLocks/>
              </p:cNvSpPr>
              <p:nvPr/>
            </p:nvSpPr>
            <p:spPr bwMode="auto">
              <a:xfrm>
                <a:off x="1321438" y="5346433"/>
                <a:ext cx="5211884" cy="90805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Source Sans Pro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Source Sans Pro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Source Sans Pro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Source Sans Pro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Source Sans Pro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ource Sans Pro"/>
                  </a:defRPr>
                </a:lvl9pPr>
              </a:lstStyle>
              <a:p>
                <a:pPr>
                  <a:lnSpc>
                    <a:spcPts val="5000"/>
                  </a:lnSpc>
                </a:pPr>
                <a:r>
                  <a:rPr lang="kk-KZ" altLang="ru-RU" sz="4000" b="1" dirty="0">
                    <a:solidFill>
                      <a:srgbClr val="002060"/>
                    </a:solidFill>
                    <a:latin typeface="Tahoma" panose="020B0604030504040204" pitchFamily="34" charset="0"/>
                    <a:cs typeface="Tahoma" panose="020B0604030504040204" pitchFamily="34" charset="0"/>
                    <a:sym typeface="Open Sans"/>
                  </a:rPr>
                  <a:t>Жауабы:</a:t>
                </a:r>
                <a:r>
                  <a:rPr lang="ru-RU" sz="4000" b="1" dirty="0">
                    <a:solidFill>
                      <a:srgbClr val="FF000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𝟐𝟗</m:t>
                    </m:r>
                    <m:r>
                      <a:rPr lang="ru-RU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</m:t>
                    </m:r>
                    <m:r>
                      <a:rPr lang="ru-RU" sz="4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𝟓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40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kk-KZ" altLang="ru-RU" sz="4000" b="1" dirty="0">
                  <a:solidFill>
                    <a:srgbClr val="002060"/>
                  </a:solidFill>
                  <a:latin typeface="Tahoma" panose="020B0604030504040204" pitchFamily="34" charset="0"/>
                  <a:cs typeface="Tahoma" panose="020B0604030504040204" pitchFamily="34" charset="0"/>
                  <a:sym typeface="Open Sans"/>
                </a:endParaRPr>
              </a:p>
            </p:txBody>
          </p:sp>
        </mc:Choice>
        <mc:Fallback xmlns="">
          <p:sp>
            <p:nvSpPr>
              <p:cNvPr id="11" name="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1438" y="5346433"/>
                <a:ext cx="5211884" cy="908050"/>
              </a:xfrm>
              <a:prstGeom prst="rect">
                <a:avLst/>
              </a:prstGeom>
              <a:blipFill>
                <a:blip r:embed="rId5"/>
                <a:stretch>
                  <a:fillRect l="-3833" t="-1935" b="-11613"/>
                </a:stretch>
              </a:blipFill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nettore 2"/>
          <p:cNvSpPr/>
          <p:nvPr/>
        </p:nvSpPr>
        <p:spPr>
          <a:xfrm>
            <a:off x="7908554" y="450006"/>
            <a:ext cx="2030576" cy="2083679"/>
          </a:xfrm>
          <a:prstGeom prst="flowChartConnector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8181975" y="809625"/>
                <a:ext cx="1466850" cy="139065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/>
              </a:p>
              <a:p>
                <a:pPr algn="ctr"/>
                <a:endParaRPr lang="en-US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b="1" i="1" dirty="0">
                  <a:solidFill>
                    <a:srgbClr val="FF0000"/>
                  </a:solidFill>
                </a:endParaRPr>
              </a:p>
              <a:p>
                <a:pPr algn="ctr"/>
                <a:endParaRPr lang="en-US" b="1" i="1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975" y="809625"/>
                <a:ext cx="1466850" cy="1390650"/>
              </a:xfrm>
              <a:prstGeom prst="rect">
                <a:avLst/>
              </a:prstGeom>
              <a:blipFill>
                <a:blip r:embed="rId6"/>
                <a:stretch>
                  <a:fillRect t="-5217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15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8820</TotalTime>
  <Words>335</Words>
  <Application>Microsoft Office PowerPoint</Application>
  <PresentationFormat>Широкоэкранный</PresentationFormat>
  <Paragraphs>87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 Math</vt:lpstr>
      <vt:lpstr>Open Sans</vt:lpstr>
      <vt:lpstr>PT Sans Caption</vt:lpstr>
      <vt:lpstr>Roboto Condensed</vt:lpstr>
      <vt:lpstr>Source Sans Pro</vt:lpstr>
      <vt:lpstr>Tahoma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Шар. Сфера  </vt:lpstr>
      <vt:lpstr>Шар бетінің нүктесін центрмен байланыстыратын кесінді шар радиусы деп аталады.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*</cp:lastModifiedBy>
  <cp:revision>675</cp:revision>
  <dcterms:created xsi:type="dcterms:W3CDTF">2017-01-10T11:09:36Z</dcterms:created>
  <dcterms:modified xsi:type="dcterms:W3CDTF">2025-09-23T01:55:35Z</dcterms:modified>
</cp:coreProperties>
</file>