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66" r:id="rId3"/>
    <p:sldId id="257" r:id="rId4"/>
    <p:sldId id="258" r:id="rId5"/>
    <p:sldId id="259" r:id="rId6"/>
    <p:sldId id="260" r:id="rId7"/>
    <p:sldId id="264" r:id="rId8"/>
    <p:sldId id="267" r:id="rId9"/>
    <p:sldId id="268" r:id="rId10"/>
    <p:sldId id="269" r:id="rId11"/>
  </p:sldIdLst>
  <p:sldSz cx="14630400" cy="8229600"/>
  <p:notesSz cx="8229600" cy="14630400"/>
  <p:embeddedFontLst>
    <p:embeddedFont>
      <p:font typeface="Calibri" panose="020F0502020204030204" pitchFamily="34" charset="0"/>
      <p:regular r:id="rId13"/>
      <p:bold r:id="rId14"/>
      <p:italic r:id="rId15"/>
      <p:boldItalic r:id="rId16"/>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6" d="100"/>
          <a:sy n="56" d="100"/>
        </p:scale>
        <p:origin x="6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3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phet.colorado.edu/sims/html/density/latest/density_ru.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4080" y="1434783"/>
            <a:ext cx="7675840" cy="1087755"/>
          </a:xfrm>
          <a:prstGeom prst="rect">
            <a:avLst/>
          </a:prstGeom>
          <a:noFill/>
          <a:ln/>
        </p:spPr>
        <p:txBody>
          <a:bodyPr wrap="square" lIns="0" tIns="0" rIns="0" bIns="0" rtlCol="0" anchor="t"/>
          <a:lstStyle/>
          <a:p>
            <a:pPr>
              <a:lnSpc>
                <a:spcPct val="107000"/>
              </a:lnSpc>
              <a:spcAft>
                <a:spcPts val="0"/>
              </a:spcAft>
            </a:pPr>
            <a:r>
              <a:rPr lang="kk-KZ" sz="3200" dirty="0">
                <a:solidFill>
                  <a:schemeClr val="accent1">
                    <a:lumMod val="75000"/>
                  </a:schemeClr>
                </a:solidFill>
                <a:latin typeface="Times New Roman" panose="02020603050405020304" pitchFamily="18" charset="0"/>
                <a:cs typeface="Times New Roman" panose="02020603050405020304" pitchFamily="18" charset="0"/>
              </a:rPr>
              <a:t>№3 зертханалық жұмыс: «Сұйықтар мен қатты денелердің тығыздығын анықтау»</a:t>
            </a:r>
            <a:endParaRPr lang="ru-RU" sz="32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id="{904CDA43-8B01-4814-8598-8037904DD855}"/>
              </a:ext>
            </a:extLst>
          </p:cNvPr>
          <p:cNvGraphicFramePr>
            <a:graphicFrameLocks noGrp="1"/>
          </p:cNvGraphicFramePr>
          <p:nvPr>
            <p:extLst>
              <p:ext uri="{D42A27DB-BD31-4B8C-83A1-F6EECF244321}">
                <p14:modId xmlns:p14="http://schemas.microsoft.com/office/powerpoint/2010/main" val="691508083"/>
              </p:ext>
            </p:extLst>
          </p:nvPr>
        </p:nvGraphicFramePr>
        <p:xfrm>
          <a:off x="0" y="3720464"/>
          <a:ext cx="9144000" cy="4480966"/>
        </p:xfrm>
        <a:graphic>
          <a:graphicData uri="http://schemas.openxmlformats.org/drawingml/2006/table">
            <a:tbl>
              <a:tblPr firstRow="1" firstCol="1" bandRow="1">
                <a:tableStyleId>{69012ECD-51FC-41F1-AA8D-1B2483CD663E}</a:tableStyleId>
              </a:tblPr>
              <a:tblGrid>
                <a:gridCol w="2438185">
                  <a:extLst>
                    <a:ext uri="{9D8B030D-6E8A-4147-A177-3AD203B41FA5}">
                      <a16:colId xmlns:a16="http://schemas.microsoft.com/office/drawing/2014/main" val="3736184784"/>
                    </a:ext>
                  </a:extLst>
                </a:gridCol>
                <a:gridCol w="6705815">
                  <a:extLst>
                    <a:ext uri="{9D8B030D-6E8A-4147-A177-3AD203B41FA5}">
                      <a16:colId xmlns:a16="http://schemas.microsoft.com/office/drawing/2014/main" val="3308863886"/>
                    </a:ext>
                  </a:extLst>
                </a:gridCol>
              </a:tblGrid>
              <a:tr h="1480186">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Оқу бағдарламасына сәйкес оқу мақсаттары: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7.2.2.14 – сұйықтар мен қатты денелердің тығыздығын тәжірибе арқылы анықтау; 7.1.3.3 – физика кабинетінде қауіпсіздік ережелерін білу және сақтау.</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6333524"/>
                  </a:ext>
                </a:extLst>
              </a:tr>
              <a:tr h="1508357">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Сабақтың мақсаты: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000">
                          <a:effectLst/>
                          <a:latin typeface="Times New Roman" panose="02020603050405020304" pitchFamily="18" charset="0"/>
                          <a:cs typeface="Times New Roman" panose="02020603050405020304" pitchFamily="18" charset="0"/>
                        </a:rPr>
                        <a:t>Оқушылар тәжірибе арқылы сұйықтар мен қатты денелердің тығыздығын анықтайды; өлшеу құралдарын дұрыс пайдалана отырып есептеу жүргізеді; алынған нәтижелерді талдап, қорытынды жасайды.</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505993"/>
                  </a:ext>
                </a:extLst>
              </a:tr>
              <a:tr h="1124789">
                <a:tc>
                  <a:txBody>
                    <a:bodyPr/>
                    <a:lstStyle/>
                    <a:p>
                      <a:pPr>
                        <a:lnSpc>
                          <a:spcPct val="107000"/>
                        </a:lnSpc>
                        <a:spcAft>
                          <a:spcPts val="0"/>
                        </a:spcAft>
                      </a:pPr>
                      <a:r>
                        <a:rPr lang="kk-KZ" sz="2000">
                          <a:effectLst/>
                          <a:latin typeface="Times New Roman" panose="02020603050405020304" pitchFamily="18" charset="0"/>
                          <a:cs typeface="Times New Roman" panose="02020603050405020304" pitchFamily="18" charset="0"/>
                        </a:rPr>
                        <a:t>Құндылықтарды дарыту:</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Әділдік және жауапкершілік – топтық жұмыс барысында әділ бағалау, зерттеу құралдарымен ұқыпты жұмыс істеу арқылы жауапкершілікті дамыту.</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76181"/>
                  </a:ext>
                </a:extLst>
              </a:tr>
              <a:tr h="367634">
                <a:tc>
                  <a:txBody>
                    <a:bodyPr/>
                    <a:lstStyle/>
                    <a:p>
                      <a:pPr>
                        <a:lnSpc>
                          <a:spcPct val="107000"/>
                        </a:lnSpc>
                        <a:spcAft>
                          <a:spcPts val="0"/>
                        </a:spcAft>
                      </a:pPr>
                      <a:r>
                        <a:rPr lang="kk-KZ" sz="2000">
                          <a:effectLst/>
                          <a:latin typeface="Times New Roman" panose="02020603050405020304" pitchFamily="18" charset="0"/>
                          <a:cs typeface="Times New Roman" panose="02020603050405020304" pitchFamily="18" charset="0"/>
                        </a:rPr>
                        <a:t>Апта дәйексөзі:</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«Жауапты бала – жақсы дос.»</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7777424"/>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6835" y="272891"/>
            <a:ext cx="5754291" cy="248007"/>
          </a:xfrm>
          <a:prstGeom prst="rect">
            <a:avLst/>
          </a:prstGeom>
          <a:noFill/>
          <a:ln/>
        </p:spPr>
        <p:txBody>
          <a:bodyPr wrap="none" lIns="0" tIns="0" rIns="0" bIns="0" rtlCol="0" anchor="t"/>
          <a:lstStyle/>
          <a:p>
            <a:pPr marL="0" indent="0" algn="l">
              <a:lnSpc>
                <a:spcPts val="1950"/>
              </a:lnSpc>
              <a:buNone/>
            </a:pPr>
            <a:r>
              <a:rPr lang="en-US" sz="28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 Тапсырма 3: Қазақ </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ұсталары</a:t>
            </a: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 тығыздықты қалай ескерген?</a:t>
            </a:r>
            <a:endParaRPr lang="en-US" sz="2800" dirty="0">
              <a:latin typeface="Times New Roman" panose="02020603050405020304" pitchFamily="18" charset="0"/>
              <a:cs typeface="Times New Roman" panose="02020603050405020304" pitchFamily="18" charset="0"/>
            </a:endParaRPr>
          </a:p>
        </p:txBody>
      </p:sp>
      <p:sp>
        <p:nvSpPr>
          <p:cNvPr id="3" name="Text 1"/>
          <p:cNvSpPr/>
          <p:nvPr/>
        </p:nvSpPr>
        <p:spPr>
          <a:xfrm>
            <a:off x="9656325" y="157460"/>
            <a:ext cx="4608195" cy="428030"/>
          </a:xfrm>
          <a:prstGeom prst="rect">
            <a:avLst/>
          </a:prstGeom>
          <a:noFill/>
          <a:ln/>
        </p:spPr>
        <p:txBody>
          <a:bodyPr wrap="none" lIns="0" tIns="0" rIns="0" bIns="0" rtlCol="0" anchor="t"/>
          <a:lstStyle/>
          <a:p>
            <a:pPr marL="0" indent="0" algn="l">
              <a:lnSpc>
                <a:spcPts val="3350"/>
              </a:lnSpc>
              <a:buNone/>
            </a:pP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«Білікті ұста – ел қазынасы»</a:t>
            </a:r>
            <a:endParaRPr lang="en-US" sz="2800" dirty="0">
              <a:latin typeface="Times New Roman" panose="02020603050405020304" pitchFamily="18" charset="0"/>
              <a:cs typeface="Times New Roman" panose="02020603050405020304" pitchFamily="18" charset="0"/>
            </a:endParaRPr>
          </a:p>
        </p:txBody>
      </p:sp>
      <p:sp>
        <p:nvSpPr>
          <p:cNvPr id="4" name="Text 2"/>
          <p:cNvSpPr/>
          <p:nvPr/>
        </p:nvSpPr>
        <p:spPr>
          <a:xfrm>
            <a:off x="358634" y="619889"/>
            <a:ext cx="14031958" cy="339597"/>
          </a:xfrm>
          <a:prstGeom prst="rect">
            <a:avLst/>
          </a:prstGeom>
          <a:noFill/>
          <a:ln/>
        </p:spPr>
        <p:txBody>
          <a:bodyPr wrap="none" lIns="0" tIns="0" rIns="0" bIns="0" rtlCol="0" anchor="t"/>
          <a:lstStyle/>
          <a:p>
            <a:pPr marL="0" indent="0" algn="ctr">
              <a:buNone/>
            </a:pPr>
            <a:r>
              <a:rPr lang="en-US" sz="1600" dirty="0">
                <a:solidFill>
                  <a:schemeClr val="accent1">
                    <a:lumMod val="75000"/>
                  </a:schemeClr>
                </a:solidFill>
                <a:latin typeface="Times New Roman" panose="02020603050405020304" pitchFamily="18" charset="0"/>
                <a:ea typeface="Roboto" pitchFamily="34" charset="-122"/>
                <a:cs typeface="Times New Roman" panose="02020603050405020304" pitchFamily="18" charset="0"/>
              </a:rPr>
              <a:t>Ұлттық дәстүр мен ғылымның арасындағы байланыс өте терең. Ата-бабаларымыз физиканың заңдарын білмесе де, </a:t>
            </a:r>
            <a:endParaRPr lang="ru-RU" sz="1600" dirty="0">
              <a:solidFill>
                <a:schemeClr val="accent1">
                  <a:lumMod val="75000"/>
                </a:schemeClr>
              </a:solidFill>
              <a:latin typeface="Times New Roman" panose="02020603050405020304" pitchFamily="18" charset="0"/>
              <a:ea typeface="Roboto" pitchFamily="34" charset="-122"/>
              <a:cs typeface="Times New Roman" panose="02020603050405020304" pitchFamily="18" charset="0"/>
            </a:endParaRPr>
          </a:p>
          <a:p>
            <a:pPr marL="0" indent="0" algn="ctr">
              <a:buNone/>
            </a:pPr>
            <a:r>
              <a:rPr lang="en-US" sz="1600" dirty="0" err="1">
                <a:solidFill>
                  <a:schemeClr val="accent1">
                    <a:lumMod val="75000"/>
                  </a:schemeClr>
                </a:solidFill>
                <a:latin typeface="Times New Roman" panose="02020603050405020304" pitchFamily="18" charset="0"/>
                <a:ea typeface="Roboto" pitchFamily="34" charset="-122"/>
                <a:cs typeface="Times New Roman" panose="02020603050405020304" pitchFamily="18" charset="0"/>
              </a:rPr>
              <a:t>тәжірибе</a:t>
            </a:r>
            <a:r>
              <a:rPr lang="en-US" sz="1600" dirty="0">
                <a:solidFill>
                  <a:schemeClr val="accent1">
                    <a:lumMod val="75000"/>
                  </a:schemeClr>
                </a:solidFill>
                <a:latin typeface="Times New Roman" panose="02020603050405020304" pitchFamily="18" charset="0"/>
                <a:ea typeface="Roboto" pitchFamily="34" charset="-122"/>
                <a:cs typeface="Times New Roman" panose="02020603050405020304" pitchFamily="18" charset="0"/>
              </a:rPr>
              <a:t> арқылы заттардың қасиеттерін мінсіз түсінген. Олар әр материалдың тығыздығын ескере отырып, керемет шеберліктер жасаған.</a:t>
            </a:r>
            <a:endParaRPr lang="en-US" sz="16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835" y="1101092"/>
            <a:ext cx="248007" cy="248007"/>
          </a:xfrm>
          <a:prstGeom prst="rect">
            <a:avLst/>
          </a:prstGeom>
        </p:spPr>
      </p:pic>
      <p:sp>
        <p:nvSpPr>
          <p:cNvPr id="6" name="Text 3"/>
          <p:cNvSpPr/>
          <p:nvPr/>
        </p:nvSpPr>
        <p:spPr>
          <a:xfrm>
            <a:off x="396835" y="1473043"/>
            <a:ext cx="1240393"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Ағаш ұстасы</a:t>
            </a:r>
            <a:endParaRPr lang="en-US" sz="1600" dirty="0">
              <a:latin typeface="Times New Roman" panose="02020603050405020304" pitchFamily="18" charset="0"/>
              <a:cs typeface="Times New Roman" panose="02020603050405020304" pitchFamily="18" charset="0"/>
            </a:endParaRPr>
          </a:p>
        </p:txBody>
      </p:sp>
      <p:sp>
        <p:nvSpPr>
          <p:cNvPr id="7" name="Text 4"/>
          <p:cNvSpPr/>
          <p:nvPr/>
        </p:nvSpPr>
        <p:spPr>
          <a:xfrm>
            <a:off x="396835" y="1687594"/>
            <a:ext cx="4529614" cy="475774"/>
          </a:xfrm>
          <a:prstGeom prst="rect">
            <a:avLst/>
          </a:prstGeom>
          <a:noFill/>
          <a:ln/>
        </p:spPr>
        <p:txBody>
          <a:bodyPr wrap="squar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Қарағай, қайың, теректің әрқайсысының тығыздығы әртүрлі. Ұста қатты және тығыз ағашты жиһаз жасауға, жеңіл ағашты құрылысқа пайдаланған. Тығыздықты біле отырып, ағаштың беріктігін және ұзақ өмір сүруін қамтамасыз еткен.</a:t>
            </a:r>
            <a:endParaRPr lang="en-US" sz="1600" dirty="0">
              <a:latin typeface="Times New Roman" panose="02020603050405020304" pitchFamily="18" charset="0"/>
              <a:cs typeface="Times New Roman" panose="02020603050405020304" pitchFamily="18" charset="0"/>
            </a:endParaRPr>
          </a:p>
        </p:txBody>
      </p:sp>
      <p:pic>
        <p:nvPicPr>
          <p:cNvPr id="8"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050393" y="1101092"/>
            <a:ext cx="248007" cy="248007"/>
          </a:xfrm>
          <a:prstGeom prst="rect">
            <a:avLst/>
          </a:prstGeom>
        </p:spPr>
      </p:pic>
      <p:sp>
        <p:nvSpPr>
          <p:cNvPr id="9" name="Text 5"/>
          <p:cNvSpPr/>
          <p:nvPr/>
        </p:nvSpPr>
        <p:spPr>
          <a:xfrm>
            <a:off x="5050393" y="1473043"/>
            <a:ext cx="1240393"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Темір ұстасы</a:t>
            </a:r>
            <a:endParaRPr lang="en-US" sz="1600" dirty="0">
              <a:latin typeface="Times New Roman" panose="02020603050405020304" pitchFamily="18" charset="0"/>
              <a:cs typeface="Times New Roman" panose="02020603050405020304" pitchFamily="18" charset="0"/>
            </a:endParaRPr>
          </a:p>
        </p:txBody>
      </p:sp>
      <p:sp>
        <p:nvSpPr>
          <p:cNvPr id="10" name="Text 6"/>
          <p:cNvSpPr/>
          <p:nvPr/>
        </p:nvSpPr>
        <p:spPr>
          <a:xfrm>
            <a:off x="5050393" y="1687594"/>
            <a:ext cx="4529614" cy="317183"/>
          </a:xfrm>
          <a:prstGeom prst="rect">
            <a:avLst/>
          </a:prstGeom>
          <a:noFill/>
          <a:ln/>
        </p:spPr>
        <p:txBody>
          <a:bodyPr wrap="squar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Зергерлер күміс пен алтынның тығыздығы әртүрлі екенін білген. Қылыш жасағанда болаттың тығыздығы мен беріктігін, әшекей бұйымдарда металдың жеңілдігі мен икемділігін ескерген.</a:t>
            </a:r>
            <a:endParaRPr lang="en-US" sz="1600" dirty="0">
              <a:latin typeface="Times New Roman" panose="02020603050405020304" pitchFamily="18" charset="0"/>
              <a:cs typeface="Times New Roman" panose="02020603050405020304" pitchFamily="18" charset="0"/>
            </a:endParaRPr>
          </a:p>
        </p:txBody>
      </p:sp>
      <p:pic>
        <p:nvPicPr>
          <p:cNvPr id="11"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9703951" y="1101092"/>
            <a:ext cx="248007" cy="248007"/>
          </a:xfrm>
          <a:prstGeom prst="rect">
            <a:avLst/>
          </a:prstGeom>
        </p:spPr>
      </p:pic>
      <p:sp>
        <p:nvSpPr>
          <p:cNvPr id="12" name="Text 7"/>
          <p:cNvSpPr/>
          <p:nvPr/>
        </p:nvSpPr>
        <p:spPr>
          <a:xfrm>
            <a:off x="9703951" y="1473043"/>
            <a:ext cx="1240393"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Киіз басушы</a:t>
            </a:r>
            <a:endParaRPr lang="en-US" sz="1600" dirty="0">
              <a:latin typeface="Times New Roman" panose="02020603050405020304" pitchFamily="18" charset="0"/>
              <a:cs typeface="Times New Roman" panose="02020603050405020304" pitchFamily="18" charset="0"/>
            </a:endParaRPr>
          </a:p>
        </p:txBody>
      </p:sp>
      <p:sp>
        <p:nvSpPr>
          <p:cNvPr id="13" name="Text 8"/>
          <p:cNvSpPr/>
          <p:nvPr/>
        </p:nvSpPr>
        <p:spPr>
          <a:xfrm>
            <a:off x="9703951" y="1687594"/>
            <a:ext cx="4529614" cy="317183"/>
          </a:xfrm>
          <a:prstGeom prst="rect">
            <a:avLst/>
          </a:prstGeom>
          <a:noFill/>
          <a:ln/>
        </p:spPr>
        <p:txBody>
          <a:bodyPr wrap="squar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Киіз басу кезінде жүннің тығыздығы өте маңызды. Жүн талшықтары тығыз басылған сайын, киіз жылы және берік болады. Шеберлер жүнді дұрыс баспай, керемет киіз жасаған.</a:t>
            </a:r>
            <a:endParaRPr lang="en-US" sz="1600" dirty="0">
              <a:latin typeface="Times New Roman" panose="02020603050405020304" pitchFamily="18" charset="0"/>
              <a:cs typeface="Times New Roman" panose="02020603050405020304" pitchFamily="18" charset="0"/>
            </a:endParaRPr>
          </a:p>
        </p:txBody>
      </p:sp>
      <p:sp>
        <p:nvSpPr>
          <p:cNvPr id="14" name="Text 9"/>
          <p:cNvSpPr/>
          <p:nvPr/>
        </p:nvSpPr>
        <p:spPr>
          <a:xfrm>
            <a:off x="396835" y="2991244"/>
            <a:ext cx="1240393" cy="155019"/>
          </a:xfrm>
          <a:prstGeom prst="rect">
            <a:avLst/>
          </a:prstGeom>
          <a:noFill/>
          <a:ln/>
        </p:spPr>
        <p:txBody>
          <a:bodyPr wrap="none" lIns="0" tIns="0" rIns="0" bIns="0" rtlCol="0" anchor="t"/>
          <a:lstStyle/>
          <a:p>
            <a:pPr marL="0" indent="0" algn="l">
              <a:buNone/>
            </a:pP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Топтық талқылау</a:t>
            </a:r>
            <a:endParaRPr lang="en-US" sz="1600" dirty="0">
              <a:latin typeface="Times New Roman" panose="02020603050405020304" pitchFamily="18" charset="0"/>
              <a:cs typeface="Times New Roman" panose="02020603050405020304" pitchFamily="18" charset="0"/>
            </a:endParaRPr>
          </a:p>
        </p:txBody>
      </p:sp>
      <p:sp>
        <p:nvSpPr>
          <p:cNvPr id="15" name="Text 10"/>
          <p:cNvSpPr/>
          <p:nvPr/>
        </p:nvSpPr>
        <p:spPr>
          <a:xfrm>
            <a:off x="396835" y="3245443"/>
            <a:ext cx="9190673" cy="158591"/>
          </a:xfrm>
          <a:prstGeom prst="rect">
            <a:avLst/>
          </a:prstGeom>
          <a:noFill/>
          <a:ln/>
        </p:spPr>
        <p:txBody>
          <a:bodyPr wrap="none" lIns="0" tIns="0" rIns="0" bIns="0" rtlCol="0" anchor="t"/>
          <a:lstStyle/>
          <a:p>
            <a:pPr marL="342900" indent="-342900" algn="l">
              <a:buSzPct val="100000"/>
              <a:buFont typeface="+mj-lt"/>
              <a:buAutoNum type="arabicPeriod"/>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Ағаш ұстасы қандай ағашты таңдайды және неге?</a:t>
            </a:r>
            <a:endParaRPr lang="en-US" sz="1600" dirty="0">
              <a:latin typeface="Times New Roman" panose="02020603050405020304" pitchFamily="18" charset="0"/>
              <a:cs typeface="Times New Roman" panose="02020603050405020304" pitchFamily="18" charset="0"/>
            </a:endParaRPr>
          </a:p>
        </p:txBody>
      </p:sp>
      <p:sp>
        <p:nvSpPr>
          <p:cNvPr id="16" name="Text 11"/>
          <p:cNvSpPr/>
          <p:nvPr/>
        </p:nvSpPr>
        <p:spPr>
          <a:xfrm>
            <a:off x="396835" y="3535790"/>
            <a:ext cx="9190673" cy="158591"/>
          </a:xfrm>
          <a:prstGeom prst="rect">
            <a:avLst/>
          </a:prstGeom>
          <a:noFill/>
          <a:ln/>
        </p:spPr>
        <p:txBody>
          <a:bodyPr wrap="none" lIns="0" tIns="0" rIns="0" bIns="0" rtlCol="0" anchor="t"/>
          <a:lstStyle/>
          <a:p>
            <a:pPr marL="342900" indent="-342900" algn="l">
              <a:buSzPct val="100000"/>
              <a:buFont typeface="+mj-lt"/>
              <a:buAutoNum type="arabicPeriod" startAt="2"/>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Темір ұстасы неге әр металдың тығыздығын ескереді?</a:t>
            </a:r>
            <a:endParaRPr lang="en-US" sz="1600" dirty="0">
              <a:latin typeface="Times New Roman" panose="02020603050405020304" pitchFamily="18" charset="0"/>
              <a:cs typeface="Times New Roman" panose="02020603050405020304" pitchFamily="18" charset="0"/>
            </a:endParaRPr>
          </a:p>
        </p:txBody>
      </p:sp>
      <p:sp>
        <p:nvSpPr>
          <p:cNvPr id="17" name="Text 12"/>
          <p:cNvSpPr/>
          <p:nvPr/>
        </p:nvSpPr>
        <p:spPr>
          <a:xfrm>
            <a:off x="396835" y="3813623"/>
            <a:ext cx="9190673" cy="158591"/>
          </a:xfrm>
          <a:prstGeom prst="rect">
            <a:avLst/>
          </a:prstGeom>
          <a:noFill/>
          <a:ln/>
        </p:spPr>
        <p:txBody>
          <a:bodyPr wrap="none" lIns="0" tIns="0" rIns="0" bIns="0" rtlCol="0" anchor="t"/>
          <a:lstStyle/>
          <a:p>
            <a:pPr marL="342900" indent="-342900" algn="l">
              <a:buSzPct val="100000"/>
              <a:buFont typeface="+mj-lt"/>
              <a:buAutoNum type="arabicPeriod" startAt="3"/>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Киіз басу немесе зергерлік бұйым жасауда тығыздық қандай рөл атқарады?</a:t>
            </a:r>
            <a:endParaRPr lang="en-US" sz="1600" dirty="0">
              <a:latin typeface="Times New Roman" panose="02020603050405020304" pitchFamily="18" charset="0"/>
              <a:cs typeface="Times New Roman" panose="02020603050405020304" pitchFamily="18" charset="0"/>
            </a:endParaRPr>
          </a:p>
        </p:txBody>
      </p:sp>
      <p:sp>
        <p:nvSpPr>
          <p:cNvPr id="18" name="Text 13"/>
          <p:cNvSpPr/>
          <p:nvPr/>
        </p:nvSpPr>
        <p:spPr>
          <a:xfrm>
            <a:off x="400637" y="4107600"/>
            <a:ext cx="9190673"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«Ой бөлісу» әдісімен пікір алмасып, постер дайындаңдар. Әр топ өз ойын 2 минут ішінде қорғайды.</a:t>
            </a:r>
            <a:endParaRPr lang="en-US" sz="1600" dirty="0">
              <a:latin typeface="Times New Roman" panose="02020603050405020304" pitchFamily="18" charset="0"/>
              <a:cs typeface="Times New Roman" panose="02020603050405020304" pitchFamily="18" charset="0"/>
            </a:endParaRPr>
          </a:p>
        </p:txBody>
      </p:sp>
      <p:pic>
        <p:nvPicPr>
          <p:cNvPr id="19" name="Image 3" descr="preencoded.png"/>
          <p:cNvPicPr>
            <a:picLocks noChangeAspect="1"/>
          </p:cNvPicPr>
          <p:nvPr/>
        </p:nvPicPr>
        <p:blipFill rotWithShape="1">
          <a:blip r:embed="rId7"/>
          <a:srcRect t="31711"/>
          <a:stretch/>
        </p:blipFill>
        <p:spPr>
          <a:xfrm>
            <a:off x="9703951" y="2672037"/>
            <a:ext cx="3277154" cy="2005668"/>
          </a:xfrm>
          <a:prstGeom prst="rect">
            <a:avLst/>
          </a:prstGeom>
        </p:spPr>
      </p:pic>
      <p:sp>
        <p:nvSpPr>
          <p:cNvPr id="20" name="Shape 14"/>
          <p:cNvSpPr/>
          <p:nvPr/>
        </p:nvSpPr>
        <p:spPr>
          <a:xfrm>
            <a:off x="297656" y="4820880"/>
            <a:ext cx="4546044" cy="735568"/>
          </a:xfrm>
          <a:prstGeom prst="roundRect">
            <a:avLst>
              <a:gd name="adj" fmla="val 9945"/>
            </a:avLst>
          </a:prstGeom>
          <a:solidFill>
            <a:srgbClr val="FFFFFF">
              <a:alpha val="95000"/>
            </a:srgbClr>
          </a:solidFill>
          <a:ln/>
        </p:spPr>
      </p:sp>
      <p:sp>
        <p:nvSpPr>
          <p:cNvPr id="21" name="Shape 15"/>
          <p:cNvSpPr/>
          <p:nvPr/>
        </p:nvSpPr>
        <p:spPr>
          <a:xfrm>
            <a:off x="297656" y="4805640"/>
            <a:ext cx="4546044" cy="60960"/>
          </a:xfrm>
          <a:prstGeom prst="roundRect">
            <a:avLst>
              <a:gd name="adj" fmla="val 68372"/>
            </a:avLst>
          </a:prstGeom>
          <a:solidFill>
            <a:srgbClr val="1B1B27"/>
          </a:solidFill>
          <a:ln/>
        </p:spPr>
      </p:sp>
      <p:sp>
        <p:nvSpPr>
          <p:cNvPr id="22" name="Shape 16"/>
          <p:cNvSpPr/>
          <p:nvPr/>
        </p:nvSpPr>
        <p:spPr>
          <a:xfrm>
            <a:off x="2421850" y="4672052"/>
            <a:ext cx="297656" cy="297656"/>
          </a:xfrm>
          <a:prstGeom prst="roundRect">
            <a:avLst>
              <a:gd name="adj" fmla="val 307200"/>
            </a:avLst>
          </a:prstGeom>
          <a:solidFill>
            <a:srgbClr val="1B1B27"/>
          </a:solidFill>
          <a:ln/>
        </p:spPr>
      </p:sp>
      <p:pic>
        <p:nvPicPr>
          <p:cNvPr id="23" name="Image 4" descr="preencoded.png"/>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a:off x="2511147" y="4761349"/>
            <a:ext cx="119063" cy="119063"/>
          </a:xfrm>
          <a:prstGeom prst="rect">
            <a:avLst/>
          </a:prstGeom>
        </p:spPr>
      </p:pic>
      <p:sp>
        <p:nvSpPr>
          <p:cNvPr id="24" name="Text 17"/>
          <p:cNvSpPr/>
          <p:nvPr/>
        </p:nvSpPr>
        <p:spPr>
          <a:xfrm>
            <a:off x="412075" y="5068888"/>
            <a:ext cx="1490186"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Ұлттық дәстүрден мысал</a:t>
            </a:r>
            <a:endParaRPr lang="en-US" sz="1600" dirty="0">
              <a:latin typeface="Times New Roman" panose="02020603050405020304" pitchFamily="18" charset="0"/>
              <a:cs typeface="Times New Roman" panose="02020603050405020304" pitchFamily="18" charset="0"/>
            </a:endParaRPr>
          </a:p>
        </p:txBody>
      </p:sp>
      <p:sp>
        <p:nvSpPr>
          <p:cNvPr id="25" name="Text 18"/>
          <p:cNvSpPr/>
          <p:nvPr/>
        </p:nvSpPr>
        <p:spPr>
          <a:xfrm>
            <a:off x="412075" y="5283438"/>
            <a:ext cx="4317206"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1 балл</a:t>
            </a:r>
            <a:endParaRPr lang="en-US" sz="1600" dirty="0">
              <a:latin typeface="Times New Roman" panose="02020603050405020304" pitchFamily="18" charset="0"/>
              <a:cs typeface="Times New Roman" panose="02020603050405020304" pitchFamily="18" charset="0"/>
            </a:endParaRPr>
          </a:p>
        </p:txBody>
      </p:sp>
      <p:sp>
        <p:nvSpPr>
          <p:cNvPr id="26" name="Shape 19"/>
          <p:cNvSpPr/>
          <p:nvPr/>
        </p:nvSpPr>
        <p:spPr>
          <a:xfrm>
            <a:off x="4942880" y="4820880"/>
            <a:ext cx="4546163" cy="735568"/>
          </a:xfrm>
          <a:prstGeom prst="roundRect">
            <a:avLst>
              <a:gd name="adj" fmla="val 9945"/>
            </a:avLst>
          </a:prstGeom>
          <a:solidFill>
            <a:srgbClr val="FFFFFF">
              <a:alpha val="95000"/>
            </a:srgbClr>
          </a:solidFill>
          <a:ln/>
        </p:spPr>
      </p:sp>
      <p:sp>
        <p:nvSpPr>
          <p:cNvPr id="27" name="Shape 20"/>
          <p:cNvSpPr/>
          <p:nvPr/>
        </p:nvSpPr>
        <p:spPr>
          <a:xfrm>
            <a:off x="4942880" y="4805640"/>
            <a:ext cx="4546163" cy="60960"/>
          </a:xfrm>
          <a:prstGeom prst="roundRect">
            <a:avLst>
              <a:gd name="adj" fmla="val 68372"/>
            </a:avLst>
          </a:prstGeom>
          <a:solidFill>
            <a:srgbClr val="1B1B27"/>
          </a:solidFill>
          <a:ln/>
        </p:spPr>
      </p:sp>
      <p:sp>
        <p:nvSpPr>
          <p:cNvPr id="28" name="Shape 21"/>
          <p:cNvSpPr/>
          <p:nvPr/>
        </p:nvSpPr>
        <p:spPr>
          <a:xfrm>
            <a:off x="7067074" y="4672052"/>
            <a:ext cx="297656" cy="297656"/>
          </a:xfrm>
          <a:prstGeom prst="roundRect">
            <a:avLst>
              <a:gd name="adj" fmla="val 307200"/>
            </a:avLst>
          </a:prstGeom>
          <a:solidFill>
            <a:srgbClr val="1B1B27"/>
          </a:solidFill>
          <a:ln/>
        </p:spPr>
      </p:sp>
      <p:pic>
        <p:nvPicPr>
          <p:cNvPr id="29" name="Image 5" descr="preencoded.png"/>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7156371" y="4761349"/>
            <a:ext cx="119063" cy="119063"/>
          </a:xfrm>
          <a:prstGeom prst="rect">
            <a:avLst/>
          </a:prstGeom>
        </p:spPr>
      </p:pic>
      <p:sp>
        <p:nvSpPr>
          <p:cNvPr id="30" name="Text 22"/>
          <p:cNvSpPr/>
          <p:nvPr/>
        </p:nvSpPr>
        <p:spPr>
          <a:xfrm>
            <a:off x="5057299" y="5068888"/>
            <a:ext cx="1389817"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Тығыздықпен байланыс</a:t>
            </a:r>
            <a:endParaRPr lang="en-US" sz="1600" dirty="0">
              <a:latin typeface="Times New Roman" panose="02020603050405020304" pitchFamily="18" charset="0"/>
              <a:cs typeface="Times New Roman" panose="02020603050405020304" pitchFamily="18" charset="0"/>
            </a:endParaRPr>
          </a:p>
        </p:txBody>
      </p:sp>
      <p:sp>
        <p:nvSpPr>
          <p:cNvPr id="31" name="Text 23"/>
          <p:cNvSpPr/>
          <p:nvPr/>
        </p:nvSpPr>
        <p:spPr>
          <a:xfrm>
            <a:off x="5057299" y="5283438"/>
            <a:ext cx="4317325"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1 балл</a:t>
            </a:r>
            <a:endParaRPr lang="en-US" sz="1600" dirty="0">
              <a:latin typeface="Times New Roman" panose="02020603050405020304" pitchFamily="18" charset="0"/>
              <a:cs typeface="Times New Roman" panose="02020603050405020304" pitchFamily="18" charset="0"/>
            </a:endParaRPr>
          </a:p>
        </p:txBody>
      </p:sp>
      <p:sp>
        <p:nvSpPr>
          <p:cNvPr id="32" name="Shape 24"/>
          <p:cNvSpPr/>
          <p:nvPr/>
        </p:nvSpPr>
        <p:spPr>
          <a:xfrm>
            <a:off x="9588222" y="4820880"/>
            <a:ext cx="4546163" cy="735568"/>
          </a:xfrm>
          <a:prstGeom prst="roundRect">
            <a:avLst>
              <a:gd name="adj" fmla="val 9945"/>
            </a:avLst>
          </a:prstGeom>
          <a:solidFill>
            <a:srgbClr val="FFFFFF">
              <a:alpha val="95000"/>
            </a:srgbClr>
          </a:solidFill>
          <a:ln/>
        </p:spPr>
      </p:sp>
      <p:sp>
        <p:nvSpPr>
          <p:cNvPr id="33" name="Shape 25"/>
          <p:cNvSpPr/>
          <p:nvPr/>
        </p:nvSpPr>
        <p:spPr>
          <a:xfrm>
            <a:off x="9588222" y="4805640"/>
            <a:ext cx="4546163" cy="60960"/>
          </a:xfrm>
          <a:prstGeom prst="roundRect">
            <a:avLst>
              <a:gd name="adj" fmla="val 68372"/>
            </a:avLst>
          </a:prstGeom>
          <a:solidFill>
            <a:srgbClr val="1B1B27"/>
          </a:solidFill>
          <a:ln/>
        </p:spPr>
      </p:sp>
      <p:sp>
        <p:nvSpPr>
          <p:cNvPr id="34" name="Shape 26"/>
          <p:cNvSpPr/>
          <p:nvPr/>
        </p:nvSpPr>
        <p:spPr>
          <a:xfrm>
            <a:off x="11712416" y="4672052"/>
            <a:ext cx="297656" cy="297656"/>
          </a:xfrm>
          <a:prstGeom prst="roundRect">
            <a:avLst>
              <a:gd name="adj" fmla="val 307200"/>
            </a:avLst>
          </a:prstGeom>
          <a:solidFill>
            <a:srgbClr val="1B1B27"/>
          </a:solidFill>
          <a:ln/>
        </p:spPr>
      </p:sp>
      <p:pic>
        <p:nvPicPr>
          <p:cNvPr id="35" name="Image 6" descr="preencoded.png"/>
          <p:cNvPicPr>
            <a:picLocks noChangeAspect="1"/>
          </p:cNvPicPr>
          <p:nvPr/>
        </p:nvPicPr>
        <p:blipFill>
          <a:blip r:embed="rId3">
            <a:extLst>
              <a:ext uri="{96DAC541-7B7A-43D3-8B79-37D633B846F1}">
                <asvg:svgBlip xmlns:asvg="http://schemas.microsoft.com/office/drawing/2016/SVG/main" r:embed="rId10"/>
              </a:ext>
            </a:extLst>
          </a:blip>
          <a:stretch>
            <a:fillRect/>
          </a:stretch>
        </p:blipFill>
        <p:spPr>
          <a:xfrm>
            <a:off x="11801713" y="4761349"/>
            <a:ext cx="119063" cy="119063"/>
          </a:xfrm>
          <a:prstGeom prst="rect">
            <a:avLst/>
          </a:prstGeom>
        </p:spPr>
      </p:pic>
      <p:sp>
        <p:nvSpPr>
          <p:cNvPr id="36" name="Text 27"/>
          <p:cNvSpPr/>
          <p:nvPr/>
        </p:nvSpPr>
        <p:spPr>
          <a:xfrm>
            <a:off x="9702641" y="5068888"/>
            <a:ext cx="1240393"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Пікірді қорғау</a:t>
            </a:r>
            <a:endParaRPr lang="en-US" sz="1600" dirty="0">
              <a:latin typeface="Times New Roman" panose="02020603050405020304" pitchFamily="18" charset="0"/>
              <a:cs typeface="Times New Roman" panose="02020603050405020304" pitchFamily="18" charset="0"/>
            </a:endParaRPr>
          </a:p>
        </p:txBody>
      </p:sp>
      <p:sp>
        <p:nvSpPr>
          <p:cNvPr id="37" name="Text 28"/>
          <p:cNvSpPr/>
          <p:nvPr/>
        </p:nvSpPr>
        <p:spPr>
          <a:xfrm>
            <a:off x="9702641" y="5283438"/>
            <a:ext cx="4317325"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1 балл</a:t>
            </a:r>
            <a:endParaRPr lang="en-US" sz="1600" dirty="0">
              <a:latin typeface="Times New Roman" panose="02020603050405020304" pitchFamily="18" charset="0"/>
              <a:cs typeface="Times New Roman" panose="02020603050405020304" pitchFamily="18" charset="0"/>
            </a:endParaRPr>
          </a:p>
        </p:txBody>
      </p:sp>
      <p:sp>
        <p:nvSpPr>
          <p:cNvPr id="38" name="Shape 29"/>
          <p:cNvSpPr/>
          <p:nvPr/>
        </p:nvSpPr>
        <p:spPr>
          <a:xfrm>
            <a:off x="290036" y="5571688"/>
            <a:ext cx="13836729" cy="20003"/>
          </a:xfrm>
          <a:prstGeom prst="rect">
            <a:avLst/>
          </a:prstGeom>
          <a:solidFill>
            <a:srgbClr val="3C3939">
              <a:alpha val="50000"/>
            </a:srgbClr>
          </a:solidFill>
          <a:ln/>
        </p:spPr>
      </p:sp>
      <p:sp>
        <p:nvSpPr>
          <p:cNvPr id="39" name="Text 30"/>
          <p:cNvSpPr/>
          <p:nvPr/>
        </p:nvSpPr>
        <p:spPr>
          <a:xfrm>
            <a:off x="396835" y="6108621"/>
            <a:ext cx="3192423" cy="185976"/>
          </a:xfrm>
          <a:prstGeom prst="rect">
            <a:avLst/>
          </a:prstGeom>
          <a:noFill/>
          <a:ln/>
        </p:spPr>
        <p:txBody>
          <a:bodyPr wrap="none" lIns="0" tIns="0" rIns="0" bIns="0" rtlCol="0" anchor="t"/>
          <a:lstStyle/>
          <a:p>
            <a:pPr marL="0" indent="0" algn="l">
              <a:buNone/>
            </a:pP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Рефлексия: Бүгінгі сабақты қалай меңгердік?</a:t>
            </a:r>
            <a:endParaRPr lang="en-US" sz="1600" dirty="0">
              <a:latin typeface="Times New Roman" panose="02020603050405020304" pitchFamily="18" charset="0"/>
              <a:cs typeface="Times New Roman" panose="02020603050405020304" pitchFamily="18" charset="0"/>
            </a:endParaRPr>
          </a:p>
        </p:txBody>
      </p:sp>
      <p:sp>
        <p:nvSpPr>
          <p:cNvPr id="40" name="Shape 31"/>
          <p:cNvSpPr/>
          <p:nvPr/>
        </p:nvSpPr>
        <p:spPr>
          <a:xfrm>
            <a:off x="396835" y="6443423"/>
            <a:ext cx="4546044" cy="1237851"/>
          </a:xfrm>
          <a:prstGeom prst="roundRect">
            <a:avLst>
              <a:gd name="adj" fmla="val 5592"/>
            </a:avLst>
          </a:prstGeom>
          <a:solidFill>
            <a:srgbClr val="1B1B27"/>
          </a:solidFill>
          <a:ln w="7620">
            <a:solidFill>
              <a:srgbClr val="343440"/>
            </a:solidFill>
            <a:prstDash val="solid"/>
          </a:ln>
        </p:spPr>
      </p:sp>
      <p:sp>
        <p:nvSpPr>
          <p:cNvPr id="41" name="Text 32"/>
          <p:cNvSpPr/>
          <p:nvPr/>
        </p:nvSpPr>
        <p:spPr>
          <a:xfrm>
            <a:off x="503634" y="6550223"/>
            <a:ext cx="1240393" cy="155019"/>
          </a:xfrm>
          <a:prstGeom prst="rect">
            <a:avLst/>
          </a:prstGeom>
          <a:noFill/>
          <a:ln/>
        </p:spPr>
        <p:txBody>
          <a:bodyPr wrap="none" lIns="0" tIns="0" rIns="0" bIns="0" rtlCol="0" anchor="t"/>
          <a:lstStyle/>
          <a:p>
            <a:pPr marL="0" indent="0" algn="l">
              <a:buNone/>
            </a:pPr>
            <a:r>
              <a:rPr lang="en-US" sz="1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dirty="0">
                <a:solidFill>
                  <a:srgbClr val="FFFFFF"/>
                </a:solidFill>
                <a:latin typeface="Times New Roman" panose="02020603050405020304" pitchFamily="18" charset="0"/>
                <a:ea typeface="Raleway" pitchFamily="34" charset="-122"/>
                <a:cs typeface="Times New Roman" panose="02020603050405020304" pitchFamily="18" charset="0"/>
              </a:rPr>
              <a:t> Бәрін түсіндім</a:t>
            </a:r>
            <a:endParaRPr lang="en-US" sz="1600" dirty="0">
              <a:latin typeface="Times New Roman" panose="02020603050405020304" pitchFamily="18" charset="0"/>
              <a:cs typeface="Times New Roman" panose="02020603050405020304" pitchFamily="18" charset="0"/>
            </a:endParaRPr>
          </a:p>
        </p:txBody>
      </p:sp>
      <p:sp>
        <p:nvSpPr>
          <p:cNvPr id="42" name="Text 33"/>
          <p:cNvSpPr/>
          <p:nvPr/>
        </p:nvSpPr>
        <p:spPr>
          <a:xfrm>
            <a:off x="503634" y="6764774"/>
            <a:ext cx="4332446" cy="317183"/>
          </a:xfrm>
          <a:prstGeom prst="rect">
            <a:avLst/>
          </a:prstGeom>
          <a:noFill/>
          <a:ln/>
        </p:spPr>
        <p:txBody>
          <a:bodyPr wrap="square" lIns="0" tIns="0" rIns="0" bIns="0" rtlCol="0" anchor="t"/>
          <a:lstStyle/>
          <a:p>
            <a:pPr marL="0" indent="0" algn="l">
              <a:buNone/>
            </a:pPr>
            <a:r>
              <a:rPr lang="en-US" sz="1600" dirty="0">
                <a:solidFill>
                  <a:srgbClr val="FFFFFF"/>
                </a:solidFill>
                <a:latin typeface="Times New Roman" panose="02020603050405020304" pitchFamily="18" charset="0"/>
                <a:ea typeface="Roboto" pitchFamily="34" charset="-122"/>
                <a:cs typeface="Times New Roman" panose="02020603050405020304" pitchFamily="18" charset="0"/>
              </a:rPr>
              <a:t>Тығыздық туралы барлық ұғымдар анық, тәжірибелерді орындай аламын, өмірмен байланыстыра аламын.</a:t>
            </a:r>
            <a:endParaRPr lang="en-US" sz="1600" dirty="0">
              <a:latin typeface="Times New Roman" panose="02020603050405020304" pitchFamily="18" charset="0"/>
              <a:cs typeface="Times New Roman" panose="02020603050405020304" pitchFamily="18" charset="0"/>
            </a:endParaRPr>
          </a:p>
        </p:txBody>
      </p:sp>
      <p:sp>
        <p:nvSpPr>
          <p:cNvPr id="43" name="Shape 34"/>
          <p:cNvSpPr/>
          <p:nvPr/>
        </p:nvSpPr>
        <p:spPr>
          <a:xfrm>
            <a:off x="5042059" y="6443423"/>
            <a:ext cx="4546163" cy="1237851"/>
          </a:xfrm>
          <a:prstGeom prst="roundRect">
            <a:avLst>
              <a:gd name="adj" fmla="val 5592"/>
            </a:avLst>
          </a:prstGeom>
          <a:solidFill>
            <a:srgbClr val="1B1B27"/>
          </a:solidFill>
          <a:ln w="7620">
            <a:solidFill>
              <a:srgbClr val="343440"/>
            </a:solidFill>
            <a:prstDash val="solid"/>
          </a:ln>
        </p:spPr>
      </p:sp>
      <p:sp>
        <p:nvSpPr>
          <p:cNvPr id="44" name="Text 35"/>
          <p:cNvSpPr/>
          <p:nvPr/>
        </p:nvSpPr>
        <p:spPr>
          <a:xfrm>
            <a:off x="5148858" y="6550223"/>
            <a:ext cx="1240393" cy="155019"/>
          </a:xfrm>
          <a:prstGeom prst="rect">
            <a:avLst/>
          </a:prstGeom>
          <a:noFill/>
          <a:ln/>
        </p:spPr>
        <p:txBody>
          <a:bodyPr wrap="none" lIns="0" tIns="0" rIns="0" bIns="0" rtlCol="0" anchor="t"/>
          <a:lstStyle/>
          <a:p>
            <a:pPr marL="0" indent="0" algn="l">
              <a:buNone/>
            </a:pPr>
            <a:r>
              <a:rPr lang="en-US" sz="1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dirty="0">
                <a:solidFill>
                  <a:srgbClr val="FFFFFF"/>
                </a:solidFill>
                <a:latin typeface="Times New Roman" panose="02020603050405020304" pitchFamily="18" charset="0"/>
                <a:ea typeface="Raleway" pitchFamily="34" charset="-122"/>
                <a:cs typeface="Times New Roman" panose="02020603050405020304" pitchFamily="18" charset="0"/>
              </a:rPr>
              <a:t> Кейбірі түсініксіз</a:t>
            </a:r>
            <a:endParaRPr lang="en-US" sz="1600" dirty="0">
              <a:latin typeface="Times New Roman" panose="02020603050405020304" pitchFamily="18" charset="0"/>
              <a:cs typeface="Times New Roman" panose="02020603050405020304" pitchFamily="18" charset="0"/>
            </a:endParaRPr>
          </a:p>
        </p:txBody>
      </p:sp>
      <p:sp>
        <p:nvSpPr>
          <p:cNvPr id="45" name="Text 36"/>
          <p:cNvSpPr/>
          <p:nvPr/>
        </p:nvSpPr>
        <p:spPr>
          <a:xfrm>
            <a:off x="5148858" y="6764774"/>
            <a:ext cx="4332565" cy="317183"/>
          </a:xfrm>
          <a:prstGeom prst="rect">
            <a:avLst/>
          </a:prstGeom>
          <a:noFill/>
          <a:ln/>
        </p:spPr>
        <p:txBody>
          <a:bodyPr wrap="square" lIns="0" tIns="0" rIns="0" bIns="0" rtlCol="0" anchor="t"/>
          <a:lstStyle/>
          <a:p>
            <a:pPr marL="0" indent="0" algn="l">
              <a:buNone/>
            </a:pPr>
            <a:r>
              <a:rPr lang="en-US" sz="1600" dirty="0">
                <a:solidFill>
                  <a:srgbClr val="FFFFFF"/>
                </a:solidFill>
                <a:latin typeface="Times New Roman" panose="02020603050405020304" pitchFamily="18" charset="0"/>
                <a:ea typeface="Roboto" pitchFamily="34" charset="-122"/>
                <a:cs typeface="Times New Roman" panose="02020603050405020304" pitchFamily="18" charset="0"/>
              </a:rPr>
              <a:t>Негізгі идеяны түсіндім, бірақ кейбір есептеулер немесе түсініктемелер қосымша түсіндіруді қажет етеді.</a:t>
            </a:r>
            <a:endParaRPr lang="en-US" sz="1600" dirty="0">
              <a:latin typeface="Times New Roman" panose="02020603050405020304" pitchFamily="18" charset="0"/>
              <a:cs typeface="Times New Roman" panose="02020603050405020304" pitchFamily="18" charset="0"/>
            </a:endParaRPr>
          </a:p>
        </p:txBody>
      </p:sp>
      <p:sp>
        <p:nvSpPr>
          <p:cNvPr id="46" name="Shape 37"/>
          <p:cNvSpPr/>
          <p:nvPr/>
        </p:nvSpPr>
        <p:spPr>
          <a:xfrm>
            <a:off x="9687401" y="6443423"/>
            <a:ext cx="4546163" cy="1237851"/>
          </a:xfrm>
          <a:prstGeom prst="roundRect">
            <a:avLst>
              <a:gd name="adj" fmla="val 5592"/>
            </a:avLst>
          </a:prstGeom>
          <a:solidFill>
            <a:srgbClr val="1B1B27"/>
          </a:solidFill>
          <a:ln w="7620">
            <a:solidFill>
              <a:srgbClr val="343440"/>
            </a:solidFill>
            <a:prstDash val="solid"/>
          </a:ln>
        </p:spPr>
      </p:sp>
      <p:sp>
        <p:nvSpPr>
          <p:cNvPr id="47" name="Text 38"/>
          <p:cNvSpPr/>
          <p:nvPr/>
        </p:nvSpPr>
        <p:spPr>
          <a:xfrm>
            <a:off x="9794200" y="6550223"/>
            <a:ext cx="1240393" cy="155019"/>
          </a:xfrm>
          <a:prstGeom prst="rect">
            <a:avLst/>
          </a:prstGeom>
          <a:noFill/>
          <a:ln/>
        </p:spPr>
        <p:txBody>
          <a:bodyPr wrap="none" lIns="0" tIns="0" rIns="0" bIns="0" rtlCol="0" anchor="t"/>
          <a:lstStyle/>
          <a:p>
            <a:pPr marL="0" indent="0" algn="l">
              <a:buNone/>
            </a:pPr>
            <a:r>
              <a:rPr lang="en-US" sz="1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dirty="0">
                <a:solidFill>
                  <a:srgbClr val="FFFFFF"/>
                </a:solidFill>
                <a:latin typeface="Times New Roman" panose="02020603050405020304" pitchFamily="18" charset="0"/>
                <a:ea typeface="Raleway" pitchFamily="34" charset="-122"/>
                <a:cs typeface="Times New Roman" panose="02020603050405020304" pitchFamily="18" charset="0"/>
              </a:rPr>
              <a:t> Әлі қиындық бар</a:t>
            </a:r>
            <a:endParaRPr lang="en-US" sz="1600" dirty="0">
              <a:latin typeface="Times New Roman" panose="02020603050405020304" pitchFamily="18" charset="0"/>
              <a:cs typeface="Times New Roman" panose="02020603050405020304" pitchFamily="18" charset="0"/>
            </a:endParaRPr>
          </a:p>
        </p:txBody>
      </p:sp>
      <p:sp>
        <p:nvSpPr>
          <p:cNvPr id="48" name="Text 39"/>
          <p:cNvSpPr/>
          <p:nvPr/>
        </p:nvSpPr>
        <p:spPr>
          <a:xfrm>
            <a:off x="9794200" y="6764774"/>
            <a:ext cx="4332565" cy="317183"/>
          </a:xfrm>
          <a:prstGeom prst="rect">
            <a:avLst/>
          </a:prstGeom>
          <a:noFill/>
          <a:ln/>
        </p:spPr>
        <p:txBody>
          <a:bodyPr wrap="square" lIns="0" tIns="0" rIns="0" bIns="0" rtlCol="0" anchor="t"/>
          <a:lstStyle/>
          <a:p>
            <a:pPr marL="0" indent="0" algn="l">
              <a:buNone/>
            </a:pPr>
            <a:r>
              <a:rPr lang="en-US" sz="1600" dirty="0">
                <a:solidFill>
                  <a:srgbClr val="FFFFFF"/>
                </a:solidFill>
                <a:latin typeface="Times New Roman" panose="02020603050405020304" pitchFamily="18" charset="0"/>
                <a:ea typeface="Roboto" pitchFamily="34" charset="-122"/>
                <a:cs typeface="Times New Roman" panose="02020603050405020304" pitchFamily="18" charset="0"/>
              </a:rPr>
              <a:t>Тақырыпты толық түсіну үшін қайталау және қосымша көмек қажет. Мұғаліммен кеңесемін.</a:t>
            </a:r>
            <a:endParaRPr lang="en-US" sz="1600" dirty="0">
              <a:latin typeface="Times New Roman" panose="02020603050405020304" pitchFamily="18" charset="0"/>
              <a:cs typeface="Times New Roman" panose="02020603050405020304" pitchFamily="18" charset="0"/>
            </a:endParaRPr>
          </a:p>
        </p:txBody>
      </p:sp>
      <p:sp>
        <p:nvSpPr>
          <p:cNvPr id="52" name="Text 43"/>
          <p:cNvSpPr/>
          <p:nvPr/>
        </p:nvSpPr>
        <p:spPr>
          <a:xfrm>
            <a:off x="2595443" y="7998381"/>
            <a:ext cx="148828" cy="185976"/>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56" name="Text 47"/>
          <p:cNvSpPr/>
          <p:nvPr/>
        </p:nvSpPr>
        <p:spPr>
          <a:xfrm>
            <a:off x="7240667" y="7998381"/>
            <a:ext cx="148828" cy="185976"/>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53DC55-D714-4AB6-83E4-1038B0D7A85E}"/>
              </a:ext>
            </a:extLst>
          </p:cNvPr>
          <p:cNvPicPr>
            <a:picLocks noChangeAspect="1"/>
          </p:cNvPicPr>
          <p:nvPr/>
        </p:nvPicPr>
        <p:blipFill>
          <a:blip r:embed="rId2"/>
          <a:stretch>
            <a:fillRect/>
          </a:stretch>
        </p:blipFill>
        <p:spPr>
          <a:xfrm>
            <a:off x="0" y="0"/>
            <a:ext cx="14630400" cy="8229600"/>
          </a:xfrm>
          <a:prstGeom prst="rect">
            <a:avLst/>
          </a:prstGeom>
        </p:spPr>
      </p:pic>
      <p:pic>
        <p:nvPicPr>
          <p:cNvPr id="3" name="Рисунок 2" descr="QR code">
            <a:extLst>
              <a:ext uri="{FF2B5EF4-FFF2-40B4-BE49-F238E27FC236}">
                <a16:creationId xmlns:a16="http://schemas.microsoft.com/office/drawing/2014/main" id="{96541EDD-9AEB-4DFD-8172-F748D474BF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022772" y="5484812"/>
            <a:ext cx="2607628" cy="2744788"/>
          </a:xfrm>
          <a:prstGeom prst="rect">
            <a:avLst/>
          </a:prstGeom>
          <a:noFill/>
          <a:ln>
            <a:noFill/>
          </a:ln>
        </p:spPr>
      </p:pic>
    </p:spTree>
    <p:extLst>
      <p:ext uri="{BB962C8B-B14F-4D97-AF65-F5344CB8AC3E}">
        <p14:creationId xmlns:p14="http://schemas.microsoft.com/office/powerpoint/2010/main" val="10582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117300" y="684968"/>
            <a:ext cx="6395799" cy="496133"/>
          </a:xfrm>
          <a:prstGeom prst="rect">
            <a:avLst/>
          </a:prstGeom>
          <a:noFill/>
          <a:ln/>
        </p:spPr>
        <p:txBody>
          <a:bodyPr wrap="none" lIns="0" tIns="0" rIns="0" bIns="0" rtlCol="0" anchor="t"/>
          <a:lstStyle/>
          <a:p>
            <a:pPr marL="0" indent="0" algn="l">
              <a:lnSpc>
                <a:spcPts val="3900"/>
              </a:lnSpc>
              <a:buNone/>
            </a:pPr>
            <a:r>
              <a:rPr lang="en-US" sz="3600" dirty="0">
                <a:solidFill>
                  <a:srgbClr val="201B18"/>
                </a:solidFill>
                <a:latin typeface="Times New Roman" panose="02020603050405020304" pitchFamily="18" charset="0"/>
                <a:ea typeface="Platypi Medium" pitchFamily="34" charset="-122"/>
                <a:cs typeface="Times New Roman" panose="02020603050405020304" pitchFamily="18" charset="0"/>
              </a:rPr>
              <a:t>Зертханалық жұмыстың мақсаты</a:t>
            </a:r>
            <a:endParaRPr lang="en-US" sz="3600" dirty="0">
              <a:latin typeface="Times New Roman" panose="02020603050405020304" pitchFamily="18" charset="0"/>
              <a:cs typeface="Times New Roman" panose="02020603050405020304" pitchFamily="18" charset="0"/>
            </a:endParaRPr>
          </a:p>
        </p:txBody>
      </p:sp>
      <p:sp>
        <p:nvSpPr>
          <p:cNvPr id="3" name="Text 1"/>
          <p:cNvSpPr/>
          <p:nvPr/>
        </p:nvSpPr>
        <p:spPr>
          <a:xfrm>
            <a:off x="774027" y="1675686"/>
            <a:ext cx="2823210" cy="310158"/>
          </a:xfrm>
          <a:prstGeom prst="rect">
            <a:avLst/>
          </a:prstGeom>
          <a:noFill/>
          <a:ln/>
        </p:spPr>
        <p:txBody>
          <a:bodyPr wrap="none" lIns="0" tIns="0" rIns="0" bIns="0" rtlCol="0" anchor="t"/>
          <a:lstStyle/>
          <a:p>
            <a:pPr marL="0" indent="0" algn="l">
              <a:lnSpc>
                <a:spcPts val="2400"/>
              </a:lnSpc>
              <a:buNone/>
            </a:pPr>
            <a:r>
              <a:rPr lang="en-US" sz="2400" dirty="0">
                <a:solidFill>
                  <a:srgbClr val="201B18"/>
                </a:solidFill>
                <a:latin typeface="Times New Roman" panose="02020603050405020304" pitchFamily="18" charset="0"/>
                <a:ea typeface="Platypi Medium" pitchFamily="34" charset="-122"/>
                <a:cs typeface="Times New Roman" panose="02020603050405020304" pitchFamily="18" charset="0"/>
              </a:rPr>
              <a:t>Практикалық дағдылар</a:t>
            </a:r>
            <a:endParaRPr lang="en-US" sz="2400" dirty="0">
              <a:latin typeface="Times New Roman" panose="02020603050405020304" pitchFamily="18" charset="0"/>
              <a:cs typeface="Times New Roman" panose="02020603050405020304" pitchFamily="18" charset="0"/>
            </a:endParaRPr>
          </a:p>
        </p:txBody>
      </p:sp>
      <p:sp>
        <p:nvSpPr>
          <p:cNvPr id="4" name="Text 2"/>
          <p:cNvSpPr/>
          <p:nvPr/>
        </p:nvSpPr>
        <p:spPr>
          <a:xfrm>
            <a:off x="774027" y="2184202"/>
            <a:ext cx="6279356" cy="1587698"/>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Бұл зертханалық жұмыста біз қатты денелер мен сұйықтықтардың тығыздығын өз қолымызбен өлшеуді үйренеміз. Таразы мен мензурка сияқты қарапайым құралдарды пайдалана отырып, нақты физикалық шамаларды анықтауға болатынын көреміз.</a:t>
            </a:r>
            <a:endParaRPr lang="en-US" dirty="0">
              <a:latin typeface="Times New Roman" panose="02020603050405020304" pitchFamily="18" charset="0"/>
              <a:cs typeface="Times New Roman" panose="02020603050405020304" pitchFamily="18" charset="0"/>
            </a:endParaRPr>
          </a:p>
        </p:txBody>
      </p:sp>
      <p:sp>
        <p:nvSpPr>
          <p:cNvPr id="5" name="Text 3"/>
          <p:cNvSpPr/>
          <p:nvPr/>
        </p:nvSpPr>
        <p:spPr>
          <a:xfrm>
            <a:off x="7545111" y="1675686"/>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201B18"/>
                </a:solidFill>
                <a:latin typeface="Times New Roman" panose="02020603050405020304" pitchFamily="18" charset="0"/>
                <a:ea typeface="Platypi Medium" pitchFamily="34" charset="-122"/>
                <a:cs typeface="Times New Roman" panose="02020603050405020304" pitchFamily="18" charset="0"/>
              </a:rPr>
              <a:t>Теориялық түсінік</a:t>
            </a:r>
            <a:endParaRPr lang="en-US" sz="2400" dirty="0">
              <a:latin typeface="Times New Roman" panose="02020603050405020304" pitchFamily="18" charset="0"/>
              <a:cs typeface="Times New Roman" panose="02020603050405020304" pitchFamily="18" charset="0"/>
            </a:endParaRPr>
          </a:p>
        </p:txBody>
      </p:sp>
      <p:sp>
        <p:nvSpPr>
          <p:cNvPr id="6" name="Text 4"/>
          <p:cNvSpPr/>
          <p:nvPr/>
        </p:nvSpPr>
        <p:spPr>
          <a:xfrm>
            <a:off x="7545111" y="2184202"/>
            <a:ext cx="6279356" cy="127015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Тығыздық ұғымы физиканың маңызды бөлігі болып табылады. Бұл жұмыс арқылы біз теориялық білімді практикамен байланыстыра аламыз және әртүрлі заттарды олардың тығыздығы бойынша ажырата білуге үйренеміз.</a:t>
            </a:r>
            <a:endParaRPr lang="en-US" dirty="0">
              <a:latin typeface="Times New Roman" panose="02020603050405020304" pitchFamily="18" charset="0"/>
              <a:cs typeface="Times New Roman" panose="02020603050405020304" pitchFamily="18" charset="0"/>
            </a:endParaRPr>
          </a:p>
        </p:txBody>
      </p:sp>
      <p:sp>
        <p:nvSpPr>
          <p:cNvPr id="7" name="Shape 5"/>
          <p:cNvSpPr/>
          <p:nvPr/>
        </p:nvSpPr>
        <p:spPr>
          <a:xfrm>
            <a:off x="774027" y="4173736"/>
            <a:ext cx="4215289" cy="2572226"/>
          </a:xfrm>
          <a:prstGeom prst="roundRect">
            <a:avLst>
              <a:gd name="adj" fmla="val 1157"/>
            </a:avLst>
          </a:prstGeom>
          <a:solidFill>
            <a:srgbClr val="F9F7F7"/>
          </a:solidFill>
          <a:ln/>
        </p:spPr>
      </p:sp>
      <p:sp>
        <p:nvSpPr>
          <p:cNvPr id="8" name="Shape 6"/>
          <p:cNvSpPr/>
          <p:nvPr/>
        </p:nvSpPr>
        <p:spPr>
          <a:xfrm>
            <a:off x="972385" y="4372094"/>
            <a:ext cx="595313" cy="595313"/>
          </a:xfrm>
          <a:prstGeom prst="roundRect">
            <a:avLst>
              <a:gd name="adj" fmla="val 15358451"/>
            </a:avLst>
          </a:prstGeom>
          <a:solidFill>
            <a:srgbClr val="3E2513"/>
          </a:solidFill>
          <a:ln/>
        </p:spPr>
      </p:sp>
      <p:pic>
        <p:nvPicPr>
          <p:cNvPr id="9"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096" y="4535686"/>
            <a:ext cx="267891" cy="267891"/>
          </a:xfrm>
          <a:prstGeom prst="rect">
            <a:avLst/>
          </a:prstGeom>
        </p:spPr>
      </p:pic>
      <p:sp>
        <p:nvSpPr>
          <p:cNvPr id="10" name="Text 7"/>
          <p:cNvSpPr/>
          <p:nvPr/>
        </p:nvSpPr>
        <p:spPr>
          <a:xfrm>
            <a:off x="972385" y="5165765"/>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Негізгі мақсат</a:t>
            </a:r>
            <a:endParaRPr lang="en-US" sz="2400" dirty="0">
              <a:latin typeface="Times New Roman" panose="02020603050405020304" pitchFamily="18" charset="0"/>
              <a:cs typeface="Times New Roman" panose="02020603050405020304" pitchFamily="18" charset="0"/>
            </a:endParaRPr>
          </a:p>
        </p:txBody>
      </p:sp>
      <p:sp>
        <p:nvSpPr>
          <p:cNvPr id="11" name="Text 8"/>
          <p:cNvSpPr/>
          <p:nvPr/>
        </p:nvSpPr>
        <p:spPr>
          <a:xfrm>
            <a:off x="972385" y="5594985"/>
            <a:ext cx="3818573" cy="95261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Қатты дене мен сұйықтықтың тығыздығын тәжірибе жүзінде анықтау</a:t>
            </a:r>
            <a:endParaRPr lang="en-US" dirty="0">
              <a:latin typeface="Times New Roman" panose="02020603050405020304" pitchFamily="18" charset="0"/>
              <a:cs typeface="Times New Roman" panose="02020603050405020304" pitchFamily="18" charset="0"/>
            </a:endParaRPr>
          </a:p>
        </p:txBody>
      </p:sp>
      <p:sp>
        <p:nvSpPr>
          <p:cNvPr id="12" name="Shape 9"/>
          <p:cNvSpPr/>
          <p:nvPr/>
        </p:nvSpPr>
        <p:spPr>
          <a:xfrm>
            <a:off x="5187674" y="4173736"/>
            <a:ext cx="4215408" cy="2572226"/>
          </a:xfrm>
          <a:prstGeom prst="roundRect">
            <a:avLst>
              <a:gd name="adj" fmla="val 1157"/>
            </a:avLst>
          </a:prstGeom>
          <a:solidFill>
            <a:srgbClr val="F9F7F7"/>
          </a:solidFill>
          <a:ln/>
        </p:spPr>
      </p:sp>
      <p:sp>
        <p:nvSpPr>
          <p:cNvPr id="13" name="Shape 10"/>
          <p:cNvSpPr/>
          <p:nvPr/>
        </p:nvSpPr>
        <p:spPr>
          <a:xfrm>
            <a:off x="5386032" y="4372094"/>
            <a:ext cx="595313" cy="595313"/>
          </a:xfrm>
          <a:prstGeom prst="roundRect">
            <a:avLst>
              <a:gd name="adj" fmla="val 15358451"/>
            </a:avLst>
          </a:prstGeom>
          <a:solidFill>
            <a:srgbClr val="3E2513"/>
          </a:solidFill>
          <a:ln/>
        </p:spPr>
      </p:sp>
      <p:pic>
        <p:nvPicPr>
          <p:cNvPr id="14"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549743" y="4535686"/>
            <a:ext cx="267891" cy="267891"/>
          </a:xfrm>
          <a:prstGeom prst="rect">
            <a:avLst/>
          </a:prstGeom>
        </p:spPr>
      </p:pic>
      <p:sp>
        <p:nvSpPr>
          <p:cNvPr id="15" name="Text 11"/>
          <p:cNvSpPr/>
          <p:nvPr/>
        </p:nvSpPr>
        <p:spPr>
          <a:xfrm>
            <a:off x="5386032" y="5165765"/>
            <a:ext cx="310455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Қажетті құрал-жабдықтар</a:t>
            </a:r>
            <a:endParaRPr lang="en-US" sz="2400" dirty="0">
              <a:latin typeface="Times New Roman" panose="02020603050405020304" pitchFamily="18" charset="0"/>
              <a:cs typeface="Times New Roman" panose="02020603050405020304" pitchFamily="18" charset="0"/>
            </a:endParaRPr>
          </a:p>
        </p:txBody>
      </p:sp>
      <p:sp>
        <p:nvSpPr>
          <p:cNvPr id="16" name="Text 12"/>
          <p:cNvSpPr/>
          <p:nvPr/>
        </p:nvSpPr>
        <p:spPr>
          <a:xfrm>
            <a:off x="5386032" y="5594985"/>
            <a:ext cx="3818692" cy="63507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Таразы, мензурка, стақан, жіп, әртүрлі заттар мен сұйықтықтар</a:t>
            </a:r>
            <a:endParaRPr lang="en-US" dirty="0">
              <a:latin typeface="Times New Roman" panose="02020603050405020304" pitchFamily="18" charset="0"/>
              <a:cs typeface="Times New Roman" panose="02020603050405020304" pitchFamily="18" charset="0"/>
            </a:endParaRPr>
          </a:p>
        </p:txBody>
      </p:sp>
      <p:sp>
        <p:nvSpPr>
          <p:cNvPr id="17" name="Shape 13"/>
          <p:cNvSpPr/>
          <p:nvPr/>
        </p:nvSpPr>
        <p:spPr>
          <a:xfrm>
            <a:off x="9601440" y="4173736"/>
            <a:ext cx="4215289" cy="2572226"/>
          </a:xfrm>
          <a:prstGeom prst="roundRect">
            <a:avLst>
              <a:gd name="adj" fmla="val 1157"/>
            </a:avLst>
          </a:prstGeom>
          <a:solidFill>
            <a:srgbClr val="F9F7F7"/>
          </a:solidFill>
          <a:ln/>
        </p:spPr>
      </p:sp>
      <p:sp>
        <p:nvSpPr>
          <p:cNvPr id="18" name="Shape 14"/>
          <p:cNvSpPr/>
          <p:nvPr/>
        </p:nvSpPr>
        <p:spPr>
          <a:xfrm>
            <a:off x="9799798" y="4372094"/>
            <a:ext cx="595313" cy="595313"/>
          </a:xfrm>
          <a:prstGeom prst="roundRect">
            <a:avLst>
              <a:gd name="adj" fmla="val 15358451"/>
            </a:avLst>
          </a:prstGeom>
          <a:solidFill>
            <a:srgbClr val="3E2513"/>
          </a:solidFill>
          <a:ln/>
        </p:spPr>
      </p:sp>
      <p:pic>
        <p:nvPicPr>
          <p:cNvPr id="19"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9963509" y="4535686"/>
            <a:ext cx="267891" cy="267891"/>
          </a:xfrm>
          <a:prstGeom prst="rect">
            <a:avLst/>
          </a:prstGeom>
        </p:spPr>
      </p:pic>
      <p:sp>
        <p:nvSpPr>
          <p:cNvPr id="20" name="Text 15"/>
          <p:cNvSpPr/>
          <p:nvPr/>
        </p:nvSpPr>
        <p:spPr>
          <a:xfrm>
            <a:off x="9799798" y="5165765"/>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Есептеулер</a:t>
            </a:r>
            <a:endParaRPr lang="en-US" sz="2400" dirty="0">
              <a:latin typeface="Times New Roman" panose="02020603050405020304" pitchFamily="18" charset="0"/>
              <a:cs typeface="Times New Roman" panose="02020603050405020304" pitchFamily="18" charset="0"/>
            </a:endParaRPr>
          </a:p>
        </p:txBody>
      </p:sp>
      <p:sp>
        <p:nvSpPr>
          <p:cNvPr id="21" name="Text 16"/>
          <p:cNvSpPr/>
          <p:nvPr/>
        </p:nvSpPr>
        <p:spPr>
          <a:xfrm>
            <a:off x="9799798" y="5594985"/>
            <a:ext cx="3818573" cy="95261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Формулалар бойынша тығыздықты есептеп, кесте мәндерімен салыстыру</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08040" y="750212"/>
            <a:ext cx="7939445" cy="496133"/>
          </a:xfrm>
          <a:prstGeom prst="rect">
            <a:avLst/>
          </a:prstGeom>
          <a:noFill/>
          <a:ln/>
        </p:spPr>
        <p:txBody>
          <a:bodyPr wrap="none" lIns="0" tIns="0" rIns="0" bIns="0" rtlCol="0" anchor="t"/>
          <a:lstStyle/>
          <a:p>
            <a:pPr marL="0" indent="0" algn="l">
              <a:lnSpc>
                <a:spcPts val="3900"/>
              </a:lnSpc>
              <a:buNone/>
            </a:pPr>
            <a:r>
              <a:rPr lang="en-US" sz="3600" dirty="0">
                <a:solidFill>
                  <a:srgbClr val="201B18"/>
                </a:solidFill>
                <a:latin typeface="Times New Roman" panose="02020603050405020304" pitchFamily="18" charset="0"/>
                <a:ea typeface="Platypi Medium" pitchFamily="34" charset="-122"/>
                <a:cs typeface="Times New Roman" panose="02020603050405020304" pitchFamily="18" charset="0"/>
              </a:rPr>
              <a:t>Тығыздық туралы теориялық мәліметтер</a:t>
            </a:r>
            <a:endParaRPr lang="en-US" sz="3600" dirty="0">
              <a:latin typeface="Times New Roman" panose="02020603050405020304" pitchFamily="18" charset="0"/>
              <a:cs typeface="Times New Roman" panose="02020603050405020304" pitchFamily="18" charset="0"/>
            </a:endParaRPr>
          </a:p>
        </p:txBody>
      </p:sp>
      <p:sp>
        <p:nvSpPr>
          <p:cNvPr id="3" name="Text 1"/>
          <p:cNvSpPr/>
          <p:nvPr/>
        </p:nvSpPr>
        <p:spPr>
          <a:xfrm>
            <a:off x="508040" y="1643181"/>
            <a:ext cx="13042821" cy="95261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Тығыздық — бұл заттың физикалық қасиеті, ол көлем бірлігіндегі массаны көрсетеді. Басқаша айтқанда, белгілі бір заттың бір текше метрінде немесе бір текше сантиметрінде қанша масса бар екенін білдіреді. Мысалы, темір алюминийге қарағанда тығызырақ, себебі бірдей көлемде темірдің массасы көбірек болады.</a:t>
            </a:r>
            <a:endParaRPr lang="en-US" dirty="0">
              <a:latin typeface="Times New Roman" panose="02020603050405020304" pitchFamily="18" charset="0"/>
              <a:cs typeface="Times New Roman" panose="02020603050405020304" pitchFamily="18" charset="0"/>
            </a:endParaRPr>
          </a:p>
        </p:txBody>
      </p:sp>
      <p:sp>
        <p:nvSpPr>
          <p:cNvPr id="4" name="Shape 2"/>
          <p:cNvSpPr/>
          <p:nvPr/>
        </p:nvSpPr>
        <p:spPr>
          <a:xfrm>
            <a:off x="508040" y="2819042"/>
            <a:ext cx="446484" cy="446484"/>
          </a:xfrm>
          <a:prstGeom prst="roundRect">
            <a:avLst>
              <a:gd name="adj" fmla="val 6668"/>
            </a:avLst>
          </a:prstGeom>
          <a:solidFill>
            <a:srgbClr val="F9F7F7"/>
          </a:solidFill>
          <a:ln/>
        </p:spPr>
      </p:sp>
      <p:sp>
        <p:nvSpPr>
          <p:cNvPr id="5" name="Text 3"/>
          <p:cNvSpPr/>
          <p:nvPr/>
        </p:nvSpPr>
        <p:spPr>
          <a:xfrm>
            <a:off x="582454" y="2856249"/>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p:txBody>
      </p:sp>
      <p:sp>
        <p:nvSpPr>
          <p:cNvPr id="6" name="Text 4"/>
          <p:cNvSpPr/>
          <p:nvPr/>
        </p:nvSpPr>
        <p:spPr>
          <a:xfrm>
            <a:off x="1152882" y="2856190"/>
            <a:ext cx="3467814" cy="372070"/>
          </a:xfrm>
          <a:prstGeom prst="rect">
            <a:avLst/>
          </a:prstGeom>
          <a:noFill/>
          <a:ln/>
        </p:spPr>
        <p:txBody>
          <a:bodyPr wrap="none" lIns="0" tIns="0" rIns="0" bIns="0" rtlCol="0" anchor="t"/>
          <a:lstStyle/>
          <a:p>
            <a:pPr marL="0" indent="0" algn="l">
              <a:lnSpc>
                <a:spcPts val="2900"/>
              </a:lnSpc>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Тығыздық дегеніміз не?</a:t>
            </a:r>
            <a:endParaRPr lang="en-US" sz="2800" dirty="0">
              <a:latin typeface="Times New Roman" panose="02020603050405020304" pitchFamily="18" charset="0"/>
              <a:cs typeface="Times New Roman" panose="02020603050405020304" pitchFamily="18" charset="0"/>
            </a:endParaRPr>
          </a:p>
        </p:txBody>
      </p:sp>
      <p:sp>
        <p:nvSpPr>
          <p:cNvPr id="7" name="Text 5"/>
          <p:cNvSpPr/>
          <p:nvPr/>
        </p:nvSpPr>
        <p:spPr>
          <a:xfrm>
            <a:off x="830461" y="3347323"/>
            <a:ext cx="4107775" cy="2857857"/>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Тығыздық — заттың көлем бірлігіндегі массасын көрсететін физикалық шама. Формуласы: ρ = m/V, мұндағы ρ (ро) — тығыздық, m — масса, V — көлем. Әр заттың өзіне тән тығыздығы бар, сондықтан тығыздықты өлшеу арқылы белгісіз заттарды анықтауға болады.</a:t>
            </a:r>
            <a:endParaRPr lang="en-US" dirty="0">
              <a:latin typeface="Times New Roman" panose="02020603050405020304" pitchFamily="18" charset="0"/>
              <a:cs typeface="Times New Roman" panose="02020603050405020304" pitchFamily="18" charset="0"/>
            </a:endParaRPr>
          </a:p>
        </p:txBody>
      </p:sp>
      <p:sp>
        <p:nvSpPr>
          <p:cNvPr id="8" name="Shape 6"/>
          <p:cNvSpPr/>
          <p:nvPr/>
        </p:nvSpPr>
        <p:spPr>
          <a:xfrm>
            <a:off x="4938236" y="2819042"/>
            <a:ext cx="446484" cy="446484"/>
          </a:xfrm>
          <a:prstGeom prst="roundRect">
            <a:avLst>
              <a:gd name="adj" fmla="val 6668"/>
            </a:avLst>
          </a:prstGeom>
          <a:solidFill>
            <a:srgbClr val="F9F7F7"/>
          </a:solidFill>
          <a:ln/>
        </p:spPr>
      </p:sp>
      <p:sp>
        <p:nvSpPr>
          <p:cNvPr id="9" name="Text 7"/>
          <p:cNvSpPr/>
          <p:nvPr/>
        </p:nvSpPr>
        <p:spPr>
          <a:xfrm>
            <a:off x="5012650" y="2856249"/>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10" name="Text 8"/>
          <p:cNvSpPr/>
          <p:nvPr/>
        </p:nvSpPr>
        <p:spPr>
          <a:xfrm>
            <a:off x="5583079" y="2856190"/>
            <a:ext cx="2977039" cy="372070"/>
          </a:xfrm>
          <a:prstGeom prst="rect">
            <a:avLst/>
          </a:prstGeom>
          <a:noFill/>
          <a:ln/>
        </p:spPr>
        <p:txBody>
          <a:bodyPr wrap="none" lIns="0" tIns="0" rIns="0" bIns="0" rtlCol="0" anchor="t"/>
          <a:lstStyle/>
          <a:p>
            <a:pPr marL="0" indent="0" algn="l">
              <a:lnSpc>
                <a:spcPts val="2900"/>
              </a:lnSpc>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Өлшем бірліктері</a:t>
            </a:r>
            <a:endParaRPr lang="en-US" sz="2800" dirty="0">
              <a:latin typeface="Times New Roman" panose="02020603050405020304" pitchFamily="18" charset="0"/>
              <a:cs typeface="Times New Roman" panose="02020603050405020304" pitchFamily="18" charset="0"/>
            </a:endParaRPr>
          </a:p>
        </p:txBody>
      </p:sp>
      <p:sp>
        <p:nvSpPr>
          <p:cNvPr id="11" name="Text 9"/>
          <p:cNvSpPr/>
          <p:nvPr/>
        </p:nvSpPr>
        <p:spPr>
          <a:xfrm>
            <a:off x="5200650" y="3347323"/>
            <a:ext cx="4242316" cy="3175397"/>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Халықаралық жүйеде (СИ) тығыздық килограмм бөлінген текше метрмен (кг/м³) өлшенеді. Зертханада жиі грамм бөлінген текше сантиметр (г/см³) қолданылады. Бұл екі өлшем бірлігі арасындағы байланыс: 1 г/см³ = 1000 кг/м³. Мысалы, судың тығыздығы 1 г/см³ немесе 1000 кг/м³.</a:t>
            </a:r>
            <a:endParaRPr lang="en-US" dirty="0">
              <a:latin typeface="Times New Roman" panose="02020603050405020304" pitchFamily="18" charset="0"/>
              <a:cs typeface="Times New Roman" panose="02020603050405020304" pitchFamily="18" charset="0"/>
            </a:endParaRPr>
          </a:p>
        </p:txBody>
      </p:sp>
      <p:sp>
        <p:nvSpPr>
          <p:cNvPr id="12" name="Shape 10"/>
          <p:cNvSpPr/>
          <p:nvPr/>
        </p:nvSpPr>
        <p:spPr>
          <a:xfrm>
            <a:off x="9368552" y="2819042"/>
            <a:ext cx="446484" cy="446484"/>
          </a:xfrm>
          <a:prstGeom prst="roundRect">
            <a:avLst>
              <a:gd name="adj" fmla="val 6668"/>
            </a:avLst>
          </a:prstGeom>
          <a:solidFill>
            <a:srgbClr val="F9F7F7"/>
          </a:solidFill>
          <a:ln/>
        </p:spPr>
      </p:sp>
      <p:sp>
        <p:nvSpPr>
          <p:cNvPr id="13" name="Text 11"/>
          <p:cNvSpPr/>
          <p:nvPr/>
        </p:nvSpPr>
        <p:spPr>
          <a:xfrm>
            <a:off x="9442966" y="2895897"/>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
        <p:nvSpPr>
          <p:cNvPr id="14" name="Text 12"/>
          <p:cNvSpPr/>
          <p:nvPr/>
        </p:nvSpPr>
        <p:spPr>
          <a:xfrm>
            <a:off x="9889450" y="2856189"/>
            <a:ext cx="4415671" cy="744141"/>
          </a:xfrm>
          <a:prstGeom prst="rect">
            <a:avLst/>
          </a:prstGeom>
          <a:noFill/>
          <a:ln/>
        </p:spPr>
        <p:txBody>
          <a:bodyPr wrap="square" lIns="0" tIns="0" rIns="0" bIns="0" rtlCol="0" anchor="t"/>
          <a:lstStyle/>
          <a:p>
            <a:pPr marL="0" indent="0" algn="l">
              <a:lnSpc>
                <a:spcPts val="2900"/>
              </a:lnSpc>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Практикалық маңыздылығы</a:t>
            </a:r>
            <a:endParaRPr lang="en-US" sz="2800" dirty="0">
              <a:latin typeface="Times New Roman" panose="02020603050405020304" pitchFamily="18" charset="0"/>
              <a:cs typeface="Times New Roman" panose="02020603050405020304" pitchFamily="18" charset="0"/>
            </a:endParaRPr>
          </a:p>
        </p:txBody>
      </p:sp>
      <p:sp>
        <p:nvSpPr>
          <p:cNvPr id="15" name="Text 13"/>
          <p:cNvSpPr/>
          <p:nvPr/>
        </p:nvSpPr>
        <p:spPr>
          <a:xfrm>
            <a:off x="9928978" y="3347085"/>
            <a:ext cx="4301372" cy="3175397"/>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Тығыздықты білу күнделікті өмірде және өнеркәсіпте өте маңызды. Мысалы, кемелердің суда қалқуы, ұшақтардың жеңіл материалдардан жасалуы, алтынның шынайылығын тексеру — бәрі тығыздық қасиетіне байланысты. Сондай-ақ, тығыздық мәні заттың сапасын бағалауда қолданылады.</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29114" y="363736"/>
            <a:ext cx="6057662" cy="330637"/>
          </a:xfrm>
          <a:prstGeom prst="rect">
            <a:avLst/>
          </a:prstGeom>
          <a:noFill/>
          <a:ln/>
        </p:spPr>
        <p:txBody>
          <a:bodyPr wrap="none" lIns="0" tIns="0" rIns="0" bIns="0" rtlCol="0" anchor="t"/>
          <a:lstStyle/>
          <a:p>
            <a:pPr marL="0" indent="0" algn="l">
              <a:buNone/>
            </a:pPr>
            <a:r>
              <a:rPr lang="en-US" sz="3600" dirty="0">
                <a:solidFill>
                  <a:srgbClr val="201B18"/>
                </a:solidFill>
                <a:latin typeface="Times New Roman" panose="02020603050405020304" pitchFamily="18" charset="0"/>
                <a:ea typeface="Platypi Medium" pitchFamily="34" charset="-122"/>
                <a:cs typeface="Times New Roman" panose="02020603050405020304" pitchFamily="18" charset="0"/>
              </a:rPr>
              <a:t>Қатты дененің тығыздығын анықтау әдістемесі</a:t>
            </a:r>
            <a:endParaRPr lang="en-US" sz="3600" dirty="0">
              <a:latin typeface="Times New Roman" panose="02020603050405020304" pitchFamily="18" charset="0"/>
              <a:cs typeface="Times New Roman" panose="02020603050405020304" pitchFamily="18" charset="0"/>
            </a:endParaRPr>
          </a:p>
        </p:txBody>
      </p:sp>
      <p:sp>
        <p:nvSpPr>
          <p:cNvPr id="3" name="Text 1"/>
          <p:cNvSpPr/>
          <p:nvPr/>
        </p:nvSpPr>
        <p:spPr>
          <a:xfrm>
            <a:off x="816230" y="1231767"/>
            <a:ext cx="9860026" cy="1047110"/>
          </a:xfrm>
          <a:prstGeom prst="rect">
            <a:avLst/>
          </a:prstGeom>
          <a:noFill/>
          <a:ln/>
        </p:spPr>
        <p:txBody>
          <a:bodyPr wrap="square" lIns="0" tIns="0" rIns="0" bIns="0" rtlCol="0" anchor="t"/>
          <a:lstStyle/>
          <a:p>
            <a:pPr marL="0" indent="0" algn="l">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Дұрыс емес пішінді қатты дененің тығыздығын анықтау үшін екі негізгі шаманы өлшеу керек: массаны және көлемді. Массаны таразыда өлшеу оңай, ал дұрыс емес пішінді дененің көлемін табу үшін Архимед ашқан арнайы әдісті қолданамыз.</a:t>
            </a:r>
            <a:endParaRPr lang="en-US" dirty="0">
              <a:latin typeface="Times New Roman" panose="02020603050405020304" pitchFamily="18" charset="0"/>
              <a:cs typeface="Times New Roman" panose="02020603050405020304" pitchFamily="18" charset="0"/>
            </a:endParaRPr>
          </a:p>
        </p:txBody>
      </p:sp>
      <p:sp>
        <p:nvSpPr>
          <p:cNvPr id="4" name="Text 2"/>
          <p:cNvSpPr/>
          <p:nvPr/>
        </p:nvSpPr>
        <p:spPr>
          <a:xfrm>
            <a:off x="816230" y="2393573"/>
            <a:ext cx="9860026" cy="1047110"/>
          </a:xfrm>
          <a:prstGeom prst="rect">
            <a:avLst/>
          </a:prstGeom>
          <a:noFill/>
          <a:ln/>
        </p:spPr>
        <p:txBody>
          <a:bodyPr wrap="square" lIns="0" tIns="0" rIns="0" bIns="0" rtlCol="0" anchor="t"/>
          <a:lstStyle/>
          <a:p>
            <a:pPr marL="0" indent="0" algn="l">
              <a:buNone/>
            </a:pPr>
            <a:r>
              <a:rPr lang="en-US" b="1" dirty="0">
                <a:solidFill>
                  <a:srgbClr val="504C49"/>
                </a:solidFill>
                <a:latin typeface="Times New Roman" panose="02020603050405020304" pitchFamily="18" charset="0"/>
                <a:ea typeface="Source Serif 4" pitchFamily="34" charset="-122"/>
                <a:cs typeface="Times New Roman" panose="02020603050405020304" pitchFamily="18" charset="0"/>
              </a:rPr>
              <a:t>Көлемді өлшеу принципі:</a:t>
            </a: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 Денені суға толық батырғанда, су деңгейі дененің көлеміне тең мөлшерге көтеріледі. Сондықтан мензуркадағы су деңгейінің айырмасы дененің көлемін береді. Бұл әдіс кез келген пішінді денелерге қолданылады.</a:t>
            </a:r>
            <a:endParaRPr lang="en-US"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10800208" y="351070"/>
            <a:ext cx="3301078" cy="3301078"/>
          </a:xfrm>
          <a:prstGeom prst="rect">
            <a:avLst/>
          </a:prstGeom>
        </p:spPr>
      </p:pic>
      <p:sp>
        <p:nvSpPr>
          <p:cNvPr id="6" name="Text 3"/>
          <p:cNvSpPr/>
          <p:nvPr/>
        </p:nvSpPr>
        <p:spPr>
          <a:xfrm>
            <a:off x="610953" y="3538934"/>
            <a:ext cx="132278" cy="165378"/>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Light" pitchFamily="34" charset="-122"/>
                <a:cs typeface="Times New Roman" panose="02020603050405020304" pitchFamily="18" charset="0"/>
              </a:rPr>
              <a:t>01</a:t>
            </a:r>
            <a:endParaRPr lang="en-US" sz="2800" dirty="0">
              <a:latin typeface="Times New Roman" panose="02020603050405020304" pitchFamily="18" charset="0"/>
              <a:cs typeface="Times New Roman" panose="02020603050405020304" pitchFamily="18" charset="0"/>
            </a:endParaRPr>
          </a:p>
        </p:txBody>
      </p:sp>
      <p:sp>
        <p:nvSpPr>
          <p:cNvPr id="7" name="Shape 4"/>
          <p:cNvSpPr/>
          <p:nvPr/>
        </p:nvSpPr>
        <p:spPr>
          <a:xfrm>
            <a:off x="595253" y="3982374"/>
            <a:ext cx="4435793" cy="15240"/>
          </a:xfrm>
          <a:prstGeom prst="rect">
            <a:avLst/>
          </a:prstGeom>
          <a:solidFill>
            <a:srgbClr val="3E2513"/>
          </a:solidFill>
          <a:ln/>
        </p:spPr>
      </p:sp>
      <p:sp>
        <p:nvSpPr>
          <p:cNvPr id="8" name="Text 5"/>
          <p:cNvSpPr/>
          <p:nvPr/>
        </p:nvSpPr>
        <p:spPr>
          <a:xfrm>
            <a:off x="595253" y="4078934"/>
            <a:ext cx="1653778" cy="206693"/>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Массаны өлшеу</a:t>
            </a:r>
            <a:endParaRPr lang="en-US" sz="2800" dirty="0">
              <a:latin typeface="Times New Roman" panose="02020603050405020304" pitchFamily="18" charset="0"/>
              <a:cs typeface="Times New Roman" panose="02020603050405020304" pitchFamily="18" charset="0"/>
            </a:endParaRPr>
          </a:p>
        </p:txBody>
      </p:sp>
      <p:sp>
        <p:nvSpPr>
          <p:cNvPr id="9" name="Text 6"/>
          <p:cNvSpPr/>
          <p:nvPr/>
        </p:nvSpPr>
        <p:spPr>
          <a:xfrm>
            <a:off x="579553" y="4578371"/>
            <a:ext cx="4435793" cy="423148"/>
          </a:xfrm>
          <a:prstGeom prst="rect">
            <a:avLst/>
          </a:prstGeom>
          <a:noFill/>
          <a:ln/>
        </p:spPr>
        <p:txBody>
          <a:bodyPr wrap="squar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Денені мұқият құрғатып, таразыда өлшеңіз. Мәнді граммен (г) жазыңыз</a:t>
            </a:r>
            <a:endParaRPr lang="en-US" sz="2000" dirty="0">
              <a:latin typeface="Times New Roman" panose="02020603050405020304" pitchFamily="18" charset="0"/>
              <a:cs typeface="Times New Roman" panose="02020603050405020304" pitchFamily="18" charset="0"/>
            </a:endParaRPr>
          </a:p>
        </p:txBody>
      </p:sp>
      <p:sp>
        <p:nvSpPr>
          <p:cNvPr id="10" name="Text 7"/>
          <p:cNvSpPr/>
          <p:nvPr/>
        </p:nvSpPr>
        <p:spPr>
          <a:xfrm>
            <a:off x="5179024" y="3538934"/>
            <a:ext cx="132278" cy="165378"/>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Light" pitchFamily="34" charset="-122"/>
                <a:cs typeface="Times New Roman" panose="02020603050405020304" pitchFamily="18" charset="0"/>
              </a:rPr>
              <a:t>02</a:t>
            </a:r>
            <a:endParaRPr lang="en-US" sz="2800" dirty="0">
              <a:latin typeface="Times New Roman" panose="02020603050405020304" pitchFamily="18" charset="0"/>
              <a:cs typeface="Times New Roman" panose="02020603050405020304" pitchFamily="18" charset="0"/>
            </a:endParaRPr>
          </a:p>
        </p:txBody>
      </p:sp>
      <p:sp>
        <p:nvSpPr>
          <p:cNvPr id="11" name="Shape 8"/>
          <p:cNvSpPr/>
          <p:nvPr/>
        </p:nvSpPr>
        <p:spPr>
          <a:xfrm>
            <a:off x="5163324" y="3982374"/>
            <a:ext cx="4435912" cy="15240"/>
          </a:xfrm>
          <a:prstGeom prst="rect">
            <a:avLst/>
          </a:prstGeom>
          <a:solidFill>
            <a:srgbClr val="3E2513"/>
          </a:solidFill>
          <a:ln/>
        </p:spPr>
      </p:sp>
      <p:sp>
        <p:nvSpPr>
          <p:cNvPr id="12" name="Text 9"/>
          <p:cNvSpPr/>
          <p:nvPr/>
        </p:nvSpPr>
        <p:spPr>
          <a:xfrm>
            <a:off x="5163324" y="4078934"/>
            <a:ext cx="1653778" cy="206693"/>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Бастапқы су көлемі</a:t>
            </a:r>
            <a:endParaRPr lang="en-US" sz="2800" dirty="0">
              <a:latin typeface="Times New Roman" panose="02020603050405020304" pitchFamily="18" charset="0"/>
              <a:cs typeface="Times New Roman" panose="02020603050405020304" pitchFamily="18" charset="0"/>
            </a:endParaRPr>
          </a:p>
        </p:txBody>
      </p:sp>
      <p:sp>
        <p:nvSpPr>
          <p:cNvPr id="13" name="Text 10"/>
          <p:cNvSpPr/>
          <p:nvPr/>
        </p:nvSpPr>
        <p:spPr>
          <a:xfrm>
            <a:off x="5163324" y="4578371"/>
            <a:ext cx="4435912" cy="423148"/>
          </a:xfrm>
          <a:prstGeom prst="rect">
            <a:avLst/>
          </a:prstGeom>
          <a:noFill/>
          <a:ln/>
        </p:spPr>
        <p:txBody>
          <a:bodyPr wrap="squar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Мензурканы көз деңгейіне қойып, төменгі мениск бойынша көрсеткішті алыңыз</a:t>
            </a:r>
            <a:endParaRPr lang="en-US" sz="2000" dirty="0">
              <a:latin typeface="Times New Roman" panose="02020603050405020304" pitchFamily="18" charset="0"/>
              <a:cs typeface="Times New Roman" panose="02020603050405020304" pitchFamily="18" charset="0"/>
            </a:endParaRPr>
          </a:p>
        </p:txBody>
      </p:sp>
      <p:sp>
        <p:nvSpPr>
          <p:cNvPr id="14" name="Text 11"/>
          <p:cNvSpPr/>
          <p:nvPr/>
        </p:nvSpPr>
        <p:spPr>
          <a:xfrm>
            <a:off x="9747214" y="3538934"/>
            <a:ext cx="132278" cy="165378"/>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Light" pitchFamily="34" charset="-122"/>
                <a:cs typeface="Times New Roman" panose="02020603050405020304" pitchFamily="18" charset="0"/>
              </a:rPr>
              <a:t>03</a:t>
            </a:r>
            <a:endParaRPr lang="en-US" sz="2800" dirty="0">
              <a:latin typeface="Times New Roman" panose="02020603050405020304" pitchFamily="18" charset="0"/>
              <a:cs typeface="Times New Roman" panose="02020603050405020304" pitchFamily="18" charset="0"/>
            </a:endParaRPr>
          </a:p>
        </p:txBody>
      </p:sp>
      <p:sp>
        <p:nvSpPr>
          <p:cNvPr id="15" name="Shape 12"/>
          <p:cNvSpPr/>
          <p:nvPr/>
        </p:nvSpPr>
        <p:spPr>
          <a:xfrm>
            <a:off x="9731514" y="3982374"/>
            <a:ext cx="4435912" cy="15240"/>
          </a:xfrm>
          <a:prstGeom prst="rect">
            <a:avLst/>
          </a:prstGeom>
          <a:solidFill>
            <a:srgbClr val="3E2513"/>
          </a:solidFill>
          <a:ln/>
        </p:spPr>
      </p:sp>
      <p:sp>
        <p:nvSpPr>
          <p:cNvPr id="16" name="Text 13"/>
          <p:cNvSpPr/>
          <p:nvPr/>
        </p:nvSpPr>
        <p:spPr>
          <a:xfrm>
            <a:off x="9731514" y="4078934"/>
            <a:ext cx="1653778" cy="206693"/>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Денені батыру</a:t>
            </a:r>
            <a:endParaRPr lang="en-US" sz="2800" dirty="0">
              <a:latin typeface="Times New Roman" panose="02020603050405020304" pitchFamily="18" charset="0"/>
              <a:cs typeface="Times New Roman" panose="02020603050405020304" pitchFamily="18" charset="0"/>
            </a:endParaRPr>
          </a:p>
        </p:txBody>
      </p:sp>
      <p:sp>
        <p:nvSpPr>
          <p:cNvPr id="17" name="Text 14"/>
          <p:cNvSpPr/>
          <p:nvPr/>
        </p:nvSpPr>
        <p:spPr>
          <a:xfrm>
            <a:off x="9747214" y="4578371"/>
            <a:ext cx="4435912" cy="423148"/>
          </a:xfrm>
          <a:prstGeom prst="rect">
            <a:avLst/>
          </a:prstGeom>
          <a:noFill/>
          <a:ln/>
        </p:spPr>
        <p:txBody>
          <a:bodyPr wrap="squar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Жіпке байлап, денені суға толық батырыңыз. Ауа көпіршіктері болмауын тексеріңіз</a:t>
            </a:r>
            <a:endParaRPr lang="en-US" sz="2000" dirty="0">
              <a:latin typeface="Times New Roman" panose="02020603050405020304" pitchFamily="18" charset="0"/>
              <a:cs typeface="Times New Roman" panose="02020603050405020304" pitchFamily="18" charset="0"/>
            </a:endParaRPr>
          </a:p>
        </p:txBody>
      </p:sp>
      <p:sp>
        <p:nvSpPr>
          <p:cNvPr id="18" name="Text 15"/>
          <p:cNvSpPr/>
          <p:nvPr/>
        </p:nvSpPr>
        <p:spPr>
          <a:xfrm>
            <a:off x="595253" y="5391605"/>
            <a:ext cx="132278" cy="165378"/>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Light" pitchFamily="34" charset="-122"/>
                <a:cs typeface="Times New Roman" panose="02020603050405020304" pitchFamily="18" charset="0"/>
              </a:rPr>
              <a:t>04</a:t>
            </a:r>
            <a:endParaRPr lang="en-US" sz="2800" dirty="0">
              <a:latin typeface="Times New Roman" panose="02020603050405020304" pitchFamily="18" charset="0"/>
              <a:cs typeface="Times New Roman" panose="02020603050405020304" pitchFamily="18" charset="0"/>
            </a:endParaRPr>
          </a:p>
        </p:txBody>
      </p:sp>
      <p:sp>
        <p:nvSpPr>
          <p:cNvPr id="19" name="Shape 16"/>
          <p:cNvSpPr/>
          <p:nvPr/>
        </p:nvSpPr>
        <p:spPr>
          <a:xfrm>
            <a:off x="579553" y="5835045"/>
            <a:ext cx="6719888" cy="15240"/>
          </a:xfrm>
          <a:prstGeom prst="rect">
            <a:avLst/>
          </a:prstGeom>
          <a:solidFill>
            <a:srgbClr val="3E2513"/>
          </a:solidFill>
          <a:ln/>
        </p:spPr>
      </p:sp>
      <p:sp>
        <p:nvSpPr>
          <p:cNvPr id="20" name="Text 17"/>
          <p:cNvSpPr/>
          <p:nvPr/>
        </p:nvSpPr>
        <p:spPr>
          <a:xfrm>
            <a:off x="579553" y="5931604"/>
            <a:ext cx="1653778" cy="206693"/>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Соңғы су көлемі</a:t>
            </a:r>
            <a:endParaRPr lang="en-US" sz="2800" dirty="0">
              <a:latin typeface="Times New Roman" panose="02020603050405020304" pitchFamily="18" charset="0"/>
              <a:cs typeface="Times New Roman" panose="02020603050405020304" pitchFamily="18" charset="0"/>
            </a:endParaRPr>
          </a:p>
        </p:txBody>
      </p:sp>
      <p:sp>
        <p:nvSpPr>
          <p:cNvPr id="21" name="Text 18"/>
          <p:cNvSpPr/>
          <p:nvPr/>
        </p:nvSpPr>
        <p:spPr>
          <a:xfrm>
            <a:off x="579553" y="6518612"/>
            <a:ext cx="6719888" cy="211574"/>
          </a:xfrm>
          <a:prstGeom prst="rect">
            <a:avLst/>
          </a:prstGeom>
          <a:noFill/>
          <a:ln/>
        </p:spPr>
        <p:txBody>
          <a:bodyPr wrap="non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Дене бар судың көлемін өлшеп, айырмасынан </a:t>
            </a: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дененің</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a:t>
            </a:r>
            <a:endParaRPr lang="ru-RU" sz="2000" dirty="0">
              <a:solidFill>
                <a:srgbClr val="504C49"/>
              </a:solidFill>
              <a:latin typeface="Times New Roman" panose="02020603050405020304" pitchFamily="18" charset="0"/>
              <a:ea typeface="Source Serif 4" pitchFamily="34" charset="-122"/>
              <a:cs typeface="Times New Roman" panose="02020603050405020304" pitchFamily="18" charset="0"/>
            </a:endParaRPr>
          </a:p>
          <a:p>
            <a:pPr marL="0" indent="0" algn="l">
              <a:buNone/>
            </a:pP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көлемін</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табыңыз</a:t>
            </a:r>
            <a:endParaRPr lang="en-US" sz="2000" dirty="0">
              <a:latin typeface="Times New Roman" panose="02020603050405020304" pitchFamily="18" charset="0"/>
              <a:cs typeface="Times New Roman" panose="02020603050405020304" pitchFamily="18" charset="0"/>
            </a:endParaRPr>
          </a:p>
        </p:txBody>
      </p:sp>
      <p:sp>
        <p:nvSpPr>
          <p:cNvPr id="22" name="Text 19"/>
          <p:cNvSpPr/>
          <p:nvPr/>
        </p:nvSpPr>
        <p:spPr>
          <a:xfrm>
            <a:off x="7447419" y="5391605"/>
            <a:ext cx="132278" cy="165378"/>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Light" pitchFamily="34" charset="-122"/>
                <a:cs typeface="Times New Roman" panose="02020603050405020304" pitchFamily="18" charset="0"/>
              </a:rPr>
              <a:t>05</a:t>
            </a:r>
            <a:endParaRPr lang="en-US" sz="2800" dirty="0">
              <a:latin typeface="Times New Roman" panose="02020603050405020304" pitchFamily="18" charset="0"/>
              <a:cs typeface="Times New Roman" panose="02020603050405020304" pitchFamily="18" charset="0"/>
            </a:endParaRPr>
          </a:p>
        </p:txBody>
      </p:sp>
      <p:sp>
        <p:nvSpPr>
          <p:cNvPr id="23" name="Shape 20"/>
          <p:cNvSpPr/>
          <p:nvPr/>
        </p:nvSpPr>
        <p:spPr>
          <a:xfrm>
            <a:off x="7431719" y="5835045"/>
            <a:ext cx="6720007" cy="15240"/>
          </a:xfrm>
          <a:prstGeom prst="rect">
            <a:avLst/>
          </a:prstGeom>
          <a:solidFill>
            <a:srgbClr val="3E2513"/>
          </a:solidFill>
          <a:ln/>
        </p:spPr>
      </p:sp>
      <p:sp>
        <p:nvSpPr>
          <p:cNvPr id="24" name="Text 21"/>
          <p:cNvSpPr/>
          <p:nvPr/>
        </p:nvSpPr>
        <p:spPr>
          <a:xfrm>
            <a:off x="7431719" y="5931604"/>
            <a:ext cx="1676876" cy="206693"/>
          </a:xfrm>
          <a:prstGeom prst="rect">
            <a:avLst/>
          </a:prstGeom>
          <a:noFill/>
          <a:ln/>
        </p:spPr>
        <p:txBody>
          <a:bodyPr wrap="none" lIns="0" tIns="0" rIns="0" bIns="0" rtlCol="0" anchor="t"/>
          <a:lstStyle/>
          <a:p>
            <a:pPr marL="0" indent="0" algn="l">
              <a:buNone/>
            </a:pPr>
            <a:r>
              <a:rPr lang="en-US" sz="2800" dirty="0">
                <a:solidFill>
                  <a:srgbClr val="504C49"/>
                </a:solidFill>
                <a:latin typeface="Times New Roman" panose="02020603050405020304" pitchFamily="18" charset="0"/>
                <a:ea typeface="Platypi Medium" pitchFamily="34" charset="-122"/>
                <a:cs typeface="Times New Roman" panose="02020603050405020304" pitchFamily="18" charset="0"/>
              </a:rPr>
              <a:t>Тығыздықты есептеу</a:t>
            </a:r>
            <a:endParaRPr lang="en-US" sz="2800" dirty="0">
              <a:latin typeface="Times New Roman" panose="02020603050405020304" pitchFamily="18" charset="0"/>
              <a:cs typeface="Times New Roman" panose="02020603050405020304" pitchFamily="18" charset="0"/>
            </a:endParaRPr>
          </a:p>
        </p:txBody>
      </p:sp>
      <p:sp>
        <p:nvSpPr>
          <p:cNvPr id="25" name="Text 22"/>
          <p:cNvSpPr/>
          <p:nvPr/>
        </p:nvSpPr>
        <p:spPr>
          <a:xfrm>
            <a:off x="7431719" y="6459200"/>
            <a:ext cx="6720007" cy="211574"/>
          </a:xfrm>
          <a:prstGeom prst="rect">
            <a:avLst/>
          </a:prstGeom>
          <a:noFill/>
          <a:ln/>
        </p:spPr>
        <p:txBody>
          <a:bodyPr wrap="non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ρ = m/V формуласын қолданып, тығыздықты </a:t>
            </a: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табыңыз</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a:t>
            </a:r>
            <a:endParaRPr lang="ru-RU" sz="2000" dirty="0">
              <a:solidFill>
                <a:srgbClr val="504C49"/>
              </a:solidFill>
              <a:latin typeface="Times New Roman" panose="02020603050405020304" pitchFamily="18" charset="0"/>
              <a:ea typeface="Source Serif 4" pitchFamily="34" charset="-122"/>
              <a:cs typeface="Times New Roman" panose="02020603050405020304" pitchFamily="18" charset="0"/>
            </a:endParaRPr>
          </a:p>
          <a:p>
            <a:pPr marL="0" indent="0" algn="l">
              <a:buNone/>
            </a:pP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және</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кесте мәндерімен салыстырыңыз</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16349" y="381119"/>
            <a:ext cx="7275909" cy="402669"/>
          </a:xfrm>
          <a:prstGeom prst="rect">
            <a:avLst/>
          </a:prstGeom>
          <a:noFill/>
          <a:ln/>
        </p:spPr>
        <p:txBody>
          <a:bodyPr wrap="none" lIns="0" tIns="0" rIns="0" bIns="0" rtlCol="0" anchor="t"/>
          <a:lstStyle/>
          <a:p>
            <a:pPr marL="0" indent="0" algn="l">
              <a:lnSpc>
                <a:spcPts val="3150"/>
              </a:lnSpc>
              <a:buNone/>
            </a:pPr>
            <a:r>
              <a:rPr lang="en-US" sz="3600" dirty="0">
                <a:solidFill>
                  <a:srgbClr val="201B18"/>
                </a:solidFill>
                <a:latin typeface="Times New Roman" panose="02020603050405020304" pitchFamily="18" charset="0"/>
                <a:ea typeface="Platypi Medium" pitchFamily="34" charset="-122"/>
                <a:cs typeface="Times New Roman" panose="02020603050405020304" pitchFamily="18" charset="0"/>
              </a:rPr>
              <a:t>Сұйықтықтың тығыздығын </a:t>
            </a:r>
            <a:r>
              <a:rPr lang="en-US" sz="2800" dirty="0">
                <a:solidFill>
                  <a:srgbClr val="201B18"/>
                </a:solidFill>
                <a:latin typeface="Times New Roman" panose="02020603050405020304" pitchFamily="18" charset="0"/>
                <a:ea typeface="Platypi Medium" pitchFamily="34" charset="-122"/>
                <a:cs typeface="Times New Roman" panose="02020603050405020304" pitchFamily="18" charset="0"/>
              </a:rPr>
              <a:t>анықтау</a:t>
            </a:r>
            <a:r>
              <a:rPr lang="en-US" sz="3600" dirty="0">
                <a:solidFill>
                  <a:srgbClr val="201B18"/>
                </a:solidFill>
                <a:latin typeface="Times New Roman" panose="02020603050405020304" pitchFamily="18" charset="0"/>
                <a:ea typeface="Platypi Medium" pitchFamily="34" charset="-122"/>
                <a:cs typeface="Times New Roman" panose="02020603050405020304" pitchFamily="18" charset="0"/>
              </a:rPr>
              <a:t> әдістемесі</a:t>
            </a:r>
            <a:endParaRPr lang="en-US" sz="3600" dirty="0">
              <a:latin typeface="Times New Roman" panose="02020603050405020304" pitchFamily="18" charset="0"/>
              <a:cs typeface="Times New Roman" panose="02020603050405020304" pitchFamily="18" charset="0"/>
            </a:endParaRPr>
          </a:p>
        </p:txBody>
      </p:sp>
      <p:sp>
        <p:nvSpPr>
          <p:cNvPr id="4" name="Text 1"/>
          <p:cNvSpPr/>
          <p:nvPr/>
        </p:nvSpPr>
        <p:spPr>
          <a:xfrm>
            <a:off x="216349" y="1025366"/>
            <a:ext cx="7855267" cy="772954"/>
          </a:xfrm>
          <a:prstGeom prst="rect">
            <a:avLst/>
          </a:prstGeom>
          <a:noFill/>
          <a:ln/>
        </p:spPr>
        <p:txBody>
          <a:bodyPr wrap="square" lIns="0" tIns="0" rIns="0" bIns="0" rtlCol="0" anchor="t"/>
          <a:lstStyle/>
          <a:p>
            <a:pPr marL="0" indent="0" algn="l">
              <a:lnSpc>
                <a:spcPts val="20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Сұйықтықтың тығыздығын анықтау қатты денемен салыстырғанда сәл өзгеше жүреді. Мұнда біз екі рет өлшеу жасаймыз: алдымен бос стақанның массасын, содан кейін сұйықтық құйылған стақанның массасын. Олардың айырмасы сұйықтықтың таза массасын береді.</a:t>
            </a:r>
            <a:endParaRPr lang="en-US" dirty="0">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4"/>
          <a:stretch>
            <a:fillRect/>
          </a:stretch>
        </p:blipFill>
        <p:spPr>
          <a:xfrm>
            <a:off x="216349" y="1979533"/>
            <a:ext cx="805458" cy="966549"/>
          </a:xfrm>
          <a:prstGeom prst="rect">
            <a:avLst/>
          </a:prstGeom>
        </p:spPr>
      </p:pic>
      <p:sp>
        <p:nvSpPr>
          <p:cNvPr id="6" name="Text 2"/>
          <p:cNvSpPr/>
          <p:nvPr/>
        </p:nvSpPr>
        <p:spPr>
          <a:xfrm>
            <a:off x="1182899" y="2140624"/>
            <a:ext cx="2013823" cy="251579"/>
          </a:xfrm>
          <a:prstGeom prst="rect">
            <a:avLst/>
          </a:prstGeom>
          <a:noFill/>
          <a:ln/>
        </p:spPr>
        <p:txBody>
          <a:bodyPr wrap="none" lIns="0" tIns="0" rIns="0" bIns="0" rtlCol="0" anchor="t"/>
          <a:lstStyle/>
          <a:p>
            <a:pPr marL="0" indent="0" algn="l">
              <a:lnSpc>
                <a:spcPts val="195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Бос стақан</a:t>
            </a:r>
            <a:endParaRPr lang="en-US" sz="2000" dirty="0">
              <a:latin typeface="Times New Roman" panose="02020603050405020304" pitchFamily="18" charset="0"/>
              <a:cs typeface="Times New Roman" panose="02020603050405020304" pitchFamily="18" charset="0"/>
            </a:endParaRPr>
          </a:p>
        </p:txBody>
      </p:sp>
      <p:sp>
        <p:nvSpPr>
          <p:cNvPr id="7" name="Text 3"/>
          <p:cNvSpPr/>
          <p:nvPr/>
        </p:nvSpPr>
        <p:spPr>
          <a:xfrm>
            <a:off x="1182899" y="2488763"/>
            <a:ext cx="6888718" cy="257651"/>
          </a:xfrm>
          <a:prstGeom prst="rect">
            <a:avLst/>
          </a:prstGeom>
          <a:noFill/>
          <a:ln/>
        </p:spPr>
        <p:txBody>
          <a:bodyPr wrap="none" lIns="0" tIns="0" rIns="0" bIns="0" rtlCol="0" anchor="t"/>
          <a:lstStyle/>
          <a:p>
            <a:pPr marL="0" indent="0" algn="l">
              <a:lnSpc>
                <a:spcPts val="20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Таза, құрғақ стақанды таразыда өлшеп, массасын m₁ деп белгілеңіз</a:t>
            </a:r>
            <a:endParaRPr lang="en-US" dirty="0">
              <a:latin typeface="Times New Roman" panose="02020603050405020304" pitchFamily="18" charset="0"/>
              <a:cs typeface="Times New Roman" panose="02020603050405020304" pitchFamily="18" charset="0"/>
            </a:endParaRPr>
          </a:p>
        </p:txBody>
      </p:sp>
      <p:pic>
        <p:nvPicPr>
          <p:cNvPr id="8" name="Image 2" descr="preencoded.png"/>
          <p:cNvPicPr>
            <a:picLocks noChangeAspect="1"/>
          </p:cNvPicPr>
          <p:nvPr/>
        </p:nvPicPr>
        <p:blipFill>
          <a:blip r:embed="rId5"/>
          <a:stretch>
            <a:fillRect/>
          </a:stretch>
        </p:blipFill>
        <p:spPr>
          <a:xfrm>
            <a:off x="216349" y="2946082"/>
            <a:ext cx="805458" cy="966549"/>
          </a:xfrm>
          <a:prstGeom prst="rect">
            <a:avLst/>
          </a:prstGeom>
        </p:spPr>
      </p:pic>
      <p:sp>
        <p:nvSpPr>
          <p:cNvPr id="9" name="Text 4"/>
          <p:cNvSpPr/>
          <p:nvPr/>
        </p:nvSpPr>
        <p:spPr>
          <a:xfrm>
            <a:off x="1182899" y="3107174"/>
            <a:ext cx="2013823" cy="251579"/>
          </a:xfrm>
          <a:prstGeom prst="rect">
            <a:avLst/>
          </a:prstGeom>
          <a:noFill/>
          <a:ln/>
        </p:spPr>
        <p:txBody>
          <a:bodyPr wrap="none" lIns="0" tIns="0" rIns="0" bIns="0" rtlCol="0" anchor="t"/>
          <a:lstStyle/>
          <a:p>
            <a:pPr marL="0" indent="0" algn="l">
              <a:lnSpc>
                <a:spcPts val="195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Көлемді өлшеу</a:t>
            </a:r>
            <a:endParaRPr lang="en-US" sz="2000" dirty="0">
              <a:latin typeface="Times New Roman" panose="02020603050405020304" pitchFamily="18" charset="0"/>
              <a:cs typeface="Times New Roman" panose="02020603050405020304" pitchFamily="18" charset="0"/>
            </a:endParaRPr>
          </a:p>
        </p:txBody>
      </p:sp>
      <p:sp>
        <p:nvSpPr>
          <p:cNvPr id="10" name="Text 5"/>
          <p:cNvSpPr/>
          <p:nvPr/>
        </p:nvSpPr>
        <p:spPr>
          <a:xfrm>
            <a:off x="1182899" y="3455313"/>
            <a:ext cx="6888718" cy="257651"/>
          </a:xfrm>
          <a:prstGeom prst="rect">
            <a:avLst/>
          </a:prstGeom>
          <a:noFill/>
          <a:ln/>
        </p:spPr>
        <p:txBody>
          <a:bodyPr wrap="none" lIns="0" tIns="0" rIns="0" bIns="0" rtlCol="0" anchor="t"/>
          <a:lstStyle/>
          <a:p>
            <a:pPr marL="0" indent="0" algn="l">
              <a:lnSpc>
                <a:spcPts val="20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Мензуркада сұйықтықтың белгілі бір көлемін V өлшеп, стақанға құйыңыз</a:t>
            </a:r>
            <a:endParaRPr lang="en-US" dirty="0">
              <a:latin typeface="Times New Roman" panose="02020603050405020304" pitchFamily="18" charset="0"/>
              <a:cs typeface="Times New Roman" panose="02020603050405020304" pitchFamily="18" charset="0"/>
            </a:endParaRPr>
          </a:p>
        </p:txBody>
      </p:sp>
      <p:pic>
        <p:nvPicPr>
          <p:cNvPr id="11" name="Image 3" descr="preencoded.png"/>
          <p:cNvPicPr>
            <a:picLocks noChangeAspect="1"/>
          </p:cNvPicPr>
          <p:nvPr/>
        </p:nvPicPr>
        <p:blipFill>
          <a:blip r:embed="rId6"/>
          <a:stretch>
            <a:fillRect/>
          </a:stretch>
        </p:blipFill>
        <p:spPr>
          <a:xfrm>
            <a:off x="216349" y="3912632"/>
            <a:ext cx="805458" cy="966549"/>
          </a:xfrm>
          <a:prstGeom prst="rect">
            <a:avLst/>
          </a:prstGeom>
        </p:spPr>
      </p:pic>
      <p:sp>
        <p:nvSpPr>
          <p:cNvPr id="12" name="Text 6"/>
          <p:cNvSpPr/>
          <p:nvPr/>
        </p:nvSpPr>
        <p:spPr>
          <a:xfrm>
            <a:off x="1182899" y="4073723"/>
            <a:ext cx="2013823" cy="251579"/>
          </a:xfrm>
          <a:prstGeom prst="rect">
            <a:avLst/>
          </a:prstGeom>
          <a:noFill/>
          <a:ln/>
        </p:spPr>
        <p:txBody>
          <a:bodyPr wrap="none" lIns="0" tIns="0" rIns="0" bIns="0" rtlCol="0" anchor="t"/>
          <a:lstStyle/>
          <a:p>
            <a:pPr marL="0" indent="0" algn="l">
              <a:lnSpc>
                <a:spcPts val="195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Толық стақан</a:t>
            </a:r>
            <a:endParaRPr lang="en-US" sz="2000" dirty="0">
              <a:latin typeface="Times New Roman" panose="02020603050405020304" pitchFamily="18" charset="0"/>
              <a:cs typeface="Times New Roman" panose="02020603050405020304" pitchFamily="18" charset="0"/>
            </a:endParaRPr>
          </a:p>
        </p:txBody>
      </p:sp>
      <p:sp>
        <p:nvSpPr>
          <p:cNvPr id="13" name="Text 7"/>
          <p:cNvSpPr/>
          <p:nvPr/>
        </p:nvSpPr>
        <p:spPr>
          <a:xfrm>
            <a:off x="1182899" y="4421862"/>
            <a:ext cx="6888718" cy="257651"/>
          </a:xfrm>
          <a:prstGeom prst="rect">
            <a:avLst/>
          </a:prstGeom>
          <a:noFill/>
          <a:ln/>
        </p:spPr>
        <p:txBody>
          <a:bodyPr wrap="none" lIns="0" tIns="0" rIns="0" bIns="0" rtlCol="0" anchor="t"/>
          <a:lstStyle/>
          <a:p>
            <a:pPr marL="0" indent="0" algn="l">
              <a:lnSpc>
                <a:spcPts val="20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Сұйықтығы бар стақанды өлшеп, массасын m₂ деп жазыңыз</a:t>
            </a:r>
            <a:endParaRPr lang="en-US" dirty="0">
              <a:latin typeface="Times New Roman" panose="02020603050405020304" pitchFamily="18" charset="0"/>
              <a:cs typeface="Times New Roman" panose="02020603050405020304" pitchFamily="18" charset="0"/>
            </a:endParaRPr>
          </a:p>
        </p:txBody>
      </p:sp>
      <p:pic>
        <p:nvPicPr>
          <p:cNvPr id="14" name="Image 4" descr="preencoded.png"/>
          <p:cNvPicPr>
            <a:picLocks noChangeAspect="1"/>
          </p:cNvPicPr>
          <p:nvPr/>
        </p:nvPicPr>
        <p:blipFill>
          <a:blip r:embed="rId7"/>
          <a:stretch>
            <a:fillRect/>
          </a:stretch>
        </p:blipFill>
        <p:spPr>
          <a:xfrm>
            <a:off x="216349" y="4879181"/>
            <a:ext cx="805458" cy="1185624"/>
          </a:xfrm>
          <a:prstGeom prst="rect">
            <a:avLst/>
          </a:prstGeom>
        </p:spPr>
      </p:pic>
      <p:sp>
        <p:nvSpPr>
          <p:cNvPr id="15" name="Text 8"/>
          <p:cNvSpPr/>
          <p:nvPr/>
        </p:nvSpPr>
        <p:spPr>
          <a:xfrm>
            <a:off x="1182899" y="5040272"/>
            <a:ext cx="2013823" cy="251579"/>
          </a:xfrm>
          <a:prstGeom prst="rect">
            <a:avLst/>
          </a:prstGeom>
          <a:noFill/>
          <a:ln/>
        </p:spPr>
        <p:txBody>
          <a:bodyPr wrap="none" lIns="0" tIns="0" rIns="0" bIns="0" rtlCol="0" anchor="t"/>
          <a:lstStyle/>
          <a:p>
            <a:pPr marL="0" indent="0" algn="l">
              <a:lnSpc>
                <a:spcPts val="195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Есептеу</a:t>
            </a:r>
            <a:endParaRPr lang="en-US" sz="2000" dirty="0">
              <a:latin typeface="Times New Roman" panose="02020603050405020304" pitchFamily="18" charset="0"/>
              <a:cs typeface="Times New Roman" panose="02020603050405020304" pitchFamily="18" charset="0"/>
            </a:endParaRPr>
          </a:p>
        </p:txBody>
      </p:sp>
      <p:sp>
        <p:nvSpPr>
          <p:cNvPr id="16" name="Text 9"/>
          <p:cNvSpPr/>
          <p:nvPr/>
        </p:nvSpPr>
        <p:spPr>
          <a:xfrm>
            <a:off x="1182899" y="5388411"/>
            <a:ext cx="6888718" cy="515303"/>
          </a:xfrm>
          <a:prstGeom prst="rect">
            <a:avLst/>
          </a:prstGeom>
          <a:noFill/>
          <a:ln/>
        </p:spPr>
        <p:txBody>
          <a:bodyPr wrap="square" lIns="0" tIns="0" rIns="0" bIns="0" rtlCol="0" anchor="t"/>
          <a:lstStyle/>
          <a:p>
            <a:pPr marL="0" indent="0" algn="l">
              <a:lnSpc>
                <a:spcPts val="20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m = m₂ - m₁ формуласымен сұйықтық массасын, содан кейін ρ = m/V арқылы тығыздықты табыңыз</a:t>
            </a:r>
            <a:endParaRPr lang="en-US" dirty="0">
              <a:latin typeface="Times New Roman" panose="02020603050405020304" pitchFamily="18" charset="0"/>
              <a:cs typeface="Times New Roman" panose="02020603050405020304" pitchFamily="18" charset="0"/>
            </a:endParaRPr>
          </a:p>
        </p:txBody>
      </p:sp>
      <p:sp>
        <p:nvSpPr>
          <p:cNvPr id="17" name="Shape 10"/>
          <p:cNvSpPr/>
          <p:nvPr/>
        </p:nvSpPr>
        <p:spPr>
          <a:xfrm>
            <a:off x="578776" y="6425564"/>
            <a:ext cx="7855267" cy="1199674"/>
          </a:xfrm>
          <a:prstGeom prst="roundRect">
            <a:avLst>
              <a:gd name="adj" fmla="val 2014"/>
            </a:avLst>
          </a:prstGeom>
          <a:solidFill>
            <a:srgbClr val="EDD5C4"/>
          </a:solidFill>
          <a:ln/>
        </p:spPr>
      </p:sp>
      <p:pic>
        <p:nvPicPr>
          <p:cNvPr id="18" name="Image 5" descr="preencoded.png"/>
          <p:cNvPicPr>
            <a:picLocks noChangeAspect="1"/>
          </p:cNvPicPr>
          <p:nvPr/>
        </p:nvPicPr>
        <p:blipFill>
          <a:blip r:embed="rId8"/>
          <a:stretch>
            <a:fillRect/>
          </a:stretch>
        </p:blipFill>
        <p:spPr>
          <a:xfrm>
            <a:off x="739868" y="6668809"/>
            <a:ext cx="201335" cy="161092"/>
          </a:xfrm>
          <a:prstGeom prst="rect">
            <a:avLst/>
          </a:prstGeom>
        </p:spPr>
      </p:pic>
      <p:sp>
        <p:nvSpPr>
          <p:cNvPr id="19" name="Text 11"/>
          <p:cNvSpPr/>
          <p:nvPr/>
        </p:nvSpPr>
        <p:spPr>
          <a:xfrm>
            <a:off x="1102294" y="6626899"/>
            <a:ext cx="7170658" cy="772954"/>
          </a:xfrm>
          <a:prstGeom prst="rect">
            <a:avLst/>
          </a:prstGeom>
          <a:noFill/>
          <a:ln/>
        </p:spPr>
        <p:txBody>
          <a:bodyPr wrap="square" lIns="0" tIns="0" rIns="0" bIns="0" rtlCol="0" anchor="t"/>
          <a:lstStyle/>
          <a:p>
            <a:pPr marL="0" indent="0" algn="l">
              <a:lnSpc>
                <a:spcPts val="2000"/>
              </a:lnSpc>
              <a:buNone/>
            </a:pPr>
            <a:r>
              <a:rPr lang="en-US" b="1" dirty="0">
                <a:solidFill>
                  <a:srgbClr val="000000"/>
                </a:solidFill>
                <a:latin typeface="Times New Roman" panose="02020603050405020304" pitchFamily="18" charset="0"/>
                <a:ea typeface="Source Serif 4" pitchFamily="34" charset="-122"/>
                <a:cs typeface="Times New Roman" panose="02020603050405020304" pitchFamily="18" charset="0"/>
              </a:rPr>
              <a:t>Маңызды ескерту:</a:t>
            </a:r>
            <a:r>
              <a:rPr lang="en-US" dirty="0">
                <a:solidFill>
                  <a:srgbClr val="000000"/>
                </a:solidFill>
                <a:latin typeface="Times New Roman" panose="02020603050405020304" pitchFamily="18" charset="0"/>
                <a:ea typeface="Source Serif 4" pitchFamily="34" charset="-122"/>
                <a:cs typeface="Times New Roman" panose="02020603050405020304" pitchFamily="18" charset="0"/>
              </a:rPr>
              <a:t> Мензуркадан стақанға сұйықтық құйғанда мүмкіндігінше тамшы төгілмеуін қадағалаңыз. Көлем дәл өлшенсе, нәтиже де дәлірек болады. Су деңгейін әрқашан төменгі мениск бойынша оқыңыз — бұл дәлдікті арттырады.</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54066"/>
          </a:xfrm>
          <a:prstGeom prst="rect">
            <a:avLst/>
          </a:prstGeom>
        </p:spPr>
      </p:pic>
      <p:sp>
        <p:nvSpPr>
          <p:cNvPr id="3" name="Text 0"/>
          <p:cNvSpPr/>
          <p:nvPr/>
        </p:nvSpPr>
        <p:spPr>
          <a:xfrm>
            <a:off x="657225" y="2638187"/>
            <a:ext cx="3286601" cy="410766"/>
          </a:xfrm>
          <a:prstGeom prst="rect">
            <a:avLst/>
          </a:prstGeom>
          <a:noFill/>
          <a:ln/>
        </p:spPr>
        <p:txBody>
          <a:bodyPr wrap="none" lIns="0" tIns="0" rIns="0" bIns="0" rtlCol="0" anchor="t"/>
          <a:lstStyle/>
          <a:p>
            <a:pPr marL="0" indent="0" algn="l">
              <a:lnSpc>
                <a:spcPts val="3200"/>
              </a:lnSpc>
              <a:buNone/>
            </a:pPr>
            <a:r>
              <a:rPr lang="en-US" sz="3200" dirty="0">
                <a:solidFill>
                  <a:srgbClr val="201B18"/>
                </a:solidFill>
                <a:latin typeface="Times New Roman" panose="02020603050405020304" pitchFamily="18" charset="0"/>
                <a:ea typeface="Platypi Medium" pitchFamily="34" charset="-122"/>
                <a:cs typeface="Times New Roman" panose="02020603050405020304" pitchFamily="18" charset="0"/>
              </a:rPr>
              <a:t>Виртуалды зертхана</a:t>
            </a:r>
            <a:endParaRPr lang="en-US" sz="3200" dirty="0">
              <a:latin typeface="Times New Roman" panose="02020603050405020304" pitchFamily="18" charset="0"/>
              <a:cs typeface="Times New Roman" panose="02020603050405020304" pitchFamily="18" charset="0"/>
            </a:endParaRPr>
          </a:p>
        </p:txBody>
      </p:sp>
      <p:sp>
        <p:nvSpPr>
          <p:cNvPr id="4" name="Text 1"/>
          <p:cNvSpPr/>
          <p:nvPr/>
        </p:nvSpPr>
        <p:spPr>
          <a:xfrm>
            <a:off x="657225" y="3459718"/>
            <a:ext cx="4802743" cy="308015"/>
          </a:xfrm>
          <a:prstGeom prst="rect">
            <a:avLst/>
          </a:prstGeom>
          <a:noFill/>
          <a:ln/>
        </p:spPr>
        <p:txBody>
          <a:bodyPr wrap="none" lIns="0" tIns="0" rIns="0" bIns="0" rtlCol="0" anchor="t"/>
          <a:lstStyle/>
          <a:p>
            <a:pPr marL="0" indent="0" algn="l">
              <a:lnSpc>
                <a:spcPts val="2400"/>
              </a:lnSpc>
              <a:buNone/>
            </a:pPr>
            <a:r>
              <a:rPr lang="en-US" sz="2400" dirty="0">
                <a:solidFill>
                  <a:srgbClr val="201B18"/>
                </a:solidFill>
                <a:latin typeface="Times New Roman" panose="02020603050405020304" pitchFamily="18" charset="0"/>
                <a:ea typeface="Platypi Medium" pitchFamily="34" charset="-122"/>
                <a:cs typeface="Times New Roman" panose="02020603050405020304" pitchFamily="18" charset="0"/>
              </a:rPr>
              <a:t>Интерактивті симулятор арқылы жұмыс</a:t>
            </a:r>
            <a:endParaRPr lang="en-US" sz="2400" dirty="0">
              <a:latin typeface="Times New Roman" panose="02020603050405020304" pitchFamily="18" charset="0"/>
              <a:cs typeface="Times New Roman" panose="02020603050405020304" pitchFamily="18" charset="0"/>
            </a:endParaRPr>
          </a:p>
        </p:txBody>
      </p:sp>
      <p:sp>
        <p:nvSpPr>
          <p:cNvPr id="5" name="Text 2"/>
          <p:cNvSpPr/>
          <p:nvPr/>
        </p:nvSpPr>
        <p:spPr>
          <a:xfrm>
            <a:off x="657225" y="3932039"/>
            <a:ext cx="7829193" cy="788670"/>
          </a:xfrm>
          <a:prstGeom prst="rect">
            <a:avLst/>
          </a:prstGeom>
          <a:noFill/>
          <a:ln/>
        </p:spPr>
        <p:txBody>
          <a:bodyPr wrap="square" lIns="0" tIns="0" rIns="0" bIns="0" rtlCol="0" anchor="t"/>
          <a:lstStyle/>
          <a:p>
            <a:pPr marL="0" indent="0" algn="l">
              <a:lnSpc>
                <a:spcPts val="2050"/>
              </a:lnSpc>
              <a:buNone/>
            </a:pPr>
            <a:r>
              <a:rPr lang="en-US" sz="1600" dirty="0">
                <a:solidFill>
                  <a:srgbClr val="504C49"/>
                </a:solidFill>
                <a:latin typeface="Times New Roman" panose="02020603050405020304" pitchFamily="18" charset="0"/>
                <a:ea typeface="Source Serif 4" pitchFamily="34" charset="-122"/>
                <a:cs typeface="Times New Roman" panose="02020603050405020304" pitchFamily="18" charset="0"/>
              </a:rPr>
              <a:t>Егер сізде қазір нақты құрал-жабдықтар болмаса, виртуалды зертхананы пайдаланып көре аласыз. Бұл интерактивті симулятор нақты эксперименттің барлық кезеңдерін модельдейді және өлшеулерді компьютерде немесе планшетте орындауға мүмкіндік береді.</a:t>
            </a:r>
            <a:endParaRPr lang="en-US" sz="1600" dirty="0">
              <a:latin typeface="Times New Roman" panose="02020603050405020304" pitchFamily="18" charset="0"/>
              <a:cs typeface="Times New Roman" panose="02020603050405020304" pitchFamily="18" charset="0"/>
            </a:endParaRPr>
          </a:p>
        </p:txBody>
      </p:sp>
      <p:sp>
        <p:nvSpPr>
          <p:cNvPr id="6" name="Text 3"/>
          <p:cNvSpPr/>
          <p:nvPr/>
        </p:nvSpPr>
        <p:spPr>
          <a:xfrm>
            <a:off x="649724" y="4958952"/>
            <a:ext cx="7829193" cy="262890"/>
          </a:xfrm>
          <a:prstGeom prst="rect">
            <a:avLst/>
          </a:prstGeom>
          <a:noFill/>
          <a:ln/>
        </p:spPr>
        <p:txBody>
          <a:bodyPr wrap="none" lIns="0" tIns="0" rIns="0" bIns="0" rtlCol="0" anchor="t"/>
          <a:lstStyle/>
          <a:p>
            <a:pPr marL="0" indent="0" algn="l">
              <a:lnSpc>
                <a:spcPts val="2050"/>
              </a:lnSpc>
              <a:buNone/>
            </a:pPr>
            <a:r>
              <a:rPr lang="en-US" sz="1600" b="1" dirty="0">
                <a:solidFill>
                  <a:srgbClr val="504C49"/>
                </a:solidFill>
                <a:latin typeface="Times New Roman" panose="02020603050405020304" pitchFamily="18" charset="0"/>
                <a:ea typeface="Source Serif 4" pitchFamily="34" charset="-122"/>
                <a:cs typeface="Times New Roman" panose="02020603050405020304" pitchFamily="18" charset="0"/>
              </a:rPr>
              <a:t>Виртуалды зертхананың артықшылықтары:</a:t>
            </a:r>
            <a:endParaRPr lang="en-US" sz="1600" dirty="0">
              <a:latin typeface="Times New Roman" panose="02020603050405020304" pitchFamily="18" charset="0"/>
              <a:cs typeface="Times New Roman" panose="02020603050405020304" pitchFamily="18" charset="0"/>
            </a:endParaRPr>
          </a:p>
        </p:txBody>
      </p:sp>
      <p:sp>
        <p:nvSpPr>
          <p:cNvPr id="7" name="Text 4"/>
          <p:cNvSpPr/>
          <p:nvPr/>
        </p:nvSpPr>
        <p:spPr>
          <a:xfrm>
            <a:off x="657225" y="5279350"/>
            <a:ext cx="7829193" cy="262890"/>
          </a:xfrm>
          <a:prstGeom prst="rect">
            <a:avLst/>
          </a:prstGeom>
          <a:noFill/>
          <a:ln/>
        </p:spPr>
        <p:txBody>
          <a:bodyPr wrap="none" lIns="0" tIns="0" rIns="0" bIns="0" rtlCol="0" anchor="t"/>
          <a:lstStyle/>
          <a:p>
            <a:pPr marL="342900" indent="-342900" algn="l">
              <a:lnSpc>
                <a:spcPts val="2050"/>
              </a:lnSpc>
              <a:buSzPct val="100000"/>
              <a:buChar char="•"/>
            </a:pPr>
            <a:r>
              <a:rPr lang="en-US" sz="1600" dirty="0">
                <a:solidFill>
                  <a:srgbClr val="504C49"/>
                </a:solidFill>
                <a:latin typeface="Times New Roman" panose="02020603050405020304" pitchFamily="18" charset="0"/>
                <a:ea typeface="Source Serif 4" pitchFamily="34" charset="-122"/>
                <a:cs typeface="Times New Roman" panose="02020603050405020304" pitchFamily="18" charset="0"/>
              </a:rPr>
              <a:t>Эксперименттерді қауіпсіз орындау</a:t>
            </a:r>
            <a:endParaRPr lang="en-US" sz="1600" dirty="0">
              <a:latin typeface="Times New Roman" panose="02020603050405020304" pitchFamily="18" charset="0"/>
              <a:cs typeface="Times New Roman" panose="02020603050405020304" pitchFamily="18" charset="0"/>
            </a:endParaRPr>
          </a:p>
        </p:txBody>
      </p:sp>
      <p:sp>
        <p:nvSpPr>
          <p:cNvPr id="8" name="Text 5"/>
          <p:cNvSpPr/>
          <p:nvPr/>
        </p:nvSpPr>
        <p:spPr>
          <a:xfrm>
            <a:off x="657225" y="5599748"/>
            <a:ext cx="7829193" cy="262890"/>
          </a:xfrm>
          <a:prstGeom prst="rect">
            <a:avLst/>
          </a:prstGeom>
          <a:noFill/>
          <a:ln/>
        </p:spPr>
        <p:txBody>
          <a:bodyPr wrap="none" lIns="0" tIns="0" rIns="0" bIns="0" rtlCol="0" anchor="t"/>
          <a:lstStyle/>
          <a:p>
            <a:pPr marL="342900" indent="-342900" algn="l">
              <a:lnSpc>
                <a:spcPts val="2050"/>
              </a:lnSpc>
              <a:buSzPct val="100000"/>
              <a:buChar char="•"/>
            </a:pPr>
            <a:r>
              <a:rPr lang="en-US" sz="1600" dirty="0">
                <a:solidFill>
                  <a:srgbClr val="504C49"/>
                </a:solidFill>
                <a:latin typeface="Times New Roman" panose="02020603050405020304" pitchFamily="18" charset="0"/>
                <a:ea typeface="Source Serif 4" pitchFamily="34" charset="-122"/>
                <a:cs typeface="Times New Roman" panose="02020603050405020304" pitchFamily="18" charset="0"/>
              </a:rPr>
              <a:t>Өлшеулерді қайталап көру мүмкіндігі</a:t>
            </a:r>
            <a:endParaRPr lang="en-US" sz="1600" dirty="0">
              <a:latin typeface="Times New Roman" panose="02020603050405020304" pitchFamily="18" charset="0"/>
              <a:cs typeface="Times New Roman" panose="02020603050405020304" pitchFamily="18" charset="0"/>
            </a:endParaRPr>
          </a:p>
        </p:txBody>
      </p:sp>
      <p:sp>
        <p:nvSpPr>
          <p:cNvPr id="9" name="Text 6"/>
          <p:cNvSpPr/>
          <p:nvPr/>
        </p:nvSpPr>
        <p:spPr>
          <a:xfrm>
            <a:off x="657225" y="5920145"/>
            <a:ext cx="7829193" cy="262890"/>
          </a:xfrm>
          <a:prstGeom prst="rect">
            <a:avLst/>
          </a:prstGeom>
          <a:noFill/>
          <a:ln/>
        </p:spPr>
        <p:txBody>
          <a:bodyPr wrap="none" lIns="0" tIns="0" rIns="0" bIns="0" rtlCol="0" anchor="t"/>
          <a:lstStyle/>
          <a:p>
            <a:pPr marL="342900" indent="-342900" algn="l">
              <a:lnSpc>
                <a:spcPts val="2050"/>
              </a:lnSpc>
              <a:buSzPct val="100000"/>
              <a:buChar char="•"/>
            </a:pPr>
            <a:r>
              <a:rPr lang="en-US" sz="1600" dirty="0">
                <a:solidFill>
                  <a:srgbClr val="504C49"/>
                </a:solidFill>
                <a:latin typeface="Times New Roman" panose="02020603050405020304" pitchFamily="18" charset="0"/>
                <a:ea typeface="Source Serif 4" pitchFamily="34" charset="-122"/>
                <a:cs typeface="Times New Roman" panose="02020603050405020304" pitchFamily="18" charset="0"/>
              </a:rPr>
              <a:t>Қателерді дереу көру және түзету</a:t>
            </a:r>
            <a:endParaRPr lang="en-US" sz="1600" dirty="0">
              <a:latin typeface="Times New Roman" panose="02020603050405020304" pitchFamily="18" charset="0"/>
              <a:cs typeface="Times New Roman" panose="02020603050405020304" pitchFamily="18" charset="0"/>
            </a:endParaRPr>
          </a:p>
        </p:txBody>
      </p:sp>
      <p:sp>
        <p:nvSpPr>
          <p:cNvPr id="10" name="Text 7"/>
          <p:cNvSpPr/>
          <p:nvPr/>
        </p:nvSpPr>
        <p:spPr>
          <a:xfrm>
            <a:off x="657225" y="6240542"/>
            <a:ext cx="7829193" cy="262890"/>
          </a:xfrm>
          <a:prstGeom prst="rect">
            <a:avLst/>
          </a:prstGeom>
          <a:noFill/>
          <a:ln/>
        </p:spPr>
        <p:txBody>
          <a:bodyPr wrap="none" lIns="0" tIns="0" rIns="0" bIns="0" rtlCol="0" anchor="t"/>
          <a:lstStyle/>
          <a:p>
            <a:pPr marL="342900" indent="-342900" algn="l">
              <a:lnSpc>
                <a:spcPts val="2050"/>
              </a:lnSpc>
              <a:buSzPct val="100000"/>
              <a:buChar char="•"/>
            </a:pPr>
            <a:r>
              <a:rPr lang="en-US" sz="1600" dirty="0">
                <a:solidFill>
                  <a:srgbClr val="504C49"/>
                </a:solidFill>
                <a:latin typeface="Times New Roman" panose="02020603050405020304" pitchFamily="18" charset="0"/>
                <a:ea typeface="Source Serif 4" pitchFamily="34" charset="-122"/>
                <a:cs typeface="Times New Roman" panose="02020603050405020304" pitchFamily="18" charset="0"/>
              </a:rPr>
              <a:t>Әртүрлі заттар мен сұйықтықтарды сынау</a:t>
            </a:r>
            <a:endParaRPr lang="en-US" sz="1600" dirty="0">
              <a:latin typeface="Times New Roman" panose="02020603050405020304" pitchFamily="18" charset="0"/>
              <a:cs typeface="Times New Roman" panose="02020603050405020304" pitchFamily="18" charset="0"/>
            </a:endParaRPr>
          </a:p>
        </p:txBody>
      </p:sp>
      <p:sp>
        <p:nvSpPr>
          <p:cNvPr id="11" name="Text 8"/>
          <p:cNvSpPr/>
          <p:nvPr/>
        </p:nvSpPr>
        <p:spPr>
          <a:xfrm>
            <a:off x="657225" y="6560939"/>
            <a:ext cx="7829193" cy="262890"/>
          </a:xfrm>
          <a:prstGeom prst="rect">
            <a:avLst/>
          </a:prstGeom>
          <a:noFill/>
          <a:ln/>
        </p:spPr>
        <p:txBody>
          <a:bodyPr wrap="none" lIns="0" tIns="0" rIns="0" bIns="0" rtlCol="0" anchor="t"/>
          <a:lstStyle/>
          <a:p>
            <a:pPr marL="342900" indent="-342900" algn="l">
              <a:lnSpc>
                <a:spcPts val="2050"/>
              </a:lnSpc>
              <a:buSzPct val="100000"/>
              <a:buChar char="•"/>
            </a:pPr>
            <a:r>
              <a:rPr lang="en-US" sz="1600" dirty="0">
                <a:solidFill>
                  <a:srgbClr val="504C49"/>
                </a:solidFill>
                <a:latin typeface="Times New Roman" panose="02020603050405020304" pitchFamily="18" charset="0"/>
                <a:ea typeface="Source Serif 4" pitchFamily="34" charset="-122"/>
                <a:cs typeface="Times New Roman" panose="02020603050405020304" pitchFamily="18" charset="0"/>
              </a:rPr>
              <a:t>Нәтижелерді автоматты түрде салыстыру</a:t>
            </a:r>
            <a:endParaRPr lang="en-US" sz="1600" dirty="0">
              <a:latin typeface="Times New Roman" panose="02020603050405020304" pitchFamily="18" charset="0"/>
              <a:cs typeface="Times New Roman" panose="02020603050405020304" pitchFamily="18" charset="0"/>
            </a:endParaRPr>
          </a:p>
        </p:txBody>
      </p:sp>
      <p:sp>
        <p:nvSpPr>
          <p:cNvPr id="15" name="Text 11"/>
          <p:cNvSpPr/>
          <p:nvPr/>
        </p:nvSpPr>
        <p:spPr>
          <a:xfrm>
            <a:off x="9098002" y="3459718"/>
            <a:ext cx="5085874" cy="1159311"/>
          </a:xfrm>
          <a:prstGeom prst="rect">
            <a:avLst/>
          </a:prstGeom>
          <a:noFill/>
          <a:ln/>
        </p:spPr>
        <p:txBody>
          <a:bodyPr wrap="square" lIns="0" tIns="0" rIns="0" bIns="0" rtlCol="0" anchor="t"/>
          <a:lstStyle/>
          <a:p>
            <a:pPr marL="0" indent="0" algn="l">
              <a:lnSpc>
                <a:spcPts val="2050"/>
              </a:lnSpc>
              <a:buNone/>
            </a:pPr>
            <a:r>
              <a:rPr lang="en-US" sz="1600" dirty="0">
                <a:solidFill>
                  <a:srgbClr val="FF0000"/>
                </a:solidFill>
                <a:latin typeface="Times New Roman" panose="02020603050405020304" pitchFamily="18" charset="0"/>
                <a:ea typeface="Source Serif 4" pitchFamily="34" charset="-122"/>
                <a:cs typeface="Times New Roman" panose="02020603050405020304" pitchFamily="18" charset="0"/>
              </a:rPr>
              <a:t>Телефон </a:t>
            </a:r>
            <a:r>
              <a:rPr lang="en-US" sz="1600" dirty="0" err="1">
                <a:solidFill>
                  <a:srgbClr val="FF0000"/>
                </a:solidFill>
                <a:latin typeface="Times New Roman" panose="02020603050405020304" pitchFamily="18" charset="0"/>
                <a:ea typeface="Source Serif 4" pitchFamily="34" charset="-122"/>
                <a:cs typeface="Times New Roman" panose="02020603050405020304" pitchFamily="18" charset="0"/>
              </a:rPr>
              <a:t>камерасын</a:t>
            </a:r>
            <a:r>
              <a:rPr lang="en-US" sz="1600" dirty="0">
                <a:solidFill>
                  <a:srgbClr val="FF0000"/>
                </a:solidFill>
                <a:latin typeface="Times New Roman" panose="02020603050405020304" pitchFamily="18" charset="0"/>
                <a:ea typeface="Source Serif 4" pitchFamily="34" charset="-122"/>
                <a:cs typeface="Times New Roman" panose="02020603050405020304" pitchFamily="18" charset="0"/>
              </a:rPr>
              <a:t> </a:t>
            </a:r>
            <a:r>
              <a:rPr lang="en-US" sz="1600" dirty="0" err="1">
                <a:solidFill>
                  <a:srgbClr val="FF0000"/>
                </a:solidFill>
                <a:latin typeface="Times New Roman" panose="02020603050405020304" pitchFamily="18" charset="0"/>
                <a:ea typeface="Source Serif 4" pitchFamily="34" charset="-122"/>
                <a:cs typeface="Times New Roman" panose="02020603050405020304" pitchFamily="18" charset="0"/>
              </a:rPr>
              <a:t>пайдаланып</a:t>
            </a:r>
            <a:r>
              <a:rPr lang="en-US" sz="1600" dirty="0">
                <a:solidFill>
                  <a:srgbClr val="FF0000"/>
                </a:solidFill>
                <a:latin typeface="Times New Roman" panose="02020603050405020304" pitchFamily="18" charset="0"/>
                <a:ea typeface="Source Serif 4" pitchFamily="34" charset="-122"/>
                <a:cs typeface="Times New Roman" panose="02020603050405020304" pitchFamily="18" charset="0"/>
              </a:rPr>
              <a:t>, виртуалды </a:t>
            </a:r>
            <a:r>
              <a:rPr lang="en-US" sz="1600" dirty="0" err="1">
                <a:solidFill>
                  <a:srgbClr val="FF0000"/>
                </a:solidFill>
                <a:latin typeface="Times New Roman" panose="02020603050405020304" pitchFamily="18" charset="0"/>
                <a:ea typeface="Source Serif 4" pitchFamily="34" charset="-122"/>
                <a:cs typeface="Times New Roman" panose="02020603050405020304" pitchFamily="18" charset="0"/>
              </a:rPr>
              <a:t>зертханаға</a:t>
            </a:r>
            <a:r>
              <a:rPr lang="en-US" sz="1600" dirty="0">
                <a:solidFill>
                  <a:srgbClr val="FF0000"/>
                </a:solidFill>
                <a:latin typeface="Times New Roman" panose="02020603050405020304" pitchFamily="18" charset="0"/>
                <a:ea typeface="Source Serif 4" pitchFamily="34" charset="-122"/>
                <a:cs typeface="Times New Roman" panose="02020603050405020304" pitchFamily="18" charset="0"/>
              </a:rPr>
              <a:t> </a:t>
            </a:r>
            <a:r>
              <a:rPr lang="en-US" sz="1600" dirty="0" err="1">
                <a:solidFill>
                  <a:srgbClr val="FF0000"/>
                </a:solidFill>
                <a:latin typeface="Times New Roman" panose="02020603050405020304" pitchFamily="18" charset="0"/>
                <a:ea typeface="Source Serif 4" pitchFamily="34" charset="-122"/>
                <a:cs typeface="Times New Roman" panose="02020603050405020304" pitchFamily="18" charset="0"/>
              </a:rPr>
              <a:t>өтіңіз</a:t>
            </a:r>
            <a:endParaRPr lang="en-US" sz="1600" dirty="0">
              <a:solidFill>
                <a:srgbClr val="FF0000"/>
              </a:solidFill>
              <a:latin typeface="Times New Roman" panose="02020603050405020304" pitchFamily="18" charset="0"/>
              <a:ea typeface="Source Serif 4" pitchFamily="34" charset="-122"/>
              <a:cs typeface="Times New Roman" panose="02020603050405020304" pitchFamily="18" charset="0"/>
            </a:endParaRPr>
          </a:p>
          <a:p>
            <a:pPr>
              <a:lnSpc>
                <a:spcPts val="2050"/>
              </a:lnSpc>
            </a:pPr>
            <a:r>
              <a:rPr lang="en-US" sz="1600" dirty="0">
                <a:solidFill>
                  <a:srgbClr val="FF0000"/>
                </a:solidFill>
                <a:latin typeface="Times New Roman" panose="02020603050405020304" pitchFamily="18" charset="0"/>
                <a:ea typeface="Source Serif 4" pitchFamily="34" charset="-122"/>
                <a:cs typeface="Times New Roman" panose="02020603050405020304" pitchFamily="18" charset="0"/>
                <a:hlinkClick r:id="rId4"/>
              </a:rPr>
              <a:t>https://phet.colorado.edu/sims/html/density/latest/density_ru.html</a:t>
            </a:r>
            <a:r>
              <a:rPr lang="en-US" sz="1600" dirty="0">
                <a:solidFill>
                  <a:srgbClr val="FF0000"/>
                </a:solidFill>
                <a:latin typeface="Times New Roman" panose="02020603050405020304" pitchFamily="18" charset="0"/>
                <a:ea typeface="Source Serif 4" pitchFamily="34" charset="-122"/>
                <a:cs typeface="Times New Roman" panose="02020603050405020304" pitchFamily="18" charset="0"/>
              </a:rPr>
              <a:t> </a:t>
            </a:r>
            <a:endParaRPr lang="ru-RU" sz="1600" dirty="0">
              <a:solidFill>
                <a:srgbClr val="FF0000"/>
              </a:solidFill>
              <a:latin typeface="Times New Roman" panose="02020603050405020304" pitchFamily="18" charset="0"/>
              <a:ea typeface="Source Serif 4" pitchFamily="34" charset="-122"/>
              <a:cs typeface="Times New Roman" panose="02020603050405020304" pitchFamily="18" charset="0"/>
            </a:endParaRPr>
          </a:p>
          <a:p>
            <a:pPr marL="0" indent="0" algn="l">
              <a:lnSpc>
                <a:spcPts val="2050"/>
              </a:lnSpc>
              <a:buNone/>
            </a:pP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87617" y="284322"/>
            <a:ext cx="5701746" cy="248364"/>
          </a:xfrm>
          <a:prstGeom prst="rect">
            <a:avLst/>
          </a:prstGeom>
          <a:noFill/>
          <a:ln/>
        </p:spPr>
        <p:txBody>
          <a:bodyPr wrap="none" lIns="0" tIns="0" rIns="0" bIns="0" rtlCol="0" anchor="t"/>
          <a:lstStyle/>
          <a:p>
            <a:pPr marL="0" indent="0" algn="l">
              <a:buNone/>
            </a:pPr>
            <a:r>
              <a:rPr lang="en-US" sz="28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 Тапсырма 1: Ағаш пен алюминийдің тығыздығын анықтау</a:t>
            </a:r>
            <a:endParaRPr lang="en-US" sz="2800" dirty="0">
              <a:latin typeface="Times New Roman" panose="02020603050405020304" pitchFamily="18" charset="0"/>
              <a:cs typeface="Times New Roman" panose="02020603050405020304" pitchFamily="18" charset="0"/>
            </a:endParaRPr>
          </a:p>
        </p:txBody>
      </p:sp>
      <p:sp>
        <p:nvSpPr>
          <p:cNvPr id="3" name="Text 1"/>
          <p:cNvSpPr/>
          <p:nvPr/>
        </p:nvSpPr>
        <p:spPr>
          <a:xfrm>
            <a:off x="387617" y="850466"/>
            <a:ext cx="13844453" cy="618644"/>
          </a:xfrm>
          <a:prstGeom prst="rect">
            <a:avLst/>
          </a:prstGeom>
          <a:noFill/>
          <a:ln/>
        </p:spPr>
        <p:txBody>
          <a:bodyPr wrap="none" lIns="0" tIns="0" rIns="0" bIns="0" rtlCol="0" anchor="t"/>
          <a:lstStyle/>
          <a:p>
            <a:r>
              <a:rPr lang="en-US" dirty="0" err="1">
                <a:solidFill>
                  <a:srgbClr val="1B1B27"/>
                </a:solidFill>
                <a:latin typeface="Times New Roman" panose="02020603050405020304" pitchFamily="18" charset="0"/>
                <a:ea typeface="Raleway" pitchFamily="34" charset="-122"/>
                <a:cs typeface="Times New Roman" panose="02020603050405020304" pitchFamily="18" charset="0"/>
              </a:rPr>
              <a:t>Мақсат</a:t>
            </a:r>
            <a:r>
              <a:rPr lang="ru-RU"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Нақты</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өлшеулер</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жүргізіп</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алынған</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деректер</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бойынша</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дененің</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тығыздығын</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анықтау</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endParaRPr lang="ru-RU" dirty="0">
              <a:solidFill>
                <a:srgbClr val="3C3939"/>
              </a:solidFill>
              <a:latin typeface="Times New Roman" panose="02020603050405020304" pitchFamily="18" charset="0"/>
              <a:ea typeface="Roboto" pitchFamily="34" charset="-122"/>
              <a:cs typeface="Times New Roman" panose="02020603050405020304" pitchFamily="18" charset="0"/>
            </a:endParaRPr>
          </a:p>
          <a:p>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және</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нәтижені</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ғылыми</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тұрғыдан</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түсіндіру</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Бұл</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тапсырма</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функционалдық</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сауаттылықты</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endParaRPr lang="ru-RU" dirty="0">
              <a:solidFill>
                <a:srgbClr val="3C3939"/>
              </a:solidFill>
              <a:latin typeface="Times New Roman" panose="02020603050405020304" pitchFamily="18" charset="0"/>
              <a:ea typeface="Roboto" pitchFamily="34" charset="-122"/>
              <a:cs typeface="Times New Roman" panose="02020603050405020304" pitchFamily="18" charset="0"/>
            </a:endParaRPr>
          </a:p>
          <a:p>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дамытуға</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бағытталған</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lgn="l">
              <a:buNone/>
            </a:pPr>
            <a:endParaRPr lang="en-US" dirty="0">
              <a:latin typeface="Times New Roman" panose="02020603050405020304" pitchFamily="18" charset="0"/>
              <a:cs typeface="Times New Roman" panose="02020603050405020304" pitchFamily="18" charset="0"/>
            </a:endParaRPr>
          </a:p>
        </p:txBody>
      </p:sp>
      <p:sp>
        <p:nvSpPr>
          <p:cNvPr id="5" name="Text 3"/>
          <p:cNvSpPr/>
          <p:nvPr/>
        </p:nvSpPr>
        <p:spPr>
          <a:xfrm>
            <a:off x="397431" y="1670923"/>
            <a:ext cx="1256151" cy="155138"/>
          </a:xfrm>
          <a:prstGeom prst="rect">
            <a:avLst/>
          </a:prstGeom>
          <a:noFill/>
          <a:ln/>
        </p:spPr>
        <p:txBody>
          <a:bodyPr wrap="none" lIns="0" tIns="0" rIns="0" bIns="0" rtlCol="0" anchor="t"/>
          <a:lstStyle/>
          <a:p>
            <a:pPr marL="0" indent="0" algn="l">
              <a:buNone/>
            </a:pPr>
            <a:r>
              <a:rPr lang="en-US" dirty="0">
                <a:solidFill>
                  <a:srgbClr val="1B1B27"/>
                </a:solidFill>
                <a:latin typeface="Times New Roman" panose="02020603050405020304" pitchFamily="18" charset="0"/>
                <a:ea typeface="Raleway" pitchFamily="34" charset="-122"/>
                <a:cs typeface="Times New Roman" panose="02020603050405020304" pitchFamily="18" charset="0"/>
              </a:rPr>
              <a:t>Қажетті құралдар</a:t>
            </a:r>
            <a:endParaRPr lang="en-US" dirty="0">
              <a:latin typeface="Times New Roman" panose="02020603050405020304" pitchFamily="18" charset="0"/>
              <a:cs typeface="Times New Roman" panose="02020603050405020304" pitchFamily="18" charset="0"/>
            </a:endParaRPr>
          </a:p>
        </p:txBody>
      </p:sp>
      <p:sp>
        <p:nvSpPr>
          <p:cNvPr id="6" name="Text 4"/>
          <p:cNvSpPr/>
          <p:nvPr/>
        </p:nvSpPr>
        <p:spPr>
          <a:xfrm>
            <a:off x="397431" y="1925360"/>
            <a:ext cx="8723709" cy="159068"/>
          </a:xfrm>
          <a:prstGeom prst="rect">
            <a:avLst/>
          </a:prstGeom>
          <a:noFill/>
          <a:ln/>
        </p:spPr>
        <p:txBody>
          <a:bodyPr wrap="none" lIns="0" tIns="0" rIns="0" bIns="0" rtlCol="0" anchor="t"/>
          <a:lstStyle/>
          <a:p>
            <a:pPr marL="342900" indent="-342900" algn="l">
              <a:buSzPct val="100000"/>
              <a:buChar char="•"/>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Мензурка (көлем өлшеу үшін)</a:t>
            </a:r>
            <a:endParaRPr lang="en-US" sz="1400" dirty="0">
              <a:latin typeface="Times New Roman" panose="02020603050405020304" pitchFamily="18" charset="0"/>
              <a:cs typeface="Times New Roman" panose="02020603050405020304" pitchFamily="18" charset="0"/>
            </a:endParaRPr>
          </a:p>
        </p:txBody>
      </p:sp>
      <p:sp>
        <p:nvSpPr>
          <p:cNvPr id="7" name="Text 5"/>
          <p:cNvSpPr/>
          <p:nvPr/>
        </p:nvSpPr>
        <p:spPr>
          <a:xfrm>
            <a:off x="397431" y="2119193"/>
            <a:ext cx="8723709" cy="159068"/>
          </a:xfrm>
          <a:prstGeom prst="rect">
            <a:avLst/>
          </a:prstGeom>
          <a:noFill/>
          <a:ln/>
        </p:spPr>
        <p:txBody>
          <a:bodyPr wrap="none" lIns="0" tIns="0" rIns="0" bIns="0" rtlCol="0" anchor="t"/>
          <a:lstStyle/>
          <a:p>
            <a:pPr marL="342900" indent="-342900" algn="l">
              <a:buSzPct val="100000"/>
              <a:buChar char="•"/>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Таразы (масса өлшеу үшін)</a:t>
            </a:r>
            <a:endParaRPr lang="en-US" sz="1400" dirty="0">
              <a:latin typeface="Times New Roman" panose="02020603050405020304" pitchFamily="18" charset="0"/>
              <a:cs typeface="Times New Roman" panose="02020603050405020304" pitchFamily="18" charset="0"/>
            </a:endParaRPr>
          </a:p>
        </p:txBody>
      </p:sp>
      <p:sp>
        <p:nvSpPr>
          <p:cNvPr id="8" name="Text 6"/>
          <p:cNvSpPr/>
          <p:nvPr/>
        </p:nvSpPr>
        <p:spPr>
          <a:xfrm>
            <a:off x="397431" y="2313027"/>
            <a:ext cx="8723709" cy="159068"/>
          </a:xfrm>
          <a:prstGeom prst="rect">
            <a:avLst/>
          </a:prstGeom>
          <a:noFill/>
          <a:ln/>
        </p:spPr>
        <p:txBody>
          <a:bodyPr wrap="none" lIns="0" tIns="0" rIns="0" bIns="0" rtlCol="0" anchor="t"/>
          <a:lstStyle/>
          <a:p>
            <a:pPr marL="342900" indent="-342900" algn="l">
              <a:buSzPct val="100000"/>
              <a:buChar char="•"/>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Алюминий және ағаш кесектері</a:t>
            </a:r>
            <a:endParaRPr lang="en-US" sz="1400" dirty="0">
              <a:latin typeface="Times New Roman" panose="02020603050405020304" pitchFamily="18" charset="0"/>
              <a:cs typeface="Times New Roman" panose="02020603050405020304" pitchFamily="18" charset="0"/>
            </a:endParaRPr>
          </a:p>
        </p:txBody>
      </p:sp>
      <p:sp>
        <p:nvSpPr>
          <p:cNvPr id="9" name="Text 7"/>
          <p:cNvSpPr/>
          <p:nvPr/>
        </p:nvSpPr>
        <p:spPr>
          <a:xfrm>
            <a:off x="397431" y="2506861"/>
            <a:ext cx="8723709" cy="159068"/>
          </a:xfrm>
          <a:prstGeom prst="rect">
            <a:avLst/>
          </a:prstGeom>
          <a:noFill/>
          <a:ln/>
        </p:spPr>
        <p:txBody>
          <a:bodyPr wrap="none" lIns="0" tIns="0" rIns="0" bIns="0" rtlCol="0" anchor="t"/>
          <a:lstStyle/>
          <a:p>
            <a:pPr marL="342900" indent="-342900" algn="l">
              <a:buSzPct val="100000"/>
              <a:buChar char="•"/>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Су, сызғыш, дәптер</a:t>
            </a:r>
            <a:endParaRPr lang="en-US" sz="1400" dirty="0">
              <a:latin typeface="Times New Roman" panose="02020603050405020304" pitchFamily="18" charset="0"/>
              <a:cs typeface="Times New Roman" panose="02020603050405020304" pitchFamily="18" charset="0"/>
            </a:endParaRPr>
          </a:p>
        </p:txBody>
      </p:sp>
      <p:sp>
        <p:nvSpPr>
          <p:cNvPr id="11" name="Text 8"/>
          <p:cNvSpPr/>
          <p:nvPr/>
        </p:nvSpPr>
        <p:spPr>
          <a:xfrm>
            <a:off x="448746" y="2804515"/>
            <a:ext cx="224877" cy="203596"/>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aleway Light" pitchFamily="34" charset="-122"/>
                <a:cs typeface="Times New Roman" panose="02020603050405020304" pitchFamily="18" charset="0"/>
              </a:rPr>
              <a:t>01</a:t>
            </a:r>
            <a:endParaRPr lang="en-US" sz="1600" b="1" dirty="0">
              <a:latin typeface="Times New Roman" panose="02020603050405020304" pitchFamily="18" charset="0"/>
              <a:cs typeface="Times New Roman" panose="02020603050405020304" pitchFamily="18" charset="0"/>
            </a:endParaRPr>
          </a:p>
        </p:txBody>
      </p:sp>
      <p:sp>
        <p:nvSpPr>
          <p:cNvPr id="12" name="Shape 9"/>
          <p:cNvSpPr/>
          <p:nvPr/>
        </p:nvSpPr>
        <p:spPr>
          <a:xfrm>
            <a:off x="389810" y="3094790"/>
            <a:ext cx="6945375" cy="45719"/>
          </a:xfrm>
          <a:prstGeom prst="rect">
            <a:avLst/>
          </a:prstGeom>
          <a:solidFill>
            <a:srgbClr val="1B1B27"/>
          </a:solidFill>
          <a:ln/>
        </p:spPr>
      </p:sp>
      <p:sp>
        <p:nvSpPr>
          <p:cNvPr id="13" name="Text 10"/>
          <p:cNvSpPr/>
          <p:nvPr/>
        </p:nvSpPr>
        <p:spPr>
          <a:xfrm>
            <a:off x="389811" y="3174920"/>
            <a:ext cx="1256151" cy="155138"/>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Массаны өлше</a:t>
            </a:r>
            <a:endParaRPr lang="en-US" dirty="0">
              <a:latin typeface="Times New Roman" panose="02020603050405020304" pitchFamily="18" charset="0"/>
              <a:cs typeface="Times New Roman" panose="02020603050405020304" pitchFamily="18" charset="0"/>
            </a:endParaRPr>
          </a:p>
        </p:txBody>
      </p:sp>
      <p:sp>
        <p:nvSpPr>
          <p:cNvPr id="14" name="Text 11"/>
          <p:cNvSpPr/>
          <p:nvPr/>
        </p:nvSpPr>
        <p:spPr>
          <a:xfrm>
            <a:off x="387617" y="3435587"/>
            <a:ext cx="6945375" cy="159068"/>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Әр топқа берілген ағаш пен алюминий кесегін таразы арқылы мұқият өлшеп, </a:t>
            </a:r>
            <a:endParaRPr lang="ru-RU" sz="1400"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buNone/>
            </a:pPr>
            <a:r>
              <a:rPr lang="en-US" sz="1400" dirty="0" err="1">
                <a:solidFill>
                  <a:srgbClr val="3C3939"/>
                </a:solidFill>
                <a:latin typeface="Times New Roman" panose="02020603050405020304" pitchFamily="18" charset="0"/>
                <a:ea typeface="Roboto" pitchFamily="34" charset="-122"/>
                <a:cs typeface="Times New Roman" panose="02020603050405020304" pitchFamily="18" charset="0"/>
              </a:rPr>
              <a:t>массасын</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граммен жазып ал.</a:t>
            </a:r>
            <a:endParaRPr lang="en-US" sz="1400" dirty="0">
              <a:latin typeface="Times New Roman" panose="02020603050405020304" pitchFamily="18" charset="0"/>
              <a:cs typeface="Times New Roman" panose="02020603050405020304" pitchFamily="18" charset="0"/>
            </a:endParaRPr>
          </a:p>
        </p:txBody>
      </p:sp>
      <p:sp>
        <p:nvSpPr>
          <p:cNvPr id="15" name="Text 12"/>
          <p:cNvSpPr/>
          <p:nvPr/>
        </p:nvSpPr>
        <p:spPr>
          <a:xfrm>
            <a:off x="7416164" y="2804515"/>
            <a:ext cx="224877" cy="203596"/>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aleway Light" pitchFamily="34" charset="-122"/>
                <a:cs typeface="Times New Roman" panose="02020603050405020304" pitchFamily="18" charset="0"/>
              </a:rPr>
              <a:t>02</a:t>
            </a:r>
            <a:endParaRPr lang="en-US" sz="1600" b="1" dirty="0">
              <a:latin typeface="Times New Roman" panose="02020603050405020304" pitchFamily="18" charset="0"/>
              <a:cs typeface="Times New Roman" panose="02020603050405020304" pitchFamily="18" charset="0"/>
            </a:endParaRPr>
          </a:p>
        </p:txBody>
      </p:sp>
      <p:sp>
        <p:nvSpPr>
          <p:cNvPr id="16" name="Shape 13"/>
          <p:cNvSpPr/>
          <p:nvPr/>
        </p:nvSpPr>
        <p:spPr>
          <a:xfrm>
            <a:off x="7357228" y="3094790"/>
            <a:ext cx="6945375" cy="45719"/>
          </a:xfrm>
          <a:prstGeom prst="rect">
            <a:avLst/>
          </a:prstGeom>
          <a:solidFill>
            <a:srgbClr val="1B1B27"/>
          </a:solidFill>
          <a:ln/>
        </p:spPr>
      </p:sp>
      <p:sp>
        <p:nvSpPr>
          <p:cNvPr id="17" name="Text 14"/>
          <p:cNvSpPr/>
          <p:nvPr/>
        </p:nvSpPr>
        <p:spPr>
          <a:xfrm>
            <a:off x="7357229" y="3174920"/>
            <a:ext cx="1256151" cy="155138"/>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Көлемді анықта</a:t>
            </a:r>
            <a:endParaRPr lang="en-US" dirty="0">
              <a:latin typeface="Times New Roman" panose="02020603050405020304" pitchFamily="18" charset="0"/>
              <a:cs typeface="Times New Roman" panose="02020603050405020304" pitchFamily="18" charset="0"/>
            </a:endParaRPr>
          </a:p>
        </p:txBody>
      </p:sp>
      <p:sp>
        <p:nvSpPr>
          <p:cNvPr id="18" name="Text 15"/>
          <p:cNvSpPr/>
          <p:nvPr/>
        </p:nvSpPr>
        <p:spPr>
          <a:xfrm>
            <a:off x="7357228" y="3448172"/>
            <a:ext cx="6945375" cy="159068"/>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Мензуркаға суды құй, денені батырып, көлем айырмасын есептеу </a:t>
            </a:r>
            <a:r>
              <a:rPr lang="en-US" sz="1400" dirty="0" err="1">
                <a:solidFill>
                  <a:srgbClr val="3C3939"/>
                </a:solidFill>
                <a:latin typeface="Times New Roman" panose="02020603050405020304" pitchFamily="18" charset="0"/>
                <a:ea typeface="Roboto" pitchFamily="34" charset="-122"/>
                <a:cs typeface="Times New Roman" panose="02020603050405020304" pitchFamily="18" charset="0"/>
              </a:rPr>
              <a:t>арқылы</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a:t>
            </a:r>
            <a:endParaRPr lang="ru-RU" sz="1400"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buNone/>
            </a:pPr>
            <a:r>
              <a:rPr lang="en-US" sz="1400" dirty="0" err="1">
                <a:solidFill>
                  <a:srgbClr val="3C3939"/>
                </a:solidFill>
                <a:latin typeface="Times New Roman" panose="02020603050405020304" pitchFamily="18" charset="0"/>
                <a:ea typeface="Roboto" pitchFamily="34" charset="-122"/>
                <a:cs typeface="Times New Roman" panose="02020603050405020304" pitchFamily="18" charset="0"/>
              </a:rPr>
              <a:t>дененің</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нақты көлемін анықта.</a:t>
            </a:r>
            <a:endParaRPr lang="en-US" sz="1400" dirty="0">
              <a:latin typeface="Times New Roman" panose="02020603050405020304" pitchFamily="18" charset="0"/>
              <a:cs typeface="Times New Roman" panose="02020603050405020304" pitchFamily="18" charset="0"/>
            </a:endParaRPr>
          </a:p>
        </p:txBody>
      </p:sp>
      <p:sp>
        <p:nvSpPr>
          <p:cNvPr id="19" name="Text 16"/>
          <p:cNvSpPr/>
          <p:nvPr/>
        </p:nvSpPr>
        <p:spPr>
          <a:xfrm>
            <a:off x="448746" y="3924416"/>
            <a:ext cx="224877" cy="203596"/>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aleway Light" pitchFamily="34" charset="-122"/>
                <a:cs typeface="Times New Roman" panose="02020603050405020304" pitchFamily="18" charset="0"/>
              </a:rPr>
              <a:t>03</a:t>
            </a:r>
            <a:endParaRPr lang="en-US" sz="1600" b="1" dirty="0">
              <a:latin typeface="Times New Roman" panose="02020603050405020304" pitchFamily="18" charset="0"/>
              <a:cs typeface="Times New Roman" panose="02020603050405020304" pitchFamily="18" charset="0"/>
            </a:endParaRPr>
          </a:p>
        </p:txBody>
      </p:sp>
      <p:sp>
        <p:nvSpPr>
          <p:cNvPr id="20" name="Shape 17"/>
          <p:cNvSpPr/>
          <p:nvPr/>
        </p:nvSpPr>
        <p:spPr>
          <a:xfrm>
            <a:off x="389810" y="4214691"/>
            <a:ext cx="6945375" cy="45719"/>
          </a:xfrm>
          <a:prstGeom prst="rect">
            <a:avLst/>
          </a:prstGeom>
          <a:solidFill>
            <a:srgbClr val="1B1B27"/>
          </a:solidFill>
          <a:ln/>
        </p:spPr>
      </p:sp>
      <p:sp>
        <p:nvSpPr>
          <p:cNvPr id="21" name="Text 18"/>
          <p:cNvSpPr/>
          <p:nvPr/>
        </p:nvSpPr>
        <p:spPr>
          <a:xfrm>
            <a:off x="389811" y="4294821"/>
            <a:ext cx="1256151" cy="155138"/>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Тығыздықты есепте</a:t>
            </a:r>
            <a:endParaRPr lang="en-US" dirty="0">
              <a:latin typeface="Times New Roman" panose="02020603050405020304" pitchFamily="18" charset="0"/>
              <a:cs typeface="Times New Roman" panose="02020603050405020304" pitchFamily="18" charset="0"/>
            </a:endParaRPr>
          </a:p>
        </p:txBody>
      </p:sp>
      <p:sp>
        <p:nvSpPr>
          <p:cNvPr id="22" name="Text 19"/>
          <p:cNvSpPr/>
          <p:nvPr/>
        </p:nvSpPr>
        <p:spPr>
          <a:xfrm>
            <a:off x="389810" y="4542709"/>
            <a:ext cx="6945375" cy="159068"/>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ρ = m/V формуласы бойынша есептеп, нәтижені кестеге енгіз. </a:t>
            </a:r>
            <a:endParaRPr lang="ru-RU" sz="1400"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buNone/>
            </a:pPr>
            <a:r>
              <a:rPr lang="en-US" sz="1400" dirty="0" err="1">
                <a:solidFill>
                  <a:srgbClr val="3C3939"/>
                </a:solidFill>
                <a:latin typeface="Times New Roman" panose="02020603050405020304" pitchFamily="18" charset="0"/>
                <a:ea typeface="Roboto" pitchFamily="34" charset="-122"/>
                <a:cs typeface="Times New Roman" panose="02020603050405020304" pitchFamily="18" charset="0"/>
              </a:rPr>
              <a:t>Бірліктерді</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дұрыс жазуды ұмытпа.</a:t>
            </a:r>
            <a:endParaRPr lang="en-US" sz="1400" dirty="0">
              <a:latin typeface="Times New Roman" panose="02020603050405020304" pitchFamily="18" charset="0"/>
              <a:cs typeface="Times New Roman" panose="02020603050405020304" pitchFamily="18" charset="0"/>
            </a:endParaRPr>
          </a:p>
        </p:txBody>
      </p:sp>
      <p:sp>
        <p:nvSpPr>
          <p:cNvPr id="23" name="Text 20"/>
          <p:cNvSpPr/>
          <p:nvPr/>
        </p:nvSpPr>
        <p:spPr>
          <a:xfrm>
            <a:off x="7416164" y="3924416"/>
            <a:ext cx="224877" cy="203596"/>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aleway Light" pitchFamily="34" charset="-122"/>
                <a:cs typeface="Times New Roman" panose="02020603050405020304" pitchFamily="18" charset="0"/>
              </a:rPr>
              <a:t>04</a:t>
            </a:r>
            <a:endParaRPr lang="en-US" sz="1600" b="1" dirty="0">
              <a:latin typeface="Times New Roman" panose="02020603050405020304" pitchFamily="18" charset="0"/>
              <a:cs typeface="Times New Roman" panose="02020603050405020304" pitchFamily="18" charset="0"/>
            </a:endParaRPr>
          </a:p>
        </p:txBody>
      </p:sp>
      <p:sp>
        <p:nvSpPr>
          <p:cNvPr id="24" name="Shape 21"/>
          <p:cNvSpPr/>
          <p:nvPr/>
        </p:nvSpPr>
        <p:spPr>
          <a:xfrm>
            <a:off x="7357228" y="4214691"/>
            <a:ext cx="6945375" cy="45719"/>
          </a:xfrm>
          <a:prstGeom prst="rect">
            <a:avLst/>
          </a:prstGeom>
          <a:solidFill>
            <a:srgbClr val="1B1B27"/>
          </a:solidFill>
          <a:ln/>
        </p:spPr>
      </p:sp>
      <p:sp>
        <p:nvSpPr>
          <p:cNvPr id="25" name="Text 22"/>
          <p:cNvSpPr/>
          <p:nvPr/>
        </p:nvSpPr>
        <p:spPr>
          <a:xfrm>
            <a:off x="7357229" y="4294821"/>
            <a:ext cx="2004449" cy="155138"/>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Салыстыр және қорытынды жаса</a:t>
            </a:r>
            <a:endParaRPr lang="en-US" dirty="0">
              <a:latin typeface="Times New Roman" panose="02020603050405020304" pitchFamily="18" charset="0"/>
              <a:cs typeface="Times New Roman" panose="02020603050405020304" pitchFamily="18" charset="0"/>
            </a:endParaRPr>
          </a:p>
        </p:txBody>
      </p:sp>
      <p:sp>
        <p:nvSpPr>
          <p:cNvPr id="26" name="Text 23"/>
          <p:cNvSpPr/>
          <p:nvPr/>
        </p:nvSpPr>
        <p:spPr>
          <a:xfrm>
            <a:off x="7357229" y="4555442"/>
            <a:ext cx="6945375" cy="159068"/>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Алынған мәндерді салыстырып, қай дененің тығыздығы жоғары екенін анықтап, </a:t>
            </a:r>
            <a:endParaRPr lang="ru-RU" sz="1400"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buNone/>
            </a:pPr>
            <a:r>
              <a:rPr lang="en-US" sz="1400" dirty="0" err="1">
                <a:solidFill>
                  <a:srgbClr val="3C3939"/>
                </a:solidFill>
                <a:latin typeface="Times New Roman" panose="02020603050405020304" pitchFamily="18" charset="0"/>
                <a:ea typeface="Roboto" pitchFamily="34" charset="-122"/>
                <a:cs typeface="Times New Roman" panose="02020603050405020304" pitchFamily="18" charset="0"/>
              </a:rPr>
              <a:t>оның</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молекулалық құрылысымен байланыстыр.</a:t>
            </a:r>
            <a:endParaRPr lang="en-US" sz="1400" dirty="0">
              <a:latin typeface="Times New Roman" panose="02020603050405020304" pitchFamily="18" charset="0"/>
              <a:cs typeface="Times New Roman" panose="02020603050405020304" pitchFamily="18" charset="0"/>
            </a:endParaRPr>
          </a:p>
        </p:txBody>
      </p:sp>
      <p:sp>
        <p:nvSpPr>
          <p:cNvPr id="27" name="Shape 24"/>
          <p:cNvSpPr/>
          <p:nvPr/>
        </p:nvSpPr>
        <p:spPr>
          <a:xfrm>
            <a:off x="389811" y="5101707"/>
            <a:ext cx="13991166" cy="1188720"/>
          </a:xfrm>
          <a:prstGeom prst="roundRect">
            <a:avLst>
              <a:gd name="adj" fmla="val 3511"/>
            </a:avLst>
          </a:prstGeom>
          <a:noFill/>
          <a:ln w="7620">
            <a:solidFill>
              <a:srgbClr val="000000">
                <a:alpha val="8000"/>
              </a:srgbClr>
            </a:solidFill>
            <a:prstDash val="solid"/>
          </a:ln>
        </p:spPr>
      </p:sp>
      <p:sp>
        <p:nvSpPr>
          <p:cNvPr id="28" name="Shape 25"/>
          <p:cNvSpPr/>
          <p:nvPr/>
        </p:nvSpPr>
        <p:spPr>
          <a:xfrm>
            <a:off x="397431" y="5109327"/>
            <a:ext cx="13975755" cy="293370"/>
          </a:xfrm>
          <a:prstGeom prst="rect">
            <a:avLst/>
          </a:prstGeom>
          <a:solidFill>
            <a:srgbClr val="FFFFFF">
              <a:alpha val="4000"/>
            </a:srgbClr>
          </a:solidFill>
          <a:ln/>
        </p:spPr>
      </p:sp>
      <p:sp>
        <p:nvSpPr>
          <p:cNvPr id="29" name="Text 26"/>
          <p:cNvSpPr/>
          <p:nvPr/>
        </p:nvSpPr>
        <p:spPr>
          <a:xfrm>
            <a:off x="496848" y="5176478"/>
            <a:ext cx="1891632" cy="159068"/>
          </a:xfrm>
          <a:prstGeom prst="rect">
            <a:avLst/>
          </a:prstGeom>
          <a:noFill/>
          <a:ln/>
        </p:spPr>
        <p:txBody>
          <a:bodyPr wrap="none" lIns="0" tIns="0" rIns="0" bIns="0" rtlCol="0" anchor="t"/>
          <a:lstStyle/>
          <a:p>
            <a:pPr marL="0" indent="0" algn="l">
              <a:buNone/>
            </a:pP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Тәжірибе реті</a:t>
            </a:r>
            <a:endParaRPr lang="en-US" sz="1400" dirty="0">
              <a:latin typeface="Times New Roman" panose="02020603050405020304" pitchFamily="18" charset="0"/>
              <a:cs typeface="Times New Roman" panose="02020603050405020304" pitchFamily="18" charset="0"/>
            </a:endParaRPr>
          </a:p>
        </p:txBody>
      </p:sp>
      <p:sp>
        <p:nvSpPr>
          <p:cNvPr id="30" name="Text 27"/>
          <p:cNvSpPr/>
          <p:nvPr/>
        </p:nvSpPr>
        <p:spPr>
          <a:xfrm>
            <a:off x="2573655" y="5176478"/>
            <a:ext cx="3285402" cy="159068"/>
          </a:xfrm>
          <a:prstGeom prst="rect">
            <a:avLst/>
          </a:prstGeom>
          <a:noFill/>
          <a:ln/>
        </p:spPr>
        <p:txBody>
          <a:bodyPr wrap="none" lIns="0" tIns="0" rIns="0" bIns="0" rtlCol="0" anchor="t"/>
          <a:lstStyle/>
          <a:p>
            <a:pPr marL="0" indent="0" algn="l">
              <a:buNone/>
            </a:pP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Тығыздығы анықталатын дене</a:t>
            </a:r>
            <a:endParaRPr lang="en-US" sz="1400" dirty="0">
              <a:latin typeface="Times New Roman" panose="02020603050405020304" pitchFamily="18" charset="0"/>
              <a:cs typeface="Times New Roman" panose="02020603050405020304" pitchFamily="18" charset="0"/>
            </a:endParaRPr>
          </a:p>
        </p:txBody>
      </p:sp>
      <p:sp>
        <p:nvSpPr>
          <p:cNvPr id="31" name="Text 28"/>
          <p:cNvSpPr/>
          <p:nvPr/>
        </p:nvSpPr>
        <p:spPr>
          <a:xfrm>
            <a:off x="6028730" y="5176478"/>
            <a:ext cx="3285402" cy="159068"/>
          </a:xfrm>
          <a:prstGeom prst="rect">
            <a:avLst/>
          </a:prstGeom>
          <a:noFill/>
          <a:ln/>
        </p:spPr>
        <p:txBody>
          <a:bodyPr wrap="none" lIns="0" tIns="0" rIns="0" bIns="0" rtlCol="0" anchor="t"/>
          <a:lstStyle/>
          <a:p>
            <a:pPr marL="0" indent="0" algn="l">
              <a:buNone/>
            </a:pP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Дененің массасы (г)</a:t>
            </a:r>
            <a:endParaRPr lang="en-US" sz="1400" dirty="0">
              <a:latin typeface="Times New Roman" panose="02020603050405020304" pitchFamily="18" charset="0"/>
              <a:cs typeface="Times New Roman" panose="02020603050405020304" pitchFamily="18" charset="0"/>
            </a:endParaRPr>
          </a:p>
        </p:txBody>
      </p:sp>
      <p:sp>
        <p:nvSpPr>
          <p:cNvPr id="32" name="Text 29"/>
          <p:cNvSpPr/>
          <p:nvPr/>
        </p:nvSpPr>
        <p:spPr>
          <a:xfrm>
            <a:off x="9483803" y="5176478"/>
            <a:ext cx="2586591" cy="159068"/>
          </a:xfrm>
          <a:prstGeom prst="rect">
            <a:avLst/>
          </a:prstGeom>
          <a:noFill/>
          <a:ln/>
        </p:spPr>
        <p:txBody>
          <a:bodyPr wrap="none" lIns="0" tIns="0" rIns="0" bIns="0" rtlCol="0" anchor="t"/>
          <a:lstStyle/>
          <a:p>
            <a:pPr marL="0" indent="0" algn="l">
              <a:buNone/>
            </a:pP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Дененің көлемі (см³)</a:t>
            </a:r>
            <a:endParaRPr lang="en-US" sz="1400" dirty="0">
              <a:latin typeface="Times New Roman" panose="02020603050405020304" pitchFamily="18" charset="0"/>
              <a:cs typeface="Times New Roman" panose="02020603050405020304" pitchFamily="18" charset="0"/>
            </a:endParaRPr>
          </a:p>
        </p:txBody>
      </p:sp>
      <p:sp>
        <p:nvSpPr>
          <p:cNvPr id="33" name="Text 30"/>
          <p:cNvSpPr/>
          <p:nvPr/>
        </p:nvSpPr>
        <p:spPr>
          <a:xfrm>
            <a:off x="12247840" y="5176478"/>
            <a:ext cx="1891632" cy="159068"/>
          </a:xfrm>
          <a:prstGeom prst="rect">
            <a:avLst/>
          </a:prstGeom>
          <a:noFill/>
          <a:ln/>
        </p:spPr>
        <p:txBody>
          <a:bodyPr wrap="none" lIns="0" tIns="0" rIns="0" bIns="0" rtlCol="0" anchor="t"/>
          <a:lstStyle/>
          <a:p>
            <a:pPr marL="0" indent="0" algn="l">
              <a:buNone/>
            </a:pP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Тығыздық (г/см³)</a:t>
            </a:r>
            <a:endParaRPr lang="en-US" sz="1400" dirty="0">
              <a:latin typeface="Times New Roman" panose="02020603050405020304" pitchFamily="18" charset="0"/>
              <a:cs typeface="Times New Roman" panose="02020603050405020304" pitchFamily="18" charset="0"/>
            </a:endParaRPr>
          </a:p>
        </p:txBody>
      </p:sp>
      <p:sp>
        <p:nvSpPr>
          <p:cNvPr id="34" name="Shape 31"/>
          <p:cNvSpPr/>
          <p:nvPr/>
        </p:nvSpPr>
        <p:spPr>
          <a:xfrm>
            <a:off x="397431" y="5402697"/>
            <a:ext cx="13975755" cy="293370"/>
          </a:xfrm>
          <a:prstGeom prst="rect">
            <a:avLst/>
          </a:prstGeom>
          <a:solidFill>
            <a:srgbClr val="000000">
              <a:alpha val="4000"/>
            </a:srgbClr>
          </a:solidFill>
          <a:ln/>
        </p:spPr>
      </p:sp>
      <p:sp>
        <p:nvSpPr>
          <p:cNvPr id="35" name="Text 32"/>
          <p:cNvSpPr/>
          <p:nvPr/>
        </p:nvSpPr>
        <p:spPr>
          <a:xfrm>
            <a:off x="496848" y="5469848"/>
            <a:ext cx="1891632" cy="159068"/>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1</a:t>
            </a:r>
            <a:endParaRPr lang="en-US" sz="1400" dirty="0">
              <a:latin typeface="Times New Roman" panose="02020603050405020304" pitchFamily="18" charset="0"/>
              <a:cs typeface="Times New Roman" panose="02020603050405020304" pitchFamily="18" charset="0"/>
            </a:endParaRPr>
          </a:p>
        </p:txBody>
      </p:sp>
      <p:sp>
        <p:nvSpPr>
          <p:cNvPr id="36" name="Text 33"/>
          <p:cNvSpPr/>
          <p:nvPr/>
        </p:nvSpPr>
        <p:spPr>
          <a:xfrm>
            <a:off x="2573655" y="5469848"/>
            <a:ext cx="328540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37" name="Text 34"/>
          <p:cNvSpPr/>
          <p:nvPr/>
        </p:nvSpPr>
        <p:spPr>
          <a:xfrm>
            <a:off x="6028730" y="5469848"/>
            <a:ext cx="328540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38" name="Text 35"/>
          <p:cNvSpPr/>
          <p:nvPr/>
        </p:nvSpPr>
        <p:spPr>
          <a:xfrm>
            <a:off x="9483803" y="5469848"/>
            <a:ext cx="2586591"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39" name="Text 36"/>
          <p:cNvSpPr/>
          <p:nvPr/>
        </p:nvSpPr>
        <p:spPr>
          <a:xfrm>
            <a:off x="12247840" y="5469848"/>
            <a:ext cx="189163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40" name="Shape 37"/>
          <p:cNvSpPr/>
          <p:nvPr/>
        </p:nvSpPr>
        <p:spPr>
          <a:xfrm>
            <a:off x="397431" y="5696067"/>
            <a:ext cx="13975755" cy="293370"/>
          </a:xfrm>
          <a:prstGeom prst="rect">
            <a:avLst/>
          </a:prstGeom>
          <a:solidFill>
            <a:srgbClr val="FFFFFF">
              <a:alpha val="4000"/>
            </a:srgbClr>
          </a:solidFill>
          <a:ln/>
        </p:spPr>
      </p:sp>
      <p:sp>
        <p:nvSpPr>
          <p:cNvPr id="41" name="Text 38"/>
          <p:cNvSpPr/>
          <p:nvPr/>
        </p:nvSpPr>
        <p:spPr>
          <a:xfrm>
            <a:off x="496848" y="5763218"/>
            <a:ext cx="1891632" cy="159068"/>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2</a:t>
            </a:r>
            <a:endParaRPr lang="en-US" sz="1400" dirty="0">
              <a:latin typeface="Times New Roman" panose="02020603050405020304" pitchFamily="18" charset="0"/>
              <a:cs typeface="Times New Roman" panose="02020603050405020304" pitchFamily="18" charset="0"/>
            </a:endParaRPr>
          </a:p>
        </p:txBody>
      </p:sp>
      <p:sp>
        <p:nvSpPr>
          <p:cNvPr id="42" name="Text 39"/>
          <p:cNvSpPr/>
          <p:nvPr/>
        </p:nvSpPr>
        <p:spPr>
          <a:xfrm>
            <a:off x="2573655" y="5763218"/>
            <a:ext cx="328540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43" name="Text 40"/>
          <p:cNvSpPr/>
          <p:nvPr/>
        </p:nvSpPr>
        <p:spPr>
          <a:xfrm>
            <a:off x="6028730" y="5763218"/>
            <a:ext cx="328540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44" name="Text 41"/>
          <p:cNvSpPr/>
          <p:nvPr/>
        </p:nvSpPr>
        <p:spPr>
          <a:xfrm>
            <a:off x="9483803" y="5763218"/>
            <a:ext cx="2586591"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45" name="Text 42"/>
          <p:cNvSpPr/>
          <p:nvPr/>
        </p:nvSpPr>
        <p:spPr>
          <a:xfrm>
            <a:off x="12247840" y="5763218"/>
            <a:ext cx="189163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46" name="Shape 43"/>
          <p:cNvSpPr/>
          <p:nvPr/>
        </p:nvSpPr>
        <p:spPr>
          <a:xfrm>
            <a:off x="397431" y="5989437"/>
            <a:ext cx="13975755" cy="293370"/>
          </a:xfrm>
          <a:prstGeom prst="rect">
            <a:avLst/>
          </a:prstGeom>
          <a:solidFill>
            <a:srgbClr val="000000">
              <a:alpha val="4000"/>
            </a:srgbClr>
          </a:solidFill>
          <a:ln/>
        </p:spPr>
      </p:sp>
      <p:sp>
        <p:nvSpPr>
          <p:cNvPr id="47" name="Text 44"/>
          <p:cNvSpPr/>
          <p:nvPr/>
        </p:nvSpPr>
        <p:spPr>
          <a:xfrm>
            <a:off x="496848" y="6056588"/>
            <a:ext cx="1891632" cy="159068"/>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3</a:t>
            </a:r>
            <a:endParaRPr lang="en-US" sz="1400" dirty="0">
              <a:latin typeface="Times New Roman" panose="02020603050405020304" pitchFamily="18" charset="0"/>
              <a:cs typeface="Times New Roman" panose="02020603050405020304" pitchFamily="18" charset="0"/>
            </a:endParaRPr>
          </a:p>
        </p:txBody>
      </p:sp>
      <p:sp>
        <p:nvSpPr>
          <p:cNvPr id="48" name="Text 45"/>
          <p:cNvSpPr/>
          <p:nvPr/>
        </p:nvSpPr>
        <p:spPr>
          <a:xfrm>
            <a:off x="2573655" y="6056588"/>
            <a:ext cx="328540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49" name="Text 46"/>
          <p:cNvSpPr/>
          <p:nvPr/>
        </p:nvSpPr>
        <p:spPr>
          <a:xfrm>
            <a:off x="6028730" y="6056588"/>
            <a:ext cx="328540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50" name="Text 47"/>
          <p:cNvSpPr/>
          <p:nvPr/>
        </p:nvSpPr>
        <p:spPr>
          <a:xfrm>
            <a:off x="9483803" y="6056588"/>
            <a:ext cx="2586591"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51" name="Text 48"/>
          <p:cNvSpPr/>
          <p:nvPr/>
        </p:nvSpPr>
        <p:spPr>
          <a:xfrm>
            <a:off x="12247840" y="6056588"/>
            <a:ext cx="1891632" cy="159068"/>
          </a:xfrm>
          <a:prstGeom prst="rect">
            <a:avLst/>
          </a:prstGeom>
          <a:noFill/>
          <a:ln/>
        </p:spPr>
        <p:txBody>
          <a:bodyPr wrap="none" lIns="0" tIns="0" rIns="0" bIns="0" rtlCol="0" anchor="t"/>
          <a:lstStyle/>
          <a:p>
            <a:pPr marL="0" indent="0" algn="l">
              <a:buNone/>
            </a:pPr>
            <a:endParaRPr lang="en-US" sz="1400" dirty="0">
              <a:latin typeface="Times New Roman" panose="02020603050405020304" pitchFamily="18" charset="0"/>
              <a:cs typeface="Times New Roman" panose="02020603050405020304" pitchFamily="18" charset="0"/>
            </a:endParaRPr>
          </a:p>
        </p:txBody>
      </p:sp>
      <p:sp>
        <p:nvSpPr>
          <p:cNvPr id="52" name="Shape 49"/>
          <p:cNvSpPr/>
          <p:nvPr/>
        </p:nvSpPr>
        <p:spPr>
          <a:xfrm>
            <a:off x="389811" y="6402107"/>
            <a:ext cx="13991166" cy="574003"/>
          </a:xfrm>
          <a:prstGeom prst="roundRect">
            <a:avLst>
              <a:gd name="adj" fmla="val 9886"/>
            </a:avLst>
          </a:prstGeom>
          <a:solidFill>
            <a:srgbClr val="D2D2E0"/>
          </a:solidFill>
          <a:ln/>
        </p:spPr>
      </p:sp>
      <p:pic>
        <p:nvPicPr>
          <p:cNvPr id="53" name="Image 1" descr="preencoded.png"/>
          <p:cNvPicPr>
            <a:picLocks noChangeAspect="1"/>
          </p:cNvPicPr>
          <p:nvPr/>
        </p:nvPicPr>
        <p:blipFill>
          <a:blip r:embed="rId3"/>
          <a:stretch>
            <a:fillRect/>
          </a:stretch>
        </p:blipFill>
        <p:spPr>
          <a:xfrm>
            <a:off x="489108" y="6545934"/>
            <a:ext cx="125579" cy="100415"/>
          </a:xfrm>
          <a:prstGeom prst="rect">
            <a:avLst/>
          </a:prstGeom>
        </p:spPr>
      </p:pic>
      <p:sp>
        <p:nvSpPr>
          <p:cNvPr id="54" name="Text 50"/>
          <p:cNvSpPr/>
          <p:nvPr/>
        </p:nvSpPr>
        <p:spPr>
          <a:xfrm>
            <a:off x="712589" y="6526171"/>
            <a:ext cx="13564342" cy="159068"/>
          </a:xfrm>
          <a:prstGeom prst="rect">
            <a:avLst/>
          </a:prstGeom>
          <a:noFill/>
          <a:ln/>
        </p:spPr>
        <p:txBody>
          <a:bodyPr wrap="none" lIns="0" tIns="0" rIns="0" bIns="0" rtlCol="0" anchor="t"/>
          <a:lstStyle/>
          <a:p>
            <a:pPr marL="0" indent="0" algn="l">
              <a:buNone/>
            </a:pPr>
            <a:r>
              <a:rPr lang="en-US" sz="1400" b="1" dirty="0">
                <a:solidFill>
                  <a:srgbClr val="000000"/>
                </a:solidFill>
                <a:latin typeface="Times New Roman" panose="02020603050405020304" pitchFamily="18" charset="0"/>
                <a:ea typeface="Roboto" pitchFamily="34" charset="-122"/>
                <a:cs typeface="Times New Roman" panose="02020603050405020304" pitchFamily="18" charset="0"/>
              </a:rPr>
              <a:t>Ойланайық:</a:t>
            </a: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 Қай дененің тығыздығы жоғары? Бұл оның молекулалық құрылысымен қалай түсіндіріледі? </a:t>
            </a:r>
            <a:endParaRPr lang="ru-RU" sz="1400" dirty="0">
              <a:solidFill>
                <a:srgbClr val="000000"/>
              </a:solidFill>
              <a:latin typeface="Times New Roman" panose="02020603050405020304" pitchFamily="18" charset="0"/>
              <a:ea typeface="Roboto" pitchFamily="34" charset="-122"/>
              <a:cs typeface="Times New Roman" panose="02020603050405020304" pitchFamily="18" charset="0"/>
            </a:endParaRPr>
          </a:p>
          <a:p>
            <a:pPr marL="0" indent="0" algn="l">
              <a:buNone/>
            </a:pPr>
            <a:r>
              <a:rPr lang="en-US" sz="1400" dirty="0" err="1">
                <a:solidFill>
                  <a:srgbClr val="000000"/>
                </a:solidFill>
                <a:latin typeface="Times New Roman" panose="02020603050405020304" pitchFamily="18" charset="0"/>
                <a:ea typeface="Roboto" pitchFamily="34" charset="-122"/>
                <a:cs typeface="Times New Roman" panose="02020603050405020304" pitchFamily="18" charset="0"/>
              </a:rPr>
              <a:t>Алюминий</a:t>
            </a: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 атомдары ағаш молекулаларына қарағанда тығыз орналасқан, сондықтан оның тығыздығы жоғары.</a:t>
            </a:r>
            <a:endParaRPr lang="en-US" sz="1400" dirty="0">
              <a:latin typeface="Times New Roman" panose="02020603050405020304" pitchFamily="18" charset="0"/>
              <a:cs typeface="Times New Roman" panose="02020603050405020304" pitchFamily="18" charset="0"/>
            </a:endParaRPr>
          </a:p>
        </p:txBody>
      </p:sp>
      <p:sp>
        <p:nvSpPr>
          <p:cNvPr id="55" name="Text 51"/>
          <p:cNvSpPr/>
          <p:nvPr/>
        </p:nvSpPr>
        <p:spPr>
          <a:xfrm>
            <a:off x="389811" y="6985633"/>
            <a:ext cx="4579962" cy="327898"/>
          </a:xfrm>
          <a:prstGeom prst="rect">
            <a:avLst/>
          </a:prstGeom>
          <a:noFill/>
          <a:ln/>
        </p:spPr>
        <p:txBody>
          <a:bodyPr wrap="none" lIns="0" tIns="0" rIns="0" bIns="0" rtlCol="0" anchor="t"/>
          <a:lstStyle/>
          <a:p>
            <a:pPr marL="0" indent="0" algn="ctr">
              <a:buNone/>
            </a:pPr>
            <a:r>
              <a:rPr lang="en-US" sz="4400" dirty="0">
                <a:solidFill>
                  <a:srgbClr val="3C3939"/>
                </a:solidFill>
                <a:latin typeface="Times New Roman" panose="02020603050405020304" pitchFamily="18" charset="0"/>
                <a:ea typeface="Raleway" pitchFamily="34" charset="-122"/>
                <a:cs typeface="Times New Roman" panose="02020603050405020304" pitchFamily="18" charset="0"/>
              </a:rPr>
              <a:t>2</a:t>
            </a:r>
            <a:endParaRPr lang="en-US" sz="4400" dirty="0">
              <a:latin typeface="Times New Roman" panose="02020603050405020304" pitchFamily="18" charset="0"/>
              <a:cs typeface="Times New Roman" panose="02020603050405020304" pitchFamily="18" charset="0"/>
            </a:endParaRPr>
          </a:p>
        </p:txBody>
      </p:sp>
      <p:sp>
        <p:nvSpPr>
          <p:cNvPr id="56" name="Text 52"/>
          <p:cNvSpPr/>
          <p:nvPr/>
        </p:nvSpPr>
        <p:spPr>
          <a:xfrm>
            <a:off x="2088335" y="7437594"/>
            <a:ext cx="1256151" cy="155138"/>
          </a:xfrm>
          <a:prstGeom prst="rect">
            <a:avLst/>
          </a:prstGeom>
          <a:noFill/>
          <a:ln/>
        </p:spPr>
        <p:txBody>
          <a:bodyPr wrap="none" lIns="0" tIns="0" rIns="0" bIns="0" rtlCol="0" anchor="t"/>
          <a:lstStyle/>
          <a:p>
            <a:pPr marL="0" indent="0" algn="ctr">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Формула қолдану</a:t>
            </a:r>
            <a:endParaRPr lang="en-US" dirty="0">
              <a:latin typeface="Times New Roman" panose="02020603050405020304" pitchFamily="18" charset="0"/>
              <a:cs typeface="Times New Roman" panose="02020603050405020304" pitchFamily="18" charset="0"/>
            </a:endParaRPr>
          </a:p>
        </p:txBody>
      </p:sp>
      <p:sp>
        <p:nvSpPr>
          <p:cNvPr id="57" name="Text 53"/>
          <p:cNvSpPr/>
          <p:nvPr/>
        </p:nvSpPr>
        <p:spPr>
          <a:xfrm>
            <a:off x="389811" y="7652264"/>
            <a:ext cx="4579962" cy="159068"/>
          </a:xfrm>
          <a:prstGeom prst="rect">
            <a:avLst/>
          </a:prstGeom>
          <a:noFill/>
          <a:ln/>
        </p:spPr>
        <p:txBody>
          <a:bodyPr wrap="none" lIns="0" tIns="0" rIns="0" bIns="0" rtlCol="0" anchor="t"/>
          <a:lstStyle/>
          <a:p>
            <a:pPr marL="0" indent="0" algn="ctr">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балл</a:t>
            </a:r>
            <a:endParaRPr lang="en-US" sz="1400" dirty="0">
              <a:latin typeface="Times New Roman" panose="02020603050405020304" pitchFamily="18" charset="0"/>
              <a:cs typeface="Times New Roman" panose="02020603050405020304" pitchFamily="18" charset="0"/>
            </a:endParaRPr>
          </a:p>
        </p:txBody>
      </p:sp>
      <p:sp>
        <p:nvSpPr>
          <p:cNvPr id="58" name="Text 54"/>
          <p:cNvSpPr/>
          <p:nvPr/>
        </p:nvSpPr>
        <p:spPr>
          <a:xfrm>
            <a:off x="5043011" y="6985633"/>
            <a:ext cx="4579962" cy="327898"/>
          </a:xfrm>
          <a:prstGeom prst="rect">
            <a:avLst/>
          </a:prstGeom>
          <a:noFill/>
          <a:ln/>
        </p:spPr>
        <p:txBody>
          <a:bodyPr wrap="none" lIns="0" tIns="0" rIns="0" bIns="0" rtlCol="0" anchor="t"/>
          <a:lstStyle/>
          <a:p>
            <a:pPr marL="0" indent="0" algn="ctr">
              <a:buNone/>
            </a:pPr>
            <a:r>
              <a:rPr lang="en-US" sz="4400" dirty="0">
                <a:solidFill>
                  <a:srgbClr val="3C3939"/>
                </a:solidFill>
                <a:latin typeface="Times New Roman" panose="02020603050405020304" pitchFamily="18" charset="0"/>
                <a:ea typeface="Raleway" pitchFamily="34" charset="-122"/>
                <a:cs typeface="Times New Roman" panose="02020603050405020304" pitchFamily="18" charset="0"/>
              </a:rPr>
              <a:t>2</a:t>
            </a:r>
            <a:endParaRPr lang="en-US" sz="4400" dirty="0">
              <a:latin typeface="Times New Roman" panose="02020603050405020304" pitchFamily="18" charset="0"/>
              <a:cs typeface="Times New Roman" panose="02020603050405020304" pitchFamily="18" charset="0"/>
            </a:endParaRPr>
          </a:p>
        </p:txBody>
      </p:sp>
      <p:sp>
        <p:nvSpPr>
          <p:cNvPr id="59" name="Text 55"/>
          <p:cNvSpPr/>
          <p:nvPr/>
        </p:nvSpPr>
        <p:spPr>
          <a:xfrm>
            <a:off x="6686431" y="7437594"/>
            <a:ext cx="1256151" cy="155138"/>
          </a:xfrm>
          <a:prstGeom prst="rect">
            <a:avLst/>
          </a:prstGeom>
          <a:noFill/>
          <a:ln/>
        </p:spPr>
        <p:txBody>
          <a:bodyPr wrap="none" lIns="0" tIns="0" rIns="0" bIns="0" rtlCol="0" anchor="t"/>
          <a:lstStyle/>
          <a:p>
            <a:pPr marL="0" indent="0" algn="ctr">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Салыстыру</a:t>
            </a:r>
            <a:endParaRPr lang="en-US" dirty="0">
              <a:latin typeface="Times New Roman" panose="02020603050405020304" pitchFamily="18" charset="0"/>
              <a:cs typeface="Times New Roman" panose="02020603050405020304" pitchFamily="18" charset="0"/>
            </a:endParaRPr>
          </a:p>
        </p:txBody>
      </p:sp>
      <p:sp>
        <p:nvSpPr>
          <p:cNvPr id="60" name="Text 56"/>
          <p:cNvSpPr/>
          <p:nvPr/>
        </p:nvSpPr>
        <p:spPr>
          <a:xfrm>
            <a:off x="5043011" y="7652264"/>
            <a:ext cx="4579962" cy="159068"/>
          </a:xfrm>
          <a:prstGeom prst="rect">
            <a:avLst/>
          </a:prstGeom>
          <a:noFill/>
          <a:ln/>
        </p:spPr>
        <p:txBody>
          <a:bodyPr wrap="none" lIns="0" tIns="0" rIns="0" bIns="0" rtlCol="0" anchor="t"/>
          <a:lstStyle/>
          <a:p>
            <a:pPr marL="0" indent="0" algn="ctr">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балл</a:t>
            </a:r>
            <a:endParaRPr lang="en-US" sz="1400" dirty="0">
              <a:latin typeface="Times New Roman" panose="02020603050405020304" pitchFamily="18" charset="0"/>
              <a:cs typeface="Times New Roman" panose="02020603050405020304" pitchFamily="18" charset="0"/>
            </a:endParaRPr>
          </a:p>
        </p:txBody>
      </p:sp>
      <p:sp>
        <p:nvSpPr>
          <p:cNvPr id="61" name="Text 57"/>
          <p:cNvSpPr/>
          <p:nvPr/>
        </p:nvSpPr>
        <p:spPr>
          <a:xfrm>
            <a:off x="9696212" y="6985633"/>
            <a:ext cx="4579962" cy="327898"/>
          </a:xfrm>
          <a:prstGeom prst="rect">
            <a:avLst/>
          </a:prstGeom>
          <a:noFill/>
          <a:ln/>
        </p:spPr>
        <p:txBody>
          <a:bodyPr wrap="none" lIns="0" tIns="0" rIns="0" bIns="0" rtlCol="0" anchor="t"/>
          <a:lstStyle/>
          <a:p>
            <a:pPr marL="0" indent="0" algn="ctr">
              <a:buNone/>
            </a:pPr>
            <a:r>
              <a:rPr lang="en-US" sz="4400" dirty="0">
                <a:solidFill>
                  <a:srgbClr val="3C3939"/>
                </a:solidFill>
                <a:latin typeface="Times New Roman" panose="02020603050405020304" pitchFamily="18" charset="0"/>
                <a:ea typeface="Raleway" pitchFamily="34" charset="-122"/>
                <a:cs typeface="Times New Roman" panose="02020603050405020304" pitchFamily="18" charset="0"/>
              </a:rPr>
              <a:t>1</a:t>
            </a:r>
            <a:endParaRPr lang="en-US" sz="4400" dirty="0">
              <a:latin typeface="Times New Roman" panose="02020603050405020304" pitchFamily="18" charset="0"/>
              <a:cs typeface="Times New Roman" panose="02020603050405020304" pitchFamily="18" charset="0"/>
            </a:endParaRPr>
          </a:p>
        </p:txBody>
      </p:sp>
      <p:sp>
        <p:nvSpPr>
          <p:cNvPr id="62" name="Text 58"/>
          <p:cNvSpPr/>
          <p:nvPr/>
        </p:nvSpPr>
        <p:spPr>
          <a:xfrm>
            <a:off x="11339632" y="7437594"/>
            <a:ext cx="1256151" cy="155138"/>
          </a:xfrm>
          <a:prstGeom prst="rect">
            <a:avLst/>
          </a:prstGeom>
          <a:noFill/>
          <a:ln/>
        </p:spPr>
        <p:txBody>
          <a:bodyPr wrap="none" lIns="0" tIns="0" rIns="0" bIns="0" rtlCol="0" anchor="t"/>
          <a:lstStyle/>
          <a:p>
            <a:pPr marL="0" indent="0" algn="ctr">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Қорытынды</a:t>
            </a:r>
            <a:endParaRPr lang="en-US" dirty="0">
              <a:latin typeface="Times New Roman" panose="02020603050405020304" pitchFamily="18" charset="0"/>
              <a:cs typeface="Times New Roman" panose="02020603050405020304" pitchFamily="18" charset="0"/>
            </a:endParaRPr>
          </a:p>
        </p:txBody>
      </p:sp>
      <p:sp>
        <p:nvSpPr>
          <p:cNvPr id="63" name="Text 59"/>
          <p:cNvSpPr/>
          <p:nvPr/>
        </p:nvSpPr>
        <p:spPr>
          <a:xfrm>
            <a:off x="9696212" y="7652264"/>
            <a:ext cx="4579962" cy="159068"/>
          </a:xfrm>
          <a:prstGeom prst="rect">
            <a:avLst/>
          </a:prstGeom>
          <a:noFill/>
          <a:ln/>
        </p:spPr>
        <p:txBody>
          <a:bodyPr wrap="none" lIns="0" tIns="0" rIns="0" bIns="0" rtlCol="0" anchor="t"/>
          <a:lstStyle/>
          <a:p>
            <a:pPr marL="0" indent="0" algn="ctr">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балл</a:t>
            </a:r>
            <a:endParaRPr lang="en-US" sz="1400" dirty="0">
              <a:latin typeface="Times New Roman" panose="02020603050405020304" pitchFamily="18" charset="0"/>
              <a:cs typeface="Times New Roman" panose="02020603050405020304" pitchFamily="18" charset="0"/>
            </a:endParaRPr>
          </a:p>
        </p:txBody>
      </p:sp>
      <p:pic>
        <p:nvPicPr>
          <p:cNvPr id="64" name="Рисунок 63">
            <a:extLst>
              <a:ext uri="{FF2B5EF4-FFF2-40B4-BE49-F238E27FC236}">
                <a16:creationId xmlns:a16="http://schemas.microsoft.com/office/drawing/2014/main" id="{B5FE4305-D253-40DD-8583-2C7AD936036A}"/>
              </a:ext>
            </a:extLst>
          </p:cNvPr>
          <p:cNvPicPr/>
          <p:nvPr/>
        </p:nvPicPr>
        <p:blipFill>
          <a:blip r:embed="rId4">
            <a:extLst>
              <a:ext uri="{28A0092B-C50C-407E-A947-70E740481C1C}">
                <a14:useLocalDpi xmlns:a14="http://schemas.microsoft.com/office/drawing/2010/main" val="0"/>
              </a:ext>
            </a:extLst>
          </a:blip>
          <a:stretch>
            <a:fillRect/>
          </a:stretch>
        </p:blipFill>
        <p:spPr>
          <a:xfrm>
            <a:off x="9989820" y="120789"/>
            <a:ext cx="4559252" cy="28873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6835" y="451723"/>
            <a:ext cx="5164455" cy="248007"/>
          </a:xfrm>
          <a:prstGeom prst="rect">
            <a:avLst/>
          </a:prstGeom>
          <a:noFill/>
          <a:ln/>
        </p:spPr>
        <p:txBody>
          <a:bodyPr wrap="none" lIns="0" tIns="0" rIns="0" bIns="0" rtlCol="0" anchor="t"/>
          <a:lstStyle/>
          <a:p>
            <a:pPr marL="0" indent="0" algn="l">
              <a:lnSpc>
                <a:spcPts val="1950"/>
              </a:lnSpc>
              <a:buNone/>
            </a:pPr>
            <a:r>
              <a:rPr lang="en-US" sz="32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3200" dirty="0">
                <a:solidFill>
                  <a:srgbClr val="1B1B27"/>
                </a:solidFill>
                <a:latin typeface="Times New Roman" panose="02020603050405020304" pitchFamily="18" charset="0"/>
                <a:ea typeface="Raleway" pitchFamily="34" charset="-122"/>
                <a:cs typeface="Times New Roman" panose="02020603050405020304" pitchFamily="18" charset="0"/>
              </a:rPr>
              <a:t> Тапсырма 2: Су мен майдың тығыздығын салыстыру</a:t>
            </a:r>
            <a:endParaRPr lang="en-US" sz="3200" dirty="0">
              <a:latin typeface="Times New Roman" panose="02020603050405020304" pitchFamily="18" charset="0"/>
              <a:cs typeface="Times New Roman" panose="02020603050405020304" pitchFamily="18" charset="0"/>
            </a:endParaRPr>
          </a:p>
        </p:txBody>
      </p:sp>
      <p:sp>
        <p:nvSpPr>
          <p:cNvPr id="3" name="Text 1"/>
          <p:cNvSpPr/>
          <p:nvPr/>
        </p:nvSpPr>
        <p:spPr>
          <a:xfrm>
            <a:off x="379421" y="877610"/>
            <a:ext cx="13836729"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Неліктен май су бетінде қалады? Бұл күнделікті өмірде жиі кездесетін, бірақ терең ғылыми түсініктемені қажет ететін құбылыс. Заттардың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тығыздықтарын</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endParaRPr lang="ru-RU" sz="1600"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buNone/>
            </a:pP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салыстырып</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сұйықтардың қасиеттерін өмірмен байланыстырып түсінейік.</a:t>
            </a:r>
            <a:endParaRPr lang="en-US" sz="1600" dirty="0">
              <a:latin typeface="Times New Roman" panose="02020603050405020304" pitchFamily="18" charset="0"/>
              <a:cs typeface="Times New Roman" panose="02020603050405020304" pitchFamily="18" charset="0"/>
            </a:endParaRPr>
          </a:p>
        </p:txBody>
      </p:sp>
      <p:sp>
        <p:nvSpPr>
          <p:cNvPr id="4" name="Text 2"/>
          <p:cNvSpPr/>
          <p:nvPr/>
        </p:nvSpPr>
        <p:spPr>
          <a:xfrm>
            <a:off x="364030" y="1644609"/>
            <a:ext cx="1240393" cy="155019"/>
          </a:xfrm>
          <a:prstGeom prst="rect">
            <a:avLst/>
          </a:prstGeom>
          <a:noFill/>
          <a:ln/>
        </p:spPr>
        <p:txBody>
          <a:bodyPr wrap="none" lIns="0" tIns="0" rIns="0" bIns="0" rtlCol="0" anchor="t"/>
          <a:lstStyle/>
          <a:p>
            <a:pPr marL="0" indent="0" algn="l">
              <a:buNone/>
            </a:pP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Мақсат</a:t>
            </a:r>
            <a:endParaRPr lang="en-US" sz="1600" dirty="0">
              <a:latin typeface="Times New Roman" panose="02020603050405020304" pitchFamily="18" charset="0"/>
              <a:cs typeface="Times New Roman" panose="02020603050405020304" pitchFamily="18" charset="0"/>
            </a:endParaRPr>
          </a:p>
        </p:txBody>
      </p:sp>
      <p:sp>
        <p:nvSpPr>
          <p:cNvPr id="5" name="Text 3"/>
          <p:cNvSpPr/>
          <p:nvPr/>
        </p:nvSpPr>
        <p:spPr>
          <a:xfrm>
            <a:off x="364030" y="1898808"/>
            <a:ext cx="6797397" cy="317183"/>
          </a:xfrm>
          <a:prstGeom prst="rect">
            <a:avLst/>
          </a:prstGeom>
          <a:noFill/>
          <a:ln/>
        </p:spPr>
        <p:txBody>
          <a:bodyPr wrap="squar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Әртүрлі сұйықтардың тығыздықтарын өлшеу арқылы олардың физикалық қасиеттерін салыстырып, табиғатта және тұрмыста кездесетін құбылыстарды түсіндіру.</a:t>
            </a:r>
            <a:endParaRPr lang="en-US" sz="1600" dirty="0">
              <a:latin typeface="Times New Roman" panose="02020603050405020304" pitchFamily="18" charset="0"/>
              <a:cs typeface="Times New Roman" panose="02020603050405020304" pitchFamily="18" charset="0"/>
            </a:endParaRPr>
          </a:p>
        </p:txBody>
      </p:sp>
      <p:sp>
        <p:nvSpPr>
          <p:cNvPr id="6" name="Text 4"/>
          <p:cNvSpPr/>
          <p:nvPr/>
        </p:nvSpPr>
        <p:spPr>
          <a:xfrm>
            <a:off x="2752899" y="2577821"/>
            <a:ext cx="1240393" cy="155019"/>
          </a:xfrm>
          <a:prstGeom prst="rect">
            <a:avLst/>
          </a:prstGeom>
          <a:noFill/>
          <a:ln/>
        </p:spPr>
        <p:txBody>
          <a:bodyPr wrap="none" lIns="0" tIns="0" rIns="0" bIns="0" rtlCol="0" anchor="t"/>
          <a:lstStyle/>
          <a:p>
            <a:pPr marL="0" indent="0" algn="l">
              <a:buNone/>
            </a:pPr>
            <a:r>
              <a:rPr lang="en-US" sz="1600" b="1" dirty="0">
                <a:solidFill>
                  <a:srgbClr val="1B1B27"/>
                </a:solidFill>
                <a:latin typeface="Times New Roman" panose="02020603050405020304" pitchFamily="18" charset="0"/>
                <a:ea typeface="Raleway" pitchFamily="34" charset="-122"/>
                <a:cs typeface="Times New Roman" panose="02020603050405020304" pitchFamily="18" charset="0"/>
              </a:rPr>
              <a:t>Қажетті құралдар</a:t>
            </a:r>
            <a:endParaRPr lang="en-US" sz="1600" b="1" dirty="0">
              <a:latin typeface="Times New Roman" panose="02020603050405020304" pitchFamily="18" charset="0"/>
              <a:cs typeface="Times New Roman" panose="02020603050405020304" pitchFamily="18" charset="0"/>
            </a:endParaRPr>
          </a:p>
        </p:txBody>
      </p:sp>
      <p:sp>
        <p:nvSpPr>
          <p:cNvPr id="7" name="Text 5"/>
          <p:cNvSpPr/>
          <p:nvPr/>
        </p:nvSpPr>
        <p:spPr>
          <a:xfrm>
            <a:off x="386890" y="2865772"/>
            <a:ext cx="6797397" cy="158591"/>
          </a:xfrm>
          <a:prstGeom prst="rect">
            <a:avLst/>
          </a:prstGeom>
          <a:noFill/>
          <a:ln/>
        </p:spPr>
        <p:txBody>
          <a:bodyPr wrap="none" lIns="0" tIns="0" rIns="0" bIns="0" rtlCol="0" anchor="t"/>
          <a:lstStyle/>
          <a:p>
            <a:pPr marL="342900" indent="-342900">
              <a:buSzPct val="100000"/>
              <a:buFontTx/>
              <a:buChar char="•"/>
            </a:pP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Мөлдір</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ыдыстар</a:t>
            </a:r>
            <a:r>
              <a:rPr lang="ru-RU"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Су</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және</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өсімдік</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майы</a:t>
            </a:r>
            <a:r>
              <a:rPr lang="ru-RU"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Таразы</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және</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мензурка</a:t>
            </a:r>
            <a:r>
              <a:rPr lang="ru-RU" sz="1600" dirty="0">
                <a:solidFill>
                  <a:srgbClr val="3C3939"/>
                </a:solidFill>
                <a:latin typeface="Times New Roman" panose="02020603050405020304" pitchFamily="18" charset="0"/>
                <a:ea typeface="Roboto" pitchFamily="34" charset="-122"/>
                <a:cs typeface="Times New Roman" panose="02020603050405020304" pitchFamily="18" charset="0"/>
              </a:rPr>
              <a:t>, </a:t>
            </a:r>
          </a:p>
          <a:p>
            <a:pPr marL="342900" indent="-342900">
              <a:buSzPct val="100000"/>
              <a:buFontTx/>
              <a:buChar char="•"/>
            </a:pP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Шүберек</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oboto" pitchFamily="34" charset="-122"/>
                <a:cs typeface="Times New Roman" panose="02020603050405020304" pitchFamily="18" charset="0"/>
              </a:rPr>
              <a:t>дәптер</a:t>
            </a:r>
            <a:r>
              <a:rPr lang="ru-RU" sz="1600" dirty="0">
                <a:solidFill>
                  <a:srgbClr val="3C3939"/>
                </a:solidFill>
                <a:latin typeface="Times New Roman" panose="02020603050405020304" pitchFamily="18" charset="0"/>
                <a:ea typeface="Roboto" pitchFamily="34" charset="-122"/>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342900" indent="-342900" algn="l">
              <a:buSzPct val="100000"/>
              <a:buChar char="•"/>
            </a:pPr>
            <a:endParaRPr lang="en-US" sz="1600" dirty="0">
              <a:latin typeface="Times New Roman" panose="02020603050405020304" pitchFamily="18" charset="0"/>
              <a:cs typeface="Times New Roman" panose="02020603050405020304" pitchFamily="18" charset="0"/>
            </a:endParaRPr>
          </a:p>
        </p:txBody>
      </p:sp>
      <p:sp>
        <p:nvSpPr>
          <p:cNvPr id="8" name="Text 6"/>
          <p:cNvSpPr/>
          <p:nvPr/>
        </p:nvSpPr>
        <p:spPr>
          <a:xfrm>
            <a:off x="364030" y="2762606"/>
            <a:ext cx="6797397" cy="158591"/>
          </a:xfrm>
          <a:prstGeom prst="rect">
            <a:avLst/>
          </a:prstGeom>
          <a:noFill/>
          <a:ln/>
        </p:spPr>
        <p:txBody>
          <a:bodyPr wrap="none" lIns="0" tIns="0" rIns="0" bIns="0" rtlCol="0" anchor="t"/>
          <a:lstStyle/>
          <a:p>
            <a:pPr marL="342900" indent="-342900" algn="l">
              <a:buSzPct val="100000"/>
              <a:buChar char="•"/>
            </a:pPr>
            <a:endParaRPr lang="en-US" sz="1600" dirty="0">
              <a:latin typeface="Times New Roman" panose="02020603050405020304" pitchFamily="18" charset="0"/>
              <a:cs typeface="Times New Roman" panose="02020603050405020304" pitchFamily="18" charset="0"/>
            </a:endParaRPr>
          </a:p>
        </p:txBody>
      </p:sp>
      <p:sp>
        <p:nvSpPr>
          <p:cNvPr id="11" name="Text 9"/>
          <p:cNvSpPr/>
          <p:nvPr/>
        </p:nvSpPr>
        <p:spPr>
          <a:xfrm>
            <a:off x="7410983" y="1644609"/>
            <a:ext cx="1240393" cy="155019"/>
          </a:xfrm>
          <a:prstGeom prst="rect">
            <a:avLst/>
          </a:prstGeom>
          <a:noFill/>
          <a:ln/>
        </p:spPr>
        <p:txBody>
          <a:bodyPr wrap="none" lIns="0" tIns="0" rIns="0" bIns="0" rtlCol="0" anchor="t"/>
          <a:lstStyle/>
          <a:p>
            <a:pPr marL="0" indent="0" algn="l">
              <a:buNone/>
            </a:pPr>
            <a:r>
              <a:rPr lang="en-US" sz="1600" b="1" dirty="0">
                <a:solidFill>
                  <a:srgbClr val="1B1B27"/>
                </a:solidFill>
                <a:latin typeface="Times New Roman" panose="02020603050405020304" pitchFamily="18" charset="0"/>
                <a:ea typeface="Raleway" pitchFamily="34" charset="-122"/>
                <a:cs typeface="Times New Roman" panose="02020603050405020304" pitchFamily="18" charset="0"/>
              </a:rPr>
              <a:t>Тәжірибе жүргізу</a:t>
            </a:r>
            <a:endParaRPr lang="en-US" sz="1600" b="1" dirty="0">
              <a:latin typeface="Times New Roman" panose="02020603050405020304" pitchFamily="18" charset="0"/>
              <a:cs typeface="Times New Roman" panose="02020603050405020304" pitchFamily="18" charset="0"/>
            </a:endParaRPr>
          </a:p>
        </p:txBody>
      </p:sp>
      <p:sp>
        <p:nvSpPr>
          <p:cNvPr id="12" name="Text 10"/>
          <p:cNvSpPr/>
          <p:nvPr/>
        </p:nvSpPr>
        <p:spPr>
          <a:xfrm>
            <a:off x="7410983" y="1898808"/>
            <a:ext cx="6797397" cy="158591"/>
          </a:xfrm>
          <a:prstGeom prst="rect">
            <a:avLst/>
          </a:prstGeom>
          <a:noFill/>
          <a:ln/>
        </p:spPr>
        <p:txBody>
          <a:bodyPr wrap="none" lIns="0" tIns="0" rIns="0" bIns="0" rtlCol="0" anchor="t"/>
          <a:lstStyle/>
          <a:p>
            <a:pPr marL="342900" indent="-342900" algn="l">
              <a:buSzPct val="100000"/>
              <a:buFont typeface="+mj-lt"/>
              <a:buAutoNum type="arabicPeriod"/>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Екі мөлдір ыдысқа су және өсімдік майын құй</a:t>
            </a:r>
            <a:endParaRPr lang="en-US" sz="1600" dirty="0">
              <a:latin typeface="Times New Roman" panose="02020603050405020304" pitchFamily="18" charset="0"/>
              <a:cs typeface="Times New Roman" panose="02020603050405020304" pitchFamily="18" charset="0"/>
            </a:endParaRPr>
          </a:p>
        </p:txBody>
      </p:sp>
      <p:sp>
        <p:nvSpPr>
          <p:cNvPr id="13" name="Text 11"/>
          <p:cNvSpPr/>
          <p:nvPr/>
        </p:nvSpPr>
        <p:spPr>
          <a:xfrm>
            <a:off x="7410983" y="2184139"/>
            <a:ext cx="6797397" cy="158591"/>
          </a:xfrm>
          <a:prstGeom prst="rect">
            <a:avLst/>
          </a:prstGeom>
          <a:noFill/>
          <a:ln/>
        </p:spPr>
        <p:txBody>
          <a:bodyPr wrap="none" lIns="0" tIns="0" rIns="0" bIns="0" rtlCol="0" anchor="t"/>
          <a:lstStyle/>
          <a:p>
            <a:pPr marL="342900" indent="-342900" algn="l">
              <a:buSzPct val="100000"/>
              <a:buFont typeface="+mj-lt"/>
              <a:buAutoNum type="arabicPeriod" startAt="2"/>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Таразы және мензурка арқылы массасы мен көлемін анықта</a:t>
            </a:r>
            <a:endParaRPr lang="en-US" sz="1600" dirty="0">
              <a:latin typeface="Times New Roman" panose="02020603050405020304" pitchFamily="18" charset="0"/>
              <a:cs typeface="Times New Roman" panose="02020603050405020304" pitchFamily="18" charset="0"/>
            </a:endParaRPr>
          </a:p>
        </p:txBody>
      </p:sp>
      <p:sp>
        <p:nvSpPr>
          <p:cNvPr id="14" name="Text 12"/>
          <p:cNvSpPr/>
          <p:nvPr/>
        </p:nvSpPr>
        <p:spPr>
          <a:xfrm>
            <a:off x="7410983" y="2481439"/>
            <a:ext cx="6797397" cy="158591"/>
          </a:xfrm>
          <a:prstGeom prst="rect">
            <a:avLst/>
          </a:prstGeom>
          <a:noFill/>
          <a:ln/>
        </p:spPr>
        <p:txBody>
          <a:bodyPr wrap="none" lIns="0" tIns="0" rIns="0" bIns="0" rtlCol="0" anchor="t"/>
          <a:lstStyle/>
          <a:p>
            <a:pPr marL="342900" indent="-342900" algn="l">
              <a:buSzPct val="100000"/>
              <a:buFont typeface="+mj-lt"/>
              <a:buAutoNum type="arabicPeriod" startAt="3"/>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Майды судың бетіне мұқият құйып, орналасуын бақыла</a:t>
            </a:r>
            <a:endParaRPr lang="en-US" sz="1600" dirty="0">
              <a:latin typeface="Times New Roman" panose="02020603050405020304" pitchFamily="18" charset="0"/>
              <a:cs typeface="Times New Roman" panose="02020603050405020304" pitchFamily="18" charset="0"/>
            </a:endParaRPr>
          </a:p>
        </p:txBody>
      </p:sp>
      <p:sp>
        <p:nvSpPr>
          <p:cNvPr id="15" name="Text 13"/>
          <p:cNvSpPr/>
          <p:nvPr/>
        </p:nvSpPr>
        <p:spPr>
          <a:xfrm>
            <a:off x="7410983" y="2786477"/>
            <a:ext cx="6797397" cy="158591"/>
          </a:xfrm>
          <a:prstGeom prst="rect">
            <a:avLst/>
          </a:prstGeom>
          <a:noFill/>
          <a:ln/>
        </p:spPr>
        <p:txBody>
          <a:bodyPr wrap="none" lIns="0" tIns="0" rIns="0" bIns="0" rtlCol="0" anchor="t"/>
          <a:lstStyle/>
          <a:p>
            <a:pPr marL="342900" indent="-342900" algn="l">
              <a:buSzPct val="100000"/>
              <a:buFont typeface="+mj-lt"/>
              <a:buAutoNum type="arabicPeriod" startAt="4"/>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Тығыздық формуласы арқылы нәтижені түсіндір</a:t>
            </a:r>
            <a:endParaRPr lang="en-US" sz="1600" dirty="0">
              <a:latin typeface="Times New Roman" panose="02020603050405020304" pitchFamily="18" charset="0"/>
              <a:cs typeface="Times New Roman" panose="02020603050405020304" pitchFamily="18" charset="0"/>
            </a:endParaRPr>
          </a:p>
        </p:txBody>
      </p:sp>
      <p:sp>
        <p:nvSpPr>
          <p:cNvPr id="16" name="Shape 14"/>
          <p:cNvSpPr/>
          <p:nvPr/>
        </p:nvSpPr>
        <p:spPr>
          <a:xfrm>
            <a:off x="364030" y="3453883"/>
            <a:ext cx="13836729" cy="1186815"/>
          </a:xfrm>
          <a:prstGeom prst="roundRect">
            <a:avLst>
              <a:gd name="adj" fmla="val 3512"/>
            </a:avLst>
          </a:prstGeom>
          <a:noFill/>
          <a:ln w="7620">
            <a:solidFill>
              <a:srgbClr val="000000">
                <a:alpha val="8000"/>
              </a:srgbClr>
            </a:solidFill>
            <a:prstDash val="solid"/>
          </a:ln>
        </p:spPr>
      </p:sp>
      <p:sp>
        <p:nvSpPr>
          <p:cNvPr id="17" name="Shape 15"/>
          <p:cNvSpPr/>
          <p:nvPr/>
        </p:nvSpPr>
        <p:spPr>
          <a:xfrm>
            <a:off x="371650" y="3461503"/>
            <a:ext cx="13821489" cy="292894"/>
          </a:xfrm>
          <a:prstGeom prst="rect">
            <a:avLst/>
          </a:prstGeom>
          <a:solidFill>
            <a:srgbClr val="FFFFFF">
              <a:alpha val="4000"/>
            </a:srgbClr>
          </a:solidFill>
          <a:ln/>
        </p:spPr>
      </p:sp>
      <p:sp>
        <p:nvSpPr>
          <p:cNvPr id="18" name="Text 16"/>
          <p:cNvSpPr/>
          <p:nvPr/>
        </p:nvSpPr>
        <p:spPr>
          <a:xfrm>
            <a:off x="471187" y="3528654"/>
            <a:ext cx="1870948" cy="158591"/>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Тәжірибе реті</a:t>
            </a:r>
            <a:endParaRPr lang="en-US" sz="1600" dirty="0">
              <a:latin typeface="Times New Roman" panose="02020603050405020304" pitchFamily="18" charset="0"/>
              <a:cs typeface="Times New Roman" panose="02020603050405020304" pitchFamily="18" charset="0"/>
            </a:endParaRPr>
          </a:p>
        </p:txBody>
      </p:sp>
      <p:sp>
        <p:nvSpPr>
          <p:cNvPr id="19" name="Text 17"/>
          <p:cNvSpPr/>
          <p:nvPr/>
        </p:nvSpPr>
        <p:spPr>
          <a:xfrm>
            <a:off x="2548113" y="3528654"/>
            <a:ext cx="3249335" cy="158591"/>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Тығыздығы анықталатын сұйық</a:t>
            </a:r>
            <a:endParaRPr lang="en-US" sz="1600" dirty="0">
              <a:latin typeface="Times New Roman" panose="02020603050405020304" pitchFamily="18" charset="0"/>
              <a:cs typeface="Times New Roman" panose="02020603050405020304" pitchFamily="18" charset="0"/>
            </a:endParaRPr>
          </a:p>
        </p:txBody>
      </p:sp>
      <p:sp>
        <p:nvSpPr>
          <p:cNvPr id="20" name="Text 18"/>
          <p:cNvSpPr/>
          <p:nvPr/>
        </p:nvSpPr>
        <p:spPr>
          <a:xfrm>
            <a:off x="6003426" y="3528654"/>
            <a:ext cx="3249335" cy="158591"/>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Сұйықтың массасы (г)</a:t>
            </a:r>
            <a:endParaRPr lang="en-US" sz="1600" dirty="0">
              <a:latin typeface="Times New Roman" panose="02020603050405020304" pitchFamily="18" charset="0"/>
              <a:cs typeface="Times New Roman" panose="02020603050405020304" pitchFamily="18" charset="0"/>
            </a:endParaRPr>
          </a:p>
        </p:txBody>
      </p:sp>
      <p:sp>
        <p:nvSpPr>
          <p:cNvPr id="21" name="Text 19"/>
          <p:cNvSpPr/>
          <p:nvPr/>
        </p:nvSpPr>
        <p:spPr>
          <a:xfrm>
            <a:off x="9458738" y="3528654"/>
            <a:ext cx="2558296" cy="158591"/>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Сұйықтың көлемі (см³)</a:t>
            </a:r>
            <a:endParaRPr lang="en-US" sz="1600" dirty="0">
              <a:latin typeface="Times New Roman" panose="02020603050405020304" pitchFamily="18" charset="0"/>
              <a:cs typeface="Times New Roman" panose="02020603050405020304" pitchFamily="18" charset="0"/>
            </a:endParaRPr>
          </a:p>
        </p:txBody>
      </p:sp>
      <p:sp>
        <p:nvSpPr>
          <p:cNvPr id="22" name="Text 20"/>
          <p:cNvSpPr/>
          <p:nvPr/>
        </p:nvSpPr>
        <p:spPr>
          <a:xfrm>
            <a:off x="12223013" y="3528654"/>
            <a:ext cx="1870948" cy="158591"/>
          </a:xfrm>
          <a:prstGeom prst="rect">
            <a:avLst/>
          </a:prstGeom>
          <a:noFill/>
          <a:ln/>
        </p:spPr>
        <p:txBody>
          <a:bodyPr wrap="none" lIns="0" tIns="0" rIns="0" bIns="0" rtlCol="0" anchor="t"/>
          <a:lstStyle/>
          <a:p>
            <a:pPr marL="0" indent="0" algn="l">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Тығыздық (г/см³)</a:t>
            </a:r>
            <a:endParaRPr lang="en-US" sz="1600" dirty="0">
              <a:latin typeface="Times New Roman" panose="02020603050405020304" pitchFamily="18" charset="0"/>
              <a:cs typeface="Times New Roman" panose="02020603050405020304" pitchFamily="18" charset="0"/>
            </a:endParaRPr>
          </a:p>
        </p:txBody>
      </p:sp>
      <p:sp>
        <p:nvSpPr>
          <p:cNvPr id="23" name="Shape 21"/>
          <p:cNvSpPr/>
          <p:nvPr/>
        </p:nvSpPr>
        <p:spPr>
          <a:xfrm>
            <a:off x="371650" y="3754397"/>
            <a:ext cx="13821489" cy="292894"/>
          </a:xfrm>
          <a:prstGeom prst="rect">
            <a:avLst/>
          </a:prstGeom>
          <a:solidFill>
            <a:srgbClr val="000000">
              <a:alpha val="4000"/>
            </a:srgbClr>
          </a:solidFill>
          <a:ln/>
        </p:spPr>
      </p:sp>
      <p:sp>
        <p:nvSpPr>
          <p:cNvPr id="24" name="Text 22"/>
          <p:cNvSpPr/>
          <p:nvPr/>
        </p:nvSpPr>
        <p:spPr>
          <a:xfrm>
            <a:off x="471187" y="3821548"/>
            <a:ext cx="1870948"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1</a:t>
            </a:r>
            <a:endParaRPr lang="en-US" sz="1600" dirty="0">
              <a:latin typeface="Times New Roman" panose="02020603050405020304" pitchFamily="18" charset="0"/>
              <a:cs typeface="Times New Roman" panose="02020603050405020304" pitchFamily="18" charset="0"/>
            </a:endParaRPr>
          </a:p>
        </p:txBody>
      </p:sp>
      <p:sp>
        <p:nvSpPr>
          <p:cNvPr id="25" name="Text 23"/>
          <p:cNvSpPr/>
          <p:nvPr/>
        </p:nvSpPr>
        <p:spPr>
          <a:xfrm>
            <a:off x="2548113" y="3821548"/>
            <a:ext cx="3249335"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26" name="Text 24"/>
          <p:cNvSpPr/>
          <p:nvPr/>
        </p:nvSpPr>
        <p:spPr>
          <a:xfrm>
            <a:off x="6003426" y="3821548"/>
            <a:ext cx="3249335"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27" name="Text 25"/>
          <p:cNvSpPr/>
          <p:nvPr/>
        </p:nvSpPr>
        <p:spPr>
          <a:xfrm>
            <a:off x="9458738" y="3821548"/>
            <a:ext cx="2558296"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28" name="Text 26"/>
          <p:cNvSpPr/>
          <p:nvPr/>
        </p:nvSpPr>
        <p:spPr>
          <a:xfrm>
            <a:off x="12223013" y="3821548"/>
            <a:ext cx="1870948"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29" name="Shape 27"/>
          <p:cNvSpPr/>
          <p:nvPr/>
        </p:nvSpPr>
        <p:spPr>
          <a:xfrm>
            <a:off x="371650" y="4047291"/>
            <a:ext cx="13821489" cy="292894"/>
          </a:xfrm>
          <a:prstGeom prst="rect">
            <a:avLst/>
          </a:prstGeom>
          <a:solidFill>
            <a:srgbClr val="FFFFFF">
              <a:alpha val="4000"/>
            </a:srgbClr>
          </a:solidFill>
          <a:ln/>
        </p:spPr>
      </p:sp>
      <p:sp>
        <p:nvSpPr>
          <p:cNvPr id="30" name="Text 28"/>
          <p:cNvSpPr/>
          <p:nvPr/>
        </p:nvSpPr>
        <p:spPr>
          <a:xfrm>
            <a:off x="471187" y="4114442"/>
            <a:ext cx="1870948"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31" name="Text 29"/>
          <p:cNvSpPr/>
          <p:nvPr/>
        </p:nvSpPr>
        <p:spPr>
          <a:xfrm>
            <a:off x="2548113" y="4114442"/>
            <a:ext cx="3249335"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32" name="Text 30"/>
          <p:cNvSpPr/>
          <p:nvPr/>
        </p:nvSpPr>
        <p:spPr>
          <a:xfrm>
            <a:off x="6003426" y="4114442"/>
            <a:ext cx="3249335"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33" name="Text 31"/>
          <p:cNvSpPr/>
          <p:nvPr/>
        </p:nvSpPr>
        <p:spPr>
          <a:xfrm>
            <a:off x="9458738" y="4114442"/>
            <a:ext cx="2558296"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34" name="Text 32"/>
          <p:cNvSpPr/>
          <p:nvPr/>
        </p:nvSpPr>
        <p:spPr>
          <a:xfrm>
            <a:off x="12223013" y="4114442"/>
            <a:ext cx="1870948"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35" name="Shape 33"/>
          <p:cNvSpPr/>
          <p:nvPr/>
        </p:nvSpPr>
        <p:spPr>
          <a:xfrm>
            <a:off x="371650" y="4340184"/>
            <a:ext cx="13821489" cy="292894"/>
          </a:xfrm>
          <a:prstGeom prst="rect">
            <a:avLst/>
          </a:prstGeom>
          <a:solidFill>
            <a:srgbClr val="000000">
              <a:alpha val="4000"/>
            </a:srgbClr>
          </a:solidFill>
          <a:ln/>
        </p:spPr>
      </p:sp>
      <p:sp>
        <p:nvSpPr>
          <p:cNvPr id="36" name="Text 34"/>
          <p:cNvSpPr/>
          <p:nvPr/>
        </p:nvSpPr>
        <p:spPr>
          <a:xfrm>
            <a:off x="471187" y="4407336"/>
            <a:ext cx="1870948" cy="158591"/>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37" name="Text 35"/>
          <p:cNvSpPr/>
          <p:nvPr/>
        </p:nvSpPr>
        <p:spPr>
          <a:xfrm>
            <a:off x="2548113" y="4407336"/>
            <a:ext cx="3249335"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38" name="Text 36"/>
          <p:cNvSpPr/>
          <p:nvPr/>
        </p:nvSpPr>
        <p:spPr>
          <a:xfrm>
            <a:off x="6003426" y="4407336"/>
            <a:ext cx="3249335"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39" name="Text 37"/>
          <p:cNvSpPr/>
          <p:nvPr/>
        </p:nvSpPr>
        <p:spPr>
          <a:xfrm>
            <a:off x="9458738" y="4407336"/>
            <a:ext cx="2558296"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40" name="Text 38"/>
          <p:cNvSpPr/>
          <p:nvPr/>
        </p:nvSpPr>
        <p:spPr>
          <a:xfrm>
            <a:off x="12223013" y="4407336"/>
            <a:ext cx="1870948" cy="158591"/>
          </a:xfrm>
          <a:prstGeom prst="rect">
            <a:avLst/>
          </a:prstGeom>
          <a:noFill/>
          <a:ln/>
        </p:spPr>
        <p:txBody>
          <a:bodyPr wrap="none" lIns="0" tIns="0" rIns="0" bIns="0" rtlCol="0" anchor="t"/>
          <a:lstStyle/>
          <a:p>
            <a:pPr marL="0" indent="0" algn="l">
              <a:buNone/>
            </a:pPr>
            <a:endParaRPr lang="en-US" sz="1600" dirty="0">
              <a:latin typeface="Times New Roman" panose="02020603050405020304" pitchFamily="18" charset="0"/>
              <a:cs typeface="Times New Roman" panose="02020603050405020304" pitchFamily="18" charset="0"/>
            </a:endParaRPr>
          </a:p>
        </p:txBody>
      </p:sp>
      <p:sp>
        <p:nvSpPr>
          <p:cNvPr id="41" name="Shape 39"/>
          <p:cNvSpPr/>
          <p:nvPr/>
        </p:nvSpPr>
        <p:spPr>
          <a:xfrm>
            <a:off x="364030" y="4752260"/>
            <a:ext cx="4546044" cy="1142167"/>
          </a:xfrm>
          <a:prstGeom prst="roundRect">
            <a:avLst>
              <a:gd name="adj" fmla="val 3649"/>
            </a:avLst>
          </a:prstGeom>
          <a:solidFill>
            <a:srgbClr val="E1E1EA"/>
          </a:solidFill>
          <a:ln w="7620">
            <a:solidFill>
              <a:srgbClr val="C7C7D0"/>
            </a:solidFill>
            <a:prstDash val="solid"/>
          </a:ln>
        </p:spPr>
      </p:sp>
      <p:sp>
        <p:nvSpPr>
          <p:cNvPr id="42" name="Shape 40"/>
          <p:cNvSpPr/>
          <p:nvPr/>
        </p:nvSpPr>
        <p:spPr>
          <a:xfrm>
            <a:off x="470829" y="4859059"/>
            <a:ext cx="297656" cy="297656"/>
          </a:xfrm>
          <a:prstGeom prst="roundRect">
            <a:avLst>
              <a:gd name="adj" fmla="val 30716954"/>
            </a:avLst>
          </a:prstGeom>
          <a:solidFill>
            <a:srgbClr val="1B1B27"/>
          </a:solidFill>
          <a:ln/>
        </p:spPr>
      </p:sp>
      <p:pic>
        <p:nvPicPr>
          <p:cNvPr id="4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625" y="4940855"/>
            <a:ext cx="133945" cy="133945"/>
          </a:xfrm>
          <a:prstGeom prst="rect">
            <a:avLst/>
          </a:prstGeom>
        </p:spPr>
      </p:pic>
      <p:sp>
        <p:nvSpPr>
          <p:cNvPr id="44" name="Text 41"/>
          <p:cNvSpPr/>
          <p:nvPr/>
        </p:nvSpPr>
        <p:spPr>
          <a:xfrm>
            <a:off x="470829" y="5255894"/>
            <a:ext cx="1421487"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Неге май үстте қалады?</a:t>
            </a:r>
            <a:endParaRPr lang="en-US" sz="1600" dirty="0">
              <a:latin typeface="Times New Roman" panose="02020603050405020304" pitchFamily="18" charset="0"/>
              <a:cs typeface="Times New Roman" panose="02020603050405020304" pitchFamily="18" charset="0"/>
            </a:endParaRPr>
          </a:p>
        </p:txBody>
      </p:sp>
      <p:sp>
        <p:nvSpPr>
          <p:cNvPr id="45" name="Text 42"/>
          <p:cNvSpPr/>
          <p:nvPr/>
        </p:nvSpPr>
        <p:spPr>
          <a:xfrm>
            <a:off x="470829" y="5470445"/>
            <a:ext cx="4332446" cy="317183"/>
          </a:xfrm>
          <a:prstGeom prst="rect">
            <a:avLst/>
          </a:prstGeom>
          <a:noFill/>
          <a:ln/>
        </p:spPr>
        <p:txBody>
          <a:bodyPr wrap="squar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Майдың тығыздығы судан кем, сондықтан ол судың үстінде қалады. Тығыздығы аз зат әрқашан тығыздығы көп заттың үстінде орналасады.</a:t>
            </a:r>
            <a:endParaRPr lang="en-US" sz="1600" dirty="0">
              <a:latin typeface="Times New Roman" panose="02020603050405020304" pitchFamily="18" charset="0"/>
              <a:cs typeface="Times New Roman" panose="02020603050405020304" pitchFamily="18" charset="0"/>
            </a:endParaRPr>
          </a:p>
        </p:txBody>
      </p:sp>
      <p:sp>
        <p:nvSpPr>
          <p:cNvPr id="46" name="Shape 43"/>
          <p:cNvSpPr/>
          <p:nvPr/>
        </p:nvSpPr>
        <p:spPr>
          <a:xfrm>
            <a:off x="5009254" y="4752260"/>
            <a:ext cx="4546163" cy="1142167"/>
          </a:xfrm>
          <a:prstGeom prst="roundRect">
            <a:avLst>
              <a:gd name="adj" fmla="val 3649"/>
            </a:avLst>
          </a:prstGeom>
          <a:solidFill>
            <a:srgbClr val="E1E1EA"/>
          </a:solidFill>
          <a:ln w="7620">
            <a:solidFill>
              <a:srgbClr val="C7C7D0"/>
            </a:solidFill>
            <a:prstDash val="solid"/>
          </a:ln>
        </p:spPr>
      </p:sp>
      <p:sp>
        <p:nvSpPr>
          <p:cNvPr id="47" name="Shape 44"/>
          <p:cNvSpPr/>
          <p:nvPr/>
        </p:nvSpPr>
        <p:spPr>
          <a:xfrm>
            <a:off x="5116053" y="4859059"/>
            <a:ext cx="297656" cy="297656"/>
          </a:xfrm>
          <a:prstGeom prst="roundRect">
            <a:avLst>
              <a:gd name="adj" fmla="val 30716954"/>
            </a:avLst>
          </a:prstGeom>
          <a:solidFill>
            <a:srgbClr val="1B1B27"/>
          </a:solidFill>
          <a:ln/>
        </p:spPr>
      </p:sp>
      <p:pic>
        <p:nvPicPr>
          <p:cNvPr id="48"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197849" y="4940855"/>
            <a:ext cx="133945" cy="133945"/>
          </a:xfrm>
          <a:prstGeom prst="rect">
            <a:avLst/>
          </a:prstGeom>
        </p:spPr>
      </p:pic>
      <p:sp>
        <p:nvSpPr>
          <p:cNvPr id="49" name="Text 45"/>
          <p:cNvSpPr/>
          <p:nvPr/>
        </p:nvSpPr>
        <p:spPr>
          <a:xfrm>
            <a:off x="5116053" y="5255894"/>
            <a:ext cx="1337786"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Тұрмыстағы мысалдар</a:t>
            </a:r>
            <a:endParaRPr lang="en-US" sz="1600" dirty="0">
              <a:latin typeface="Times New Roman" panose="02020603050405020304" pitchFamily="18" charset="0"/>
              <a:cs typeface="Times New Roman" panose="02020603050405020304" pitchFamily="18" charset="0"/>
            </a:endParaRPr>
          </a:p>
        </p:txBody>
      </p:sp>
      <p:sp>
        <p:nvSpPr>
          <p:cNvPr id="50" name="Text 46"/>
          <p:cNvSpPr/>
          <p:nvPr/>
        </p:nvSpPr>
        <p:spPr>
          <a:xfrm>
            <a:off x="5116053" y="5470445"/>
            <a:ext cx="4332565" cy="317183"/>
          </a:xfrm>
          <a:prstGeom prst="rect">
            <a:avLst/>
          </a:prstGeom>
          <a:noFill/>
          <a:ln/>
        </p:spPr>
        <p:txBody>
          <a:bodyPr wrap="squar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Шорпаға құйылған май үстте қалады, теңізде мұнай ластануы су бетінде жүзеді, яғни бұл құбылыс өмірде жиі кездеседі.</a:t>
            </a:r>
            <a:endParaRPr lang="en-US" sz="1600" dirty="0">
              <a:latin typeface="Times New Roman" panose="02020603050405020304" pitchFamily="18" charset="0"/>
              <a:cs typeface="Times New Roman" panose="02020603050405020304" pitchFamily="18" charset="0"/>
            </a:endParaRPr>
          </a:p>
        </p:txBody>
      </p:sp>
      <p:sp>
        <p:nvSpPr>
          <p:cNvPr id="51" name="Shape 47"/>
          <p:cNvSpPr/>
          <p:nvPr/>
        </p:nvSpPr>
        <p:spPr>
          <a:xfrm>
            <a:off x="9654596" y="4752260"/>
            <a:ext cx="4546163" cy="1142167"/>
          </a:xfrm>
          <a:prstGeom prst="roundRect">
            <a:avLst>
              <a:gd name="adj" fmla="val 3649"/>
            </a:avLst>
          </a:prstGeom>
          <a:solidFill>
            <a:srgbClr val="E1E1EA"/>
          </a:solidFill>
          <a:ln w="7620">
            <a:solidFill>
              <a:srgbClr val="C7C7D0"/>
            </a:solidFill>
            <a:prstDash val="solid"/>
          </a:ln>
        </p:spPr>
      </p:sp>
      <p:sp>
        <p:nvSpPr>
          <p:cNvPr id="52" name="Shape 48"/>
          <p:cNvSpPr/>
          <p:nvPr/>
        </p:nvSpPr>
        <p:spPr>
          <a:xfrm>
            <a:off x="9761395" y="4859059"/>
            <a:ext cx="297656" cy="297656"/>
          </a:xfrm>
          <a:prstGeom prst="roundRect">
            <a:avLst>
              <a:gd name="adj" fmla="val 30716954"/>
            </a:avLst>
          </a:prstGeom>
          <a:solidFill>
            <a:srgbClr val="1B1B27"/>
          </a:solidFill>
          <a:ln/>
        </p:spPr>
      </p:sp>
      <p:pic>
        <p:nvPicPr>
          <p:cNvPr id="53"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9843191" y="4940855"/>
            <a:ext cx="133945" cy="133945"/>
          </a:xfrm>
          <a:prstGeom prst="rect">
            <a:avLst/>
          </a:prstGeom>
        </p:spPr>
      </p:pic>
      <p:sp>
        <p:nvSpPr>
          <p:cNvPr id="54" name="Text 49"/>
          <p:cNvSpPr/>
          <p:nvPr/>
        </p:nvSpPr>
        <p:spPr>
          <a:xfrm>
            <a:off x="9761395" y="5255894"/>
            <a:ext cx="1749266" cy="155019"/>
          </a:xfrm>
          <a:prstGeom prst="rect">
            <a:avLst/>
          </a:prstGeom>
          <a:noFill/>
          <a:ln/>
        </p:spPr>
        <p:txBody>
          <a:bodyPr wrap="none" lIns="0" tIns="0" rIns="0" bIns="0" rtlCol="0" anchor="t"/>
          <a:lstStyle/>
          <a:p>
            <a:pPr marL="0" indent="0" algn="l">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Егер тығыздықтар тең болса?</a:t>
            </a:r>
            <a:endParaRPr lang="en-US" sz="1600" dirty="0">
              <a:latin typeface="Times New Roman" panose="02020603050405020304" pitchFamily="18" charset="0"/>
              <a:cs typeface="Times New Roman" panose="02020603050405020304" pitchFamily="18" charset="0"/>
            </a:endParaRPr>
          </a:p>
        </p:txBody>
      </p:sp>
      <p:sp>
        <p:nvSpPr>
          <p:cNvPr id="55" name="Text 50"/>
          <p:cNvSpPr/>
          <p:nvPr/>
        </p:nvSpPr>
        <p:spPr>
          <a:xfrm>
            <a:off x="9761395" y="5470445"/>
            <a:ext cx="4332565" cy="317183"/>
          </a:xfrm>
          <a:prstGeom prst="rect">
            <a:avLst/>
          </a:prstGeom>
          <a:noFill/>
          <a:ln/>
        </p:spPr>
        <p:txBody>
          <a:bodyPr wrap="square" lIns="0" tIns="0" rIns="0" bIns="0" rtlCol="0" anchor="t"/>
          <a:lstStyle/>
          <a:p>
            <a:pPr marL="0" indent="0" algn="l">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Тығыздықтар тең болған жағдайда, сұйықтар араласып кетер еді және біз оларды бөле алмас едік.</a:t>
            </a:r>
            <a:endParaRPr lang="en-US" sz="1600" dirty="0">
              <a:latin typeface="Times New Roman" panose="02020603050405020304" pitchFamily="18" charset="0"/>
              <a:cs typeface="Times New Roman" panose="02020603050405020304" pitchFamily="18" charset="0"/>
            </a:endParaRPr>
          </a:p>
        </p:txBody>
      </p:sp>
      <p:sp>
        <p:nvSpPr>
          <p:cNvPr id="56" name="Shape 51"/>
          <p:cNvSpPr/>
          <p:nvPr/>
        </p:nvSpPr>
        <p:spPr>
          <a:xfrm>
            <a:off x="364030" y="6005988"/>
            <a:ext cx="13836729" cy="421362"/>
          </a:xfrm>
          <a:prstGeom prst="roundRect">
            <a:avLst>
              <a:gd name="adj" fmla="val 9892"/>
            </a:avLst>
          </a:prstGeom>
          <a:solidFill>
            <a:srgbClr val="D2D2E0"/>
          </a:solidFill>
          <a:ln/>
        </p:spPr>
      </p:sp>
      <p:pic>
        <p:nvPicPr>
          <p:cNvPr id="57" name="Image 3" descr="preencoded.png"/>
          <p:cNvPicPr>
            <a:picLocks noChangeAspect="1"/>
          </p:cNvPicPr>
          <p:nvPr/>
        </p:nvPicPr>
        <p:blipFill>
          <a:blip r:embed="rId7"/>
          <a:stretch>
            <a:fillRect/>
          </a:stretch>
        </p:blipFill>
        <p:spPr>
          <a:xfrm>
            <a:off x="463209" y="6149815"/>
            <a:ext cx="123944" cy="99179"/>
          </a:xfrm>
          <a:prstGeom prst="rect">
            <a:avLst/>
          </a:prstGeom>
        </p:spPr>
      </p:pic>
      <p:sp>
        <p:nvSpPr>
          <p:cNvPr id="58" name="Text 52"/>
          <p:cNvSpPr/>
          <p:nvPr/>
        </p:nvSpPr>
        <p:spPr>
          <a:xfrm>
            <a:off x="686332" y="6129932"/>
            <a:ext cx="13415248" cy="158591"/>
          </a:xfrm>
          <a:prstGeom prst="rect">
            <a:avLst/>
          </a:prstGeom>
          <a:noFill/>
          <a:ln/>
        </p:spPr>
        <p:txBody>
          <a:bodyPr wrap="none" lIns="0" tIns="0" rIns="0" bIns="0" rtlCol="0" anchor="t"/>
          <a:lstStyle/>
          <a:p>
            <a:pPr marL="0" indent="0" algn="l">
              <a:buNone/>
            </a:pPr>
            <a:r>
              <a:rPr lang="en-US" sz="1600" b="1" dirty="0">
                <a:solidFill>
                  <a:srgbClr val="000000"/>
                </a:solidFill>
                <a:latin typeface="Times New Roman" panose="02020603050405020304" pitchFamily="18" charset="0"/>
                <a:ea typeface="Roboto" pitchFamily="34" charset="-122"/>
                <a:cs typeface="Times New Roman" panose="02020603050405020304" pitchFamily="18" charset="0"/>
              </a:rPr>
              <a:t>⚠️</a:t>
            </a: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 Қауіпсіздік ережесі: Май және су араластырылғанда абай бол. Тәжірибеден кейін қолыңды міндетті түрде жу.</a:t>
            </a:r>
            <a:endParaRPr lang="en-US" sz="1600" dirty="0">
              <a:latin typeface="Times New Roman" panose="02020603050405020304" pitchFamily="18" charset="0"/>
              <a:cs typeface="Times New Roman" panose="02020603050405020304" pitchFamily="18" charset="0"/>
            </a:endParaRPr>
          </a:p>
        </p:txBody>
      </p:sp>
      <p:sp>
        <p:nvSpPr>
          <p:cNvPr id="59" name="Text 53"/>
          <p:cNvSpPr/>
          <p:nvPr/>
        </p:nvSpPr>
        <p:spPr>
          <a:xfrm>
            <a:off x="2041446" y="7218818"/>
            <a:ext cx="1220510" cy="248007"/>
          </a:xfrm>
          <a:prstGeom prst="rect">
            <a:avLst/>
          </a:prstGeom>
          <a:noFill/>
          <a:ln/>
        </p:spPr>
        <p:txBody>
          <a:bodyPr wrap="none" lIns="0" tIns="0" rIns="0" bIns="0" rtlCol="0" anchor="t"/>
          <a:lstStyle/>
          <a:p>
            <a:pPr marL="0" indent="0" algn="ctr">
              <a:lnSpc>
                <a:spcPts val="1950"/>
              </a:lnSpc>
              <a:buNone/>
            </a:pPr>
            <a:r>
              <a:rPr lang="en-US" sz="4000" dirty="0">
                <a:solidFill>
                  <a:srgbClr val="3C3939"/>
                </a:solidFill>
                <a:latin typeface="Times New Roman" panose="02020603050405020304" pitchFamily="18" charset="0"/>
                <a:ea typeface="Raleway" pitchFamily="34" charset="-122"/>
                <a:cs typeface="Times New Roman" panose="02020603050405020304" pitchFamily="18" charset="0"/>
              </a:rPr>
              <a:t>1</a:t>
            </a:r>
            <a:endParaRPr lang="en-US" sz="4000" dirty="0">
              <a:latin typeface="Times New Roman" panose="02020603050405020304" pitchFamily="18" charset="0"/>
              <a:cs typeface="Times New Roman" panose="02020603050405020304" pitchFamily="18" charset="0"/>
            </a:endParaRPr>
          </a:p>
        </p:txBody>
      </p:sp>
      <p:pic>
        <p:nvPicPr>
          <p:cNvPr id="60" name="Image 4" descr="preencoded.png"/>
          <p:cNvPicPr>
            <a:picLocks noChangeAspect="1"/>
          </p:cNvPicPr>
          <p:nvPr/>
        </p:nvPicPr>
        <p:blipFill>
          <a:blip r:embed="rId8"/>
          <a:stretch>
            <a:fillRect/>
          </a:stretch>
        </p:blipFill>
        <p:spPr>
          <a:xfrm>
            <a:off x="2193191" y="6744891"/>
            <a:ext cx="936902" cy="936902"/>
          </a:xfrm>
          <a:prstGeom prst="rect">
            <a:avLst/>
          </a:prstGeom>
        </p:spPr>
      </p:pic>
      <p:sp>
        <p:nvSpPr>
          <p:cNvPr id="61" name="Text 54"/>
          <p:cNvSpPr/>
          <p:nvPr/>
        </p:nvSpPr>
        <p:spPr>
          <a:xfrm>
            <a:off x="2041446" y="7606069"/>
            <a:ext cx="1240393" cy="155019"/>
          </a:xfrm>
          <a:prstGeom prst="rect">
            <a:avLst/>
          </a:prstGeom>
          <a:noFill/>
          <a:ln/>
        </p:spPr>
        <p:txBody>
          <a:bodyPr wrap="none" lIns="0" tIns="0" rIns="0" bIns="0" rtlCol="0" anchor="t"/>
          <a:lstStyle/>
          <a:p>
            <a:pPr marL="0" indent="0" algn="ctr">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Тәжірибе</a:t>
            </a:r>
            <a:endParaRPr lang="en-US" sz="1600" dirty="0">
              <a:latin typeface="Times New Roman" panose="02020603050405020304" pitchFamily="18" charset="0"/>
              <a:cs typeface="Times New Roman" panose="02020603050405020304" pitchFamily="18" charset="0"/>
            </a:endParaRPr>
          </a:p>
        </p:txBody>
      </p:sp>
      <p:sp>
        <p:nvSpPr>
          <p:cNvPr id="62" name="Text 55"/>
          <p:cNvSpPr/>
          <p:nvPr/>
        </p:nvSpPr>
        <p:spPr>
          <a:xfrm>
            <a:off x="396835" y="7820620"/>
            <a:ext cx="4529614" cy="158591"/>
          </a:xfrm>
          <a:prstGeom prst="rect">
            <a:avLst/>
          </a:prstGeom>
          <a:noFill/>
          <a:ln/>
        </p:spPr>
        <p:txBody>
          <a:bodyPr wrap="none" lIns="0" tIns="0" rIns="0" bIns="0" rtlCol="0" anchor="t"/>
          <a:lstStyle/>
          <a:p>
            <a:pPr marL="0" indent="0" algn="ctr">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балл</a:t>
            </a:r>
            <a:endParaRPr lang="en-US" sz="1600" dirty="0">
              <a:latin typeface="Times New Roman" panose="02020603050405020304" pitchFamily="18" charset="0"/>
              <a:cs typeface="Times New Roman" panose="02020603050405020304" pitchFamily="18" charset="0"/>
            </a:endParaRPr>
          </a:p>
        </p:txBody>
      </p:sp>
      <p:sp>
        <p:nvSpPr>
          <p:cNvPr id="63" name="Text 56"/>
          <p:cNvSpPr/>
          <p:nvPr/>
        </p:nvSpPr>
        <p:spPr>
          <a:xfrm>
            <a:off x="6718667" y="7163693"/>
            <a:ext cx="1220510" cy="248007"/>
          </a:xfrm>
          <a:prstGeom prst="rect">
            <a:avLst/>
          </a:prstGeom>
          <a:noFill/>
          <a:ln/>
        </p:spPr>
        <p:txBody>
          <a:bodyPr wrap="none" lIns="0" tIns="0" rIns="0" bIns="0" rtlCol="0" anchor="t"/>
          <a:lstStyle/>
          <a:p>
            <a:pPr marL="0" indent="0" algn="ctr">
              <a:lnSpc>
                <a:spcPts val="1950"/>
              </a:lnSpc>
              <a:buNone/>
            </a:pPr>
            <a:r>
              <a:rPr lang="en-US" sz="4000" dirty="0">
                <a:solidFill>
                  <a:srgbClr val="3C3939"/>
                </a:solidFill>
                <a:latin typeface="Times New Roman" panose="02020603050405020304" pitchFamily="18" charset="0"/>
                <a:ea typeface="Raleway" pitchFamily="34" charset="-122"/>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p:txBody>
      </p:sp>
      <p:pic>
        <p:nvPicPr>
          <p:cNvPr id="64" name="Image 5" descr="preencoded.png"/>
          <p:cNvPicPr>
            <a:picLocks noChangeAspect="1"/>
          </p:cNvPicPr>
          <p:nvPr/>
        </p:nvPicPr>
        <p:blipFill>
          <a:blip r:embed="rId9"/>
          <a:stretch>
            <a:fillRect/>
          </a:stretch>
        </p:blipFill>
        <p:spPr>
          <a:xfrm>
            <a:off x="6860471" y="6689646"/>
            <a:ext cx="936902" cy="936902"/>
          </a:xfrm>
          <a:prstGeom prst="rect">
            <a:avLst/>
          </a:prstGeom>
        </p:spPr>
      </p:pic>
      <p:sp>
        <p:nvSpPr>
          <p:cNvPr id="65" name="Text 57"/>
          <p:cNvSpPr/>
          <p:nvPr/>
        </p:nvSpPr>
        <p:spPr>
          <a:xfrm>
            <a:off x="6695003" y="7606069"/>
            <a:ext cx="1240393" cy="155019"/>
          </a:xfrm>
          <a:prstGeom prst="rect">
            <a:avLst/>
          </a:prstGeom>
          <a:noFill/>
          <a:ln/>
        </p:spPr>
        <p:txBody>
          <a:bodyPr wrap="none" lIns="0" tIns="0" rIns="0" bIns="0" rtlCol="0" anchor="t"/>
          <a:lstStyle/>
          <a:p>
            <a:pPr marL="0" indent="0" algn="ctr">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Түсіндіру</a:t>
            </a:r>
            <a:endParaRPr lang="en-US" sz="1600" dirty="0">
              <a:latin typeface="Times New Roman" panose="02020603050405020304" pitchFamily="18" charset="0"/>
              <a:cs typeface="Times New Roman" panose="02020603050405020304" pitchFamily="18" charset="0"/>
            </a:endParaRPr>
          </a:p>
        </p:txBody>
      </p:sp>
      <p:sp>
        <p:nvSpPr>
          <p:cNvPr id="66" name="Text 58"/>
          <p:cNvSpPr/>
          <p:nvPr/>
        </p:nvSpPr>
        <p:spPr>
          <a:xfrm>
            <a:off x="5050393" y="7820620"/>
            <a:ext cx="4529614" cy="158591"/>
          </a:xfrm>
          <a:prstGeom prst="rect">
            <a:avLst/>
          </a:prstGeom>
          <a:noFill/>
          <a:ln/>
        </p:spPr>
        <p:txBody>
          <a:bodyPr wrap="none" lIns="0" tIns="0" rIns="0" bIns="0" rtlCol="0" anchor="t"/>
          <a:lstStyle/>
          <a:p>
            <a:pPr marL="0" indent="0" algn="ctr">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балл</a:t>
            </a:r>
            <a:endParaRPr lang="en-US" sz="1600" dirty="0">
              <a:latin typeface="Times New Roman" panose="02020603050405020304" pitchFamily="18" charset="0"/>
              <a:cs typeface="Times New Roman" panose="02020603050405020304" pitchFamily="18" charset="0"/>
            </a:endParaRPr>
          </a:p>
        </p:txBody>
      </p:sp>
      <p:sp>
        <p:nvSpPr>
          <p:cNvPr id="67" name="Text 59"/>
          <p:cNvSpPr/>
          <p:nvPr/>
        </p:nvSpPr>
        <p:spPr>
          <a:xfrm>
            <a:off x="11348561" y="7227213"/>
            <a:ext cx="1220510" cy="248007"/>
          </a:xfrm>
          <a:prstGeom prst="rect">
            <a:avLst/>
          </a:prstGeom>
          <a:noFill/>
          <a:ln/>
        </p:spPr>
        <p:txBody>
          <a:bodyPr wrap="none" lIns="0" tIns="0" rIns="0" bIns="0" rtlCol="0" anchor="t"/>
          <a:lstStyle/>
          <a:p>
            <a:pPr marL="0" indent="0" algn="ctr">
              <a:lnSpc>
                <a:spcPts val="1950"/>
              </a:lnSpc>
              <a:buNone/>
            </a:pPr>
            <a:r>
              <a:rPr lang="en-US" sz="4000" dirty="0">
                <a:solidFill>
                  <a:srgbClr val="3C3939"/>
                </a:solidFill>
                <a:latin typeface="Times New Roman" panose="02020603050405020304" pitchFamily="18" charset="0"/>
                <a:ea typeface="Raleway" pitchFamily="34" charset="-122"/>
                <a:cs typeface="Times New Roman" panose="02020603050405020304" pitchFamily="18" charset="0"/>
              </a:rPr>
              <a:t>1</a:t>
            </a:r>
            <a:endParaRPr lang="en-US" sz="4000" dirty="0">
              <a:latin typeface="Times New Roman" panose="02020603050405020304" pitchFamily="18" charset="0"/>
              <a:cs typeface="Times New Roman" panose="02020603050405020304" pitchFamily="18" charset="0"/>
            </a:endParaRPr>
          </a:p>
        </p:txBody>
      </p:sp>
      <p:pic>
        <p:nvPicPr>
          <p:cNvPr id="68" name="Image 6" descr="preencoded.png"/>
          <p:cNvPicPr>
            <a:picLocks noChangeAspect="1"/>
          </p:cNvPicPr>
          <p:nvPr/>
        </p:nvPicPr>
        <p:blipFill>
          <a:blip r:embed="rId8"/>
          <a:stretch>
            <a:fillRect/>
          </a:stretch>
        </p:blipFill>
        <p:spPr>
          <a:xfrm>
            <a:off x="11500307" y="6697087"/>
            <a:ext cx="936902" cy="936902"/>
          </a:xfrm>
          <a:prstGeom prst="rect">
            <a:avLst/>
          </a:prstGeom>
        </p:spPr>
      </p:pic>
      <p:sp>
        <p:nvSpPr>
          <p:cNvPr id="69" name="Text 60"/>
          <p:cNvSpPr/>
          <p:nvPr/>
        </p:nvSpPr>
        <p:spPr>
          <a:xfrm>
            <a:off x="11348561" y="7606069"/>
            <a:ext cx="1240393" cy="155019"/>
          </a:xfrm>
          <a:prstGeom prst="rect">
            <a:avLst/>
          </a:prstGeom>
          <a:noFill/>
          <a:ln/>
        </p:spPr>
        <p:txBody>
          <a:bodyPr wrap="none" lIns="0" tIns="0" rIns="0" bIns="0" rtlCol="0" anchor="t"/>
          <a:lstStyle/>
          <a:p>
            <a:pPr marL="0" indent="0" algn="ctr">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Мысал келтіру</a:t>
            </a:r>
            <a:endParaRPr lang="en-US" sz="1600" dirty="0">
              <a:latin typeface="Times New Roman" panose="02020603050405020304" pitchFamily="18" charset="0"/>
              <a:cs typeface="Times New Roman" panose="02020603050405020304" pitchFamily="18" charset="0"/>
            </a:endParaRPr>
          </a:p>
        </p:txBody>
      </p:sp>
      <p:sp>
        <p:nvSpPr>
          <p:cNvPr id="70" name="Text 61"/>
          <p:cNvSpPr/>
          <p:nvPr/>
        </p:nvSpPr>
        <p:spPr>
          <a:xfrm>
            <a:off x="9703951" y="7820620"/>
            <a:ext cx="4529614" cy="158591"/>
          </a:xfrm>
          <a:prstGeom prst="rect">
            <a:avLst/>
          </a:prstGeom>
          <a:noFill/>
          <a:ln/>
        </p:spPr>
        <p:txBody>
          <a:bodyPr wrap="none" lIns="0" tIns="0" rIns="0" bIns="0" rtlCol="0" anchor="t"/>
          <a:lstStyle/>
          <a:p>
            <a:pPr marL="0" indent="0" algn="ctr">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балл</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1480</Words>
  <Application>Microsoft Office PowerPoint</Application>
  <PresentationFormat>Произвольный</PresentationFormat>
  <Paragraphs>191</Paragraphs>
  <Slides>10</Slides>
  <Notes>9</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Arial</vt:lpstr>
      <vt:lpstr>Times New Roman</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lastModifiedBy>Пользователь</cp:lastModifiedBy>
  <cp:revision>9</cp:revision>
  <dcterms:created xsi:type="dcterms:W3CDTF">2025-11-06T17:15:22Z</dcterms:created>
  <dcterms:modified xsi:type="dcterms:W3CDTF">2025-11-08T11:58:08Z</dcterms:modified>
</cp:coreProperties>
</file>