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65" r:id="rId16"/>
  </p:sldIdLst>
  <p:sldSz cx="14630400" cy="8229600"/>
  <p:notesSz cx="8229600" cy="14630400"/>
  <p:embeddedFontLst>
    <p:embeddedFont>
      <p:font typeface="Calibri" panose="020F0502020204030204" pitchFamily="34" charset="0"/>
      <p:regular r:id="rId18"/>
      <p:bold r:id="rId19"/>
      <p:italic r:id="rId20"/>
      <p:boldItalic r:id="rId2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6" d="100"/>
          <a:sy n="56" d="100"/>
        </p:scale>
        <p:origin x="6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94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21.png"/><Relationship Id="rId7" Type="http://schemas.openxmlformats.org/officeDocument/2006/relationships/image" Target="../media/image47.sv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46.svg"/><Relationship Id="rId5" Type="http://schemas.openxmlformats.org/officeDocument/2006/relationships/image" Target="../media/image45.svg"/><Relationship Id="rId4" Type="http://schemas.openxmlformats.org/officeDocument/2006/relationships/image" Target="../media/image44.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815919"/>
            <a:ext cx="12819578" cy="620078"/>
          </a:xfrm>
          <a:prstGeom prst="rect">
            <a:avLst/>
          </a:prstGeom>
          <a:noFill/>
          <a:ln/>
        </p:spPr>
        <p:txBody>
          <a:bodyPr wrap="none" lIns="0" tIns="0" rIns="0" bIns="0" rtlCol="0" anchor="t"/>
          <a:lstStyle/>
          <a:p>
            <a:pPr marL="0" indent="0" algn="l">
              <a:lnSpc>
                <a:spcPts val="4850"/>
              </a:lnSpc>
              <a:buNone/>
            </a:pPr>
            <a:r>
              <a:rPr lang="en-US" sz="3900" dirty="0">
                <a:solidFill>
                  <a:srgbClr val="403CCF"/>
                </a:solidFill>
                <a:latin typeface="Times New Roman" panose="02020603050405020304" pitchFamily="18" charset="0"/>
                <a:ea typeface="Libre Baskerville" pitchFamily="34" charset="-122"/>
                <a:cs typeface="Times New Roman" panose="02020603050405020304" pitchFamily="18" charset="0"/>
              </a:rPr>
              <a:t>Мәңгілік қозғалтқыш: адамзаттың ғасырлық арманы</a:t>
            </a:r>
            <a:endParaRPr lang="en-US" sz="3900" dirty="0">
              <a:latin typeface="Times New Roman" panose="02020603050405020304" pitchFamily="18" charset="0"/>
              <a:cs typeface="Times New Roman" panose="02020603050405020304" pitchFamily="18" charset="0"/>
            </a:endParaRPr>
          </a:p>
        </p:txBody>
      </p:sp>
      <p:sp>
        <p:nvSpPr>
          <p:cNvPr id="3" name="Text 1"/>
          <p:cNvSpPr/>
          <p:nvPr/>
        </p:nvSpPr>
        <p:spPr>
          <a:xfrm>
            <a:off x="793790" y="1852493"/>
            <a:ext cx="13042821" cy="952619"/>
          </a:xfrm>
          <a:prstGeom prst="rect">
            <a:avLst/>
          </a:prstGeom>
          <a:noFill/>
          <a:ln/>
        </p:spPr>
        <p:txBody>
          <a:bodyPr wrap="square" lIns="0" tIns="0" rIns="0" bIns="0" rtlCol="0" anchor="t"/>
          <a:lstStyle/>
          <a:p>
            <a:pPr marL="0" indent="0" algn="l">
              <a:lnSpc>
                <a:spcPts val="2500"/>
              </a:lnSpc>
              <a:buNone/>
            </a:pPr>
            <a:r>
              <a:rPr lang="en-US" sz="2000" dirty="0">
                <a:solidFill>
                  <a:srgbClr val="49495A"/>
                </a:solidFill>
                <a:latin typeface="Times New Roman" panose="02020603050405020304" pitchFamily="18" charset="0"/>
                <a:ea typeface="Open Sans" pitchFamily="34" charset="-122"/>
                <a:cs typeface="Times New Roman" panose="02020603050405020304" pitchFamily="18" charset="0"/>
              </a:rPr>
              <a:t>Адамзат көптеген ғасырлар бойы "мәңгілік қозғалтқышты" жасау туралы армандап келеді — бұл отынсыз жұмыс істейтін және тоқтамайтын машина. Ойшылдар мен өнертапқыштар әлемнің түкпір-түкпірінен энергия көзін қажет етпейтін керемет механизмдер жасауға тырысты.</a:t>
            </a:r>
            <a:endParaRPr lang="en-US" sz="2000" dirty="0">
              <a:latin typeface="Times New Roman" panose="02020603050405020304" pitchFamily="18" charset="0"/>
              <a:cs typeface="Times New Roman" panose="02020603050405020304" pitchFamily="18" charset="0"/>
            </a:endParaRPr>
          </a:p>
        </p:txBody>
      </p:sp>
      <p:sp>
        <p:nvSpPr>
          <p:cNvPr id="7" name="Text 2"/>
          <p:cNvSpPr/>
          <p:nvPr/>
        </p:nvSpPr>
        <p:spPr>
          <a:xfrm>
            <a:off x="1667232" y="5965031"/>
            <a:ext cx="11295936" cy="496133"/>
          </a:xfrm>
          <a:prstGeom prst="rect">
            <a:avLst/>
          </a:prstGeom>
          <a:noFill/>
          <a:ln/>
        </p:spPr>
        <p:txBody>
          <a:bodyPr wrap="none" lIns="0" tIns="0" rIns="0" bIns="0" rtlCol="0" anchor="t"/>
          <a:lstStyle/>
          <a:p>
            <a:pPr marL="0" indent="0" algn="ctr">
              <a:lnSpc>
                <a:spcPts val="3900"/>
              </a:lnSpc>
              <a:buNone/>
            </a:pPr>
            <a:r>
              <a:rPr lang="en-US" sz="4000" dirty="0">
                <a:solidFill>
                  <a:srgbClr val="49495A"/>
                </a:solidFill>
                <a:highlight>
                  <a:srgbClr val="F3E3D8"/>
                </a:highlight>
                <a:latin typeface="Times New Roman" panose="02020603050405020304" pitchFamily="18" charset="0"/>
                <a:ea typeface="Libre Baskerville" pitchFamily="34" charset="-122"/>
                <a:cs typeface="Times New Roman" panose="02020603050405020304" pitchFamily="18" charset="0"/>
              </a:rPr>
              <a:t>Бірақ неліктен әлі күнге дейін ешкім мұны жасай алмады?</a:t>
            </a:r>
            <a:endParaRPr lang="en-US" sz="4000" dirty="0">
              <a:latin typeface="Times New Roman" panose="02020603050405020304" pitchFamily="18" charset="0"/>
              <a:cs typeface="Times New Roman" panose="02020603050405020304" pitchFamily="18" charset="0"/>
            </a:endParaRPr>
          </a:p>
        </p:txBody>
      </p:sp>
      <p:sp>
        <p:nvSpPr>
          <p:cNvPr id="8" name="Text 3"/>
          <p:cNvSpPr/>
          <p:nvPr/>
        </p:nvSpPr>
        <p:spPr>
          <a:xfrm>
            <a:off x="793790" y="6758821"/>
            <a:ext cx="13042821" cy="635079"/>
          </a:xfrm>
          <a:prstGeom prst="rect">
            <a:avLst/>
          </a:prstGeom>
          <a:noFill/>
          <a:ln/>
        </p:spPr>
        <p:txBody>
          <a:bodyPr wrap="square" lIns="0" tIns="0" rIns="0" bIns="0" rtlCol="0" anchor="t"/>
          <a:lstStyle/>
          <a:p>
            <a:pPr marL="0" indent="0" algn="l">
              <a:lnSpc>
                <a:spcPts val="2500"/>
              </a:lnSpc>
              <a:buNone/>
            </a:pPr>
            <a:r>
              <a:rPr lang="en-US" sz="2000" dirty="0">
                <a:solidFill>
                  <a:srgbClr val="49495A"/>
                </a:solidFill>
                <a:latin typeface="Times New Roman" panose="02020603050405020304" pitchFamily="18" charset="0"/>
                <a:ea typeface="Open Sans" pitchFamily="34" charset="-122"/>
                <a:cs typeface="Times New Roman" panose="02020603050405020304" pitchFamily="18" charset="0"/>
              </a:rPr>
              <a:t>Жауабы физиканың іргелі заңдарында жатыр. Термодинамиканың екінші заңы энергияның жоғалуы мен шашырауы туралы айтады. Ал бүгінгі сабақта біз қозғалтқыштар мен машиналардың тиімділігін өлшейтін маңызды ұғыммен танысамыз.</a:t>
            </a:r>
            <a:endParaRPr lang="en-US" sz="2000" dirty="0">
              <a:latin typeface="Times New Roman" panose="02020603050405020304" pitchFamily="18" charset="0"/>
              <a:cs typeface="Times New Roman" panose="02020603050405020304" pitchFamily="18" charset="0"/>
            </a:endParaRPr>
          </a:p>
        </p:txBody>
      </p:sp>
      <p:pic>
        <p:nvPicPr>
          <p:cNvPr id="1026" name="Picture 2" descr="Вечный двигатель - Гифка">
            <a:extLst>
              <a:ext uri="{FF2B5EF4-FFF2-40B4-BE49-F238E27FC236}">
                <a16:creationId xmlns:a16="http://schemas.microsoft.com/office/drawing/2014/main" id="{2955674C-707D-4930-A0AF-1604480BA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1159" y="2943834"/>
            <a:ext cx="2377521" cy="27453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FE2BE43-102B-481C-BF0A-5C17C75C898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95259" y="2880865"/>
            <a:ext cx="2871252" cy="28712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24947" y="362783"/>
            <a:ext cx="6569393" cy="410170"/>
          </a:xfrm>
          <a:prstGeom prst="rect">
            <a:avLst/>
          </a:prstGeom>
          <a:noFill/>
          <a:ln/>
        </p:spPr>
        <p:txBody>
          <a:bodyPr wrap="none" lIns="0" tIns="0" rIns="0" bIns="0" rtlCol="0" anchor="t"/>
          <a:lstStyle/>
          <a:p>
            <a:pPr marL="0" indent="0" algn="l">
              <a:lnSpc>
                <a:spcPts val="3200"/>
              </a:lnSpc>
              <a:buNone/>
            </a:pPr>
            <a:r>
              <a:rPr lang="en-US" sz="2800" dirty="0">
                <a:solidFill>
                  <a:srgbClr val="000000"/>
                </a:solidFill>
                <a:latin typeface="Times New Roman" panose="02020603050405020304" pitchFamily="18" charset="0"/>
                <a:ea typeface="Raleway" pitchFamily="34" charset="-122"/>
                <a:cs typeface="Times New Roman" panose="02020603050405020304" pitchFamily="18" charset="0"/>
              </a:rPr>
              <a:t>💡</a:t>
            </a:r>
            <a:r>
              <a:rPr lang="en-US" sz="2800" dirty="0">
                <a:solidFill>
                  <a:srgbClr val="1B1B27"/>
                </a:solidFill>
                <a:latin typeface="Times New Roman" panose="02020603050405020304" pitchFamily="18" charset="0"/>
                <a:ea typeface="Raleway" pitchFamily="34" charset="-122"/>
                <a:cs typeface="Times New Roman" panose="02020603050405020304" pitchFamily="18" charset="0"/>
              </a:rPr>
              <a:t> 1-Тапсырма: ПӘК формуласын қолдану</a:t>
            </a:r>
            <a:endParaRPr lang="en-US" sz="2800" dirty="0">
              <a:latin typeface="Times New Roman" panose="02020603050405020304" pitchFamily="18" charset="0"/>
              <a:cs typeface="Times New Roman" panose="02020603050405020304" pitchFamily="18" charset="0"/>
            </a:endParaRPr>
          </a:p>
        </p:txBody>
      </p:sp>
      <p:sp>
        <p:nvSpPr>
          <p:cNvPr id="3" name="Text 1"/>
          <p:cNvSpPr/>
          <p:nvPr/>
        </p:nvSpPr>
        <p:spPr>
          <a:xfrm>
            <a:off x="524947" y="825341"/>
            <a:ext cx="4980861" cy="205026"/>
          </a:xfrm>
          <a:prstGeom prst="rect">
            <a:avLst/>
          </a:prstGeom>
          <a:noFill/>
          <a:ln/>
        </p:spPr>
        <p:txBody>
          <a:bodyPr wrap="none" lIns="0" tIns="0" rIns="0" bIns="0" rtlCol="0" anchor="t"/>
          <a:lstStyle/>
          <a:p>
            <a:pPr marL="0" indent="0" algn="l">
              <a:buNone/>
            </a:pP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Мақсаты: ПӘК формуласын қолдану, энергия айналымын түсіну</a:t>
            </a:r>
            <a:endParaRPr lang="en-US" sz="2400" dirty="0">
              <a:latin typeface="Times New Roman" panose="02020603050405020304" pitchFamily="18" charset="0"/>
              <a:cs typeface="Times New Roman" panose="02020603050405020304" pitchFamily="18" charset="0"/>
            </a:endParaRPr>
          </a:p>
        </p:txBody>
      </p:sp>
      <p:sp>
        <p:nvSpPr>
          <p:cNvPr id="4" name="Shape 2"/>
          <p:cNvSpPr/>
          <p:nvPr/>
        </p:nvSpPr>
        <p:spPr>
          <a:xfrm>
            <a:off x="524947" y="1227177"/>
            <a:ext cx="4439364" cy="2101810"/>
          </a:xfrm>
          <a:prstGeom prst="roundRect">
            <a:avLst>
              <a:gd name="adj" fmla="val 2623"/>
            </a:avLst>
          </a:prstGeom>
          <a:solidFill>
            <a:srgbClr val="E1E1EA"/>
          </a:solidFill>
          <a:ln w="7620">
            <a:solidFill>
              <a:srgbClr val="C7C7D0"/>
            </a:solidFill>
            <a:prstDash val="solid"/>
          </a:ln>
        </p:spPr>
      </p:sp>
      <p:sp>
        <p:nvSpPr>
          <p:cNvPr id="5" name="Text 3"/>
          <p:cNvSpPr/>
          <p:nvPr/>
        </p:nvSpPr>
        <p:spPr>
          <a:xfrm>
            <a:off x="663773" y="1366004"/>
            <a:ext cx="1640562" cy="205026"/>
          </a:xfrm>
          <a:prstGeom prst="rect">
            <a:avLst/>
          </a:prstGeom>
          <a:noFill/>
          <a:ln/>
        </p:spPr>
        <p:txBody>
          <a:bodyPr wrap="none" lIns="0" tIns="0" rIns="0" bIns="0" rtlCol="0" anchor="t"/>
          <a:lstStyle/>
          <a:p>
            <a:pPr marL="0" indent="0" algn="l">
              <a:buNone/>
            </a:pPr>
            <a:r>
              <a:rPr lang="en-US" sz="2400" dirty="0">
                <a:solidFill>
                  <a:srgbClr val="000000"/>
                </a:solidFill>
                <a:latin typeface="Times New Roman" panose="02020603050405020304" pitchFamily="18" charset="0"/>
                <a:ea typeface="Raleway" pitchFamily="34" charset="-122"/>
                <a:cs typeface="Times New Roman" panose="02020603050405020304" pitchFamily="18" charset="0"/>
              </a:rPr>
              <a:t>📘</a:t>
            </a:r>
            <a:r>
              <a:rPr lang="en-US" sz="2400" dirty="0">
                <a:solidFill>
                  <a:srgbClr val="3C3939"/>
                </a:solidFill>
                <a:latin typeface="Times New Roman" panose="02020603050405020304" pitchFamily="18" charset="0"/>
                <a:ea typeface="Raleway" pitchFamily="34" charset="-122"/>
                <a:cs typeface="Times New Roman" panose="02020603050405020304" pitchFamily="18" charset="0"/>
              </a:rPr>
              <a:t> Берілгені</a:t>
            </a:r>
            <a:endParaRPr lang="en-US" sz="2400" dirty="0">
              <a:latin typeface="Times New Roman" panose="02020603050405020304" pitchFamily="18" charset="0"/>
              <a:cs typeface="Times New Roman" panose="02020603050405020304" pitchFamily="18" charset="0"/>
            </a:endParaRPr>
          </a:p>
        </p:txBody>
      </p:sp>
      <p:sp>
        <p:nvSpPr>
          <p:cNvPr id="6" name="Text 4"/>
          <p:cNvSpPr/>
          <p:nvPr/>
        </p:nvSpPr>
        <p:spPr>
          <a:xfrm>
            <a:off x="663773" y="1894106"/>
            <a:ext cx="4161711" cy="209907"/>
          </a:xfrm>
          <a:prstGeom prst="rect">
            <a:avLst/>
          </a:prstGeom>
          <a:noFill/>
          <a:ln/>
        </p:spPr>
        <p:txBody>
          <a:bodyPr wrap="none" lIns="0" tIns="0" rIns="0" bIns="0" rtlCol="0" anchor="t"/>
          <a:lstStyle/>
          <a:p>
            <a:pPr marL="0" indent="0" algn="l">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Жылу қозғалтқышы алатын жылу: Q₁ = 800 кДж</a:t>
            </a:r>
            <a:endParaRPr lang="en-US" sz="1600" dirty="0">
              <a:latin typeface="Times New Roman" panose="02020603050405020304" pitchFamily="18" charset="0"/>
              <a:cs typeface="Times New Roman" panose="02020603050405020304" pitchFamily="18" charset="0"/>
            </a:endParaRPr>
          </a:p>
        </p:txBody>
      </p:sp>
      <p:sp>
        <p:nvSpPr>
          <p:cNvPr id="7" name="Text 5"/>
          <p:cNvSpPr/>
          <p:nvPr/>
        </p:nvSpPr>
        <p:spPr>
          <a:xfrm>
            <a:off x="663773" y="2182714"/>
            <a:ext cx="4161711" cy="209907"/>
          </a:xfrm>
          <a:prstGeom prst="rect">
            <a:avLst/>
          </a:prstGeom>
          <a:noFill/>
          <a:ln/>
        </p:spPr>
        <p:txBody>
          <a:bodyPr wrap="none" lIns="0" tIns="0" rIns="0" bIns="0" rtlCol="0" anchor="t"/>
          <a:lstStyle/>
          <a:p>
            <a:pPr marL="0" indent="0" algn="l">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Суытқышқа беретін жылу: Q₂ = 520 кДж</a:t>
            </a:r>
            <a:endParaRPr lang="en-US" sz="1600" dirty="0">
              <a:latin typeface="Times New Roman" panose="02020603050405020304" pitchFamily="18" charset="0"/>
              <a:cs typeface="Times New Roman" panose="02020603050405020304" pitchFamily="18" charset="0"/>
            </a:endParaRPr>
          </a:p>
        </p:txBody>
      </p:sp>
      <p:sp>
        <p:nvSpPr>
          <p:cNvPr id="8" name="Shape 6"/>
          <p:cNvSpPr/>
          <p:nvPr/>
        </p:nvSpPr>
        <p:spPr>
          <a:xfrm>
            <a:off x="5095518" y="1227177"/>
            <a:ext cx="4439364" cy="2101810"/>
          </a:xfrm>
          <a:prstGeom prst="roundRect">
            <a:avLst>
              <a:gd name="adj" fmla="val 2623"/>
            </a:avLst>
          </a:prstGeom>
          <a:solidFill>
            <a:srgbClr val="E1E1EA"/>
          </a:solidFill>
          <a:ln w="7620">
            <a:solidFill>
              <a:srgbClr val="C7C7D0"/>
            </a:solidFill>
            <a:prstDash val="solid"/>
          </a:ln>
        </p:spPr>
      </p:sp>
      <p:sp>
        <p:nvSpPr>
          <p:cNvPr id="9" name="Text 7"/>
          <p:cNvSpPr/>
          <p:nvPr/>
        </p:nvSpPr>
        <p:spPr>
          <a:xfrm>
            <a:off x="5234345" y="1366004"/>
            <a:ext cx="1640562" cy="205026"/>
          </a:xfrm>
          <a:prstGeom prst="rect">
            <a:avLst/>
          </a:prstGeom>
          <a:noFill/>
          <a:ln/>
        </p:spPr>
        <p:txBody>
          <a:bodyPr wrap="none" lIns="0" tIns="0" rIns="0" bIns="0" rtlCol="0" anchor="t"/>
          <a:lstStyle/>
          <a:p>
            <a:pPr marL="0" indent="0" algn="l">
              <a:buNone/>
            </a:pPr>
            <a:r>
              <a:rPr lang="en-US" sz="2400" dirty="0">
                <a:solidFill>
                  <a:srgbClr val="000000"/>
                </a:solidFill>
                <a:latin typeface="Times New Roman" panose="02020603050405020304" pitchFamily="18" charset="0"/>
                <a:ea typeface="Raleway" pitchFamily="34" charset="-122"/>
                <a:cs typeface="Times New Roman" panose="02020603050405020304" pitchFamily="18" charset="0"/>
              </a:rPr>
              <a:t>📝</a:t>
            </a:r>
            <a:r>
              <a:rPr lang="en-US" sz="2400" dirty="0">
                <a:solidFill>
                  <a:srgbClr val="3C3939"/>
                </a:solidFill>
                <a:latin typeface="Times New Roman" panose="02020603050405020304" pitchFamily="18" charset="0"/>
                <a:ea typeface="Raleway" pitchFamily="34" charset="-122"/>
                <a:cs typeface="Times New Roman" panose="02020603050405020304" pitchFamily="18" charset="0"/>
              </a:rPr>
              <a:t> Тапсырмалар</a:t>
            </a:r>
            <a:endParaRPr lang="en-US" sz="2400" dirty="0">
              <a:latin typeface="Times New Roman" panose="02020603050405020304" pitchFamily="18" charset="0"/>
              <a:cs typeface="Times New Roman" panose="02020603050405020304" pitchFamily="18" charset="0"/>
            </a:endParaRPr>
          </a:p>
        </p:txBody>
      </p:sp>
      <p:sp>
        <p:nvSpPr>
          <p:cNvPr id="10" name="Text 8"/>
          <p:cNvSpPr/>
          <p:nvPr/>
        </p:nvSpPr>
        <p:spPr>
          <a:xfrm>
            <a:off x="5234345" y="1866306"/>
            <a:ext cx="4161711" cy="209907"/>
          </a:xfrm>
          <a:prstGeom prst="rect">
            <a:avLst/>
          </a:prstGeom>
          <a:noFill/>
          <a:ln/>
        </p:spPr>
        <p:txBody>
          <a:bodyPr wrap="none" lIns="0" tIns="0" rIns="0" bIns="0" rtlCol="0" anchor="t"/>
          <a:lstStyle/>
          <a:p>
            <a:pPr marL="342900" indent="-342900" algn="l">
              <a:buSzPct val="100000"/>
              <a:buFont typeface="+mj-lt"/>
              <a:buAutoNum type="arabicPeriod"/>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Пайдалы әрекет коэффициентін (η) есепте</a:t>
            </a:r>
            <a:endParaRPr lang="en-US" sz="1600" dirty="0">
              <a:latin typeface="Times New Roman" panose="02020603050405020304" pitchFamily="18" charset="0"/>
              <a:cs typeface="Times New Roman" panose="02020603050405020304" pitchFamily="18" charset="0"/>
            </a:endParaRPr>
          </a:p>
        </p:txBody>
      </p:sp>
      <p:sp>
        <p:nvSpPr>
          <p:cNvPr id="11" name="Text 9"/>
          <p:cNvSpPr/>
          <p:nvPr/>
        </p:nvSpPr>
        <p:spPr>
          <a:xfrm>
            <a:off x="5234345" y="2122052"/>
            <a:ext cx="4161711" cy="419814"/>
          </a:xfrm>
          <a:prstGeom prst="rect">
            <a:avLst/>
          </a:prstGeom>
          <a:noFill/>
          <a:ln/>
        </p:spPr>
        <p:txBody>
          <a:bodyPr wrap="square" lIns="0" tIns="0" rIns="0" bIns="0" rtlCol="0" anchor="t"/>
          <a:lstStyle/>
          <a:p>
            <a:pPr marL="342900" indent="-342900" algn="l">
              <a:buSzPct val="100000"/>
              <a:buFont typeface="+mj-lt"/>
              <a:buAutoNum type="arabicPeriod" startAt="2"/>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Егер Q₁ = 1,2 МДж болса және ПӘК өзгермесе, атқарған жұмысты (A) тап</a:t>
            </a:r>
            <a:endParaRPr lang="en-US" sz="1600" dirty="0">
              <a:latin typeface="Times New Roman" panose="02020603050405020304" pitchFamily="18" charset="0"/>
              <a:cs typeface="Times New Roman" panose="02020603050405020304" pitchFamily="18" charset="0"/>
            </a:endParaRPr>
          </a:p>
        </p:txBody>
      </p:sp>
      <p:sp>
        <p:nvSpPr>
          <p:cNvPr id="12" name="Shape 10"/>
          <p:cNvSpPr/>
          <p:nvPr/>
        </p:nvSpPr>
        <p:spPr>
          <a:xfrm>
            <a:off x="9666089" y="1227177"/>
            <a:ext cx="4439364" cy="2101810"/>
          </a:xfrm>
          <a:prstGeom prst="roundRect">
            <a:avLst>
              <a:gd name="adj" fmla="val 2623"/>
            </a:avLst>
          </a:prstGeom>
          <a:solidFill>
            <a:srgbClr val="E1E1EA"/>
          </a:solidFill>
          <a:ln w="7620">
            <a:solidFill>
              <a:srgbClr val="C7C7D0"/>
            </a:solidFill>
            <a:prstDash val="solid"/>
          </a:ln>
        </p:spPr>
      </p:sp>
      <p:sp>
        <p:nvSpPr>
          <p:cNvPr id="13" name="Text 11"/>
          <p:cNvSpPr/>
          <p:nvPr/>
        </p:nvSpPr>
        <p:spPr>
          <a:xfrm>
            <a:off x="9804916" y="1366004"/>
            <a:ext cx="1640562" cy="205026"/>
          </a:xfrm>
          <a:prstGeom prst="rect">
            <a:avLst/>
          </a:prstGeom>
          <a:noFill/>
          <a:ln/>
        </p:spPr>
        <p:txBody>
          <a:bodyPr wrap="none" lIns="0" tIns="0" rIns="0" bIns="0" rtlCol="0" anchor="t"/>
          <a:lstStyle/>
          <a:p>
            <a:pPr marL="0" indent="0" algn="l">
              <a:buNone/>
            </a:pPr>
            <a:r>
              <a:rPr lang="en-US" sz="2400" dirty="0">
                <a:solidFill>
                  <a:srgbClr val="000000"/>
                </a:solidFill>
                <a:latin typeface="Times New Roman" panose="02020603050405020304" pitchFamily="18" charset="0"/>
                <a:ea typeface="Raleway" pitchFamily="34" charset="-122"/>
                <a:cs typeface="Times New Roman" panose="02020603050405020304" pitchFamily="18" charset="0"/>
              </a:rPr>
              <a:t>✏️</a:t>
            </a:r>
            <a:r>
              <a:rPr lang="en-US" sz="2400" dirty="0">
                <a:solidFill>
                  <a:srgbClr val="3C3939"/>
                </a:solidFill>
                <a:latin typeface="Times New Roman" panose="02020603050405020304" pitchFamily="18" charset="0"/>
                <a:ea typeface="Raleway" pitchFamily="34" charset="-122"/>
                <a:cs typeface="Times New Roman" panose="02020603050405020304" pitchFamily="18" charset="0"/>
              </a:rPr>
              <a:t> Формулалар</a:t>
            </a:r>
            <a:endParaRPr lang="en-US" sz="2400" dirty="0">
              <a:latin typeface="Times New Roman" panose="02020603050405020304" pitchFamily="18" charset="0"/>
              <a:cs typeface="Times New Roman" panose="02020603050405020304" pitchFamily="18" charset="0"/>
            </a:endParaRPr>
          </a:p>
        </p:txBody>
      </p:sp>
      <p:sp>
        <p:nvSpPr>
          <p:cNvPr id="14" name="Text 12"/>
          <p:cNvSpPr/>
          <p:nvPr/>
        </p:nvSpPr>
        <p:spPr>
          <a:xfrm>
            <a:off x="9804916" y="1789152"/>
            <a:ext cx="4161711" cy="209907"/>
          </a:xfrm>
          <a:prstGeom prst="rect">
            <a:avLst/>
          </a:prstGeom>
          <a:noFill/>
          <a:ln/>
        </p:spPr>
        <p:txBody>
          <a:bodyPr wrap="none" lIns="0" tIns="0" rIns="0" bIns="0" rtlCol="0" anchor="t"/>
          <a:lstStyle/>
          <a:p>
            <a:pPr marL="0" indent="0" algn="l">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ПӘК формуласы:</a:t>
            </a:r>
            <a:endParaRPr lang="en-US" sz="1600" dirty="0">
              <a:latin typeface="Times New Roman" panose="02020603050405020304" pitchFamily="18" charset="0"/>
              <a:cs typeface="Times New Roman" panose="02020603050405020304" pitchFamily="18" charset="0"/>
            </a:endParaRPr>
          </a:p>
        </p:txBody>
      </p:sp>
      <p:sp>
        <p:nvSpPr>
          <p:cNvPr id="15" name="Text 13"/>
          <p:cNvSpPr/>
          <p:nvPr/>
        </p:nvSpPr>
        <p:spPr>
          <a:xfrm>
            <a:off x="9804916" y="2025729"/>
            <a:ext cx="4161711" cy="400288"/>
          </a:xfrm>
          <a:prstGeom prst="rect">
            <a:avLst/>
          </a:prstGeom>
          <a:noFill/>
          <a:ln/>
        </p:spPr>
        <p:txBody>
          <a:bodyPr wrap="square" lIns="0" tIns="0" rIns="0" bIns="0" rtlCol="0" anchor="t"/>
          <a:lstStyle/>
          <a:p>
            <a:pPr marL="0" indent="0" algn="l">
              <a:buNone/>
            </a:pPr>
            <a:endParaRPr lang="en-US" sz="2000" dirty="0">
              <a:latin typeface="Times New Roman" panose="02020603050405020304" pitchFamily="18" charset="0"/>
              <a:cs typeface="Times New Roman" panose="02020603050405020304" pitchFamily="18" charset="0"/>
            </a:endParaRPr>
          </a:p>
        </p:txBody>
      </p:sp>
      <p:pic>
        <p:nvPicPr>
          <p:cNvPr id="16" name="Image 0" descr="preencoded.png"/>
          <p:cNvPicPr>
            <a:picLocks noChangeAspect="1"/>
          </p:cNvPicPr>
          <p:nvPr/>
        </p:nvPicPr>
        <p:blipFill>
          <a:blip r:embed="rId3"/>
          <a:stretch>
            <a:fillRect/>
          </a:stretch>
        </p:blipFill>
        <p:spPr>
          <a:xfrm>
            <a:off x="9804916" y="2165151"/>
            <a:ext cx="4161711" cy="400288"/>
          </a:xfrm>
          <a:prstGeom prst="rect">
            <a:avLst/>
          </a:prstGeom>
        </p:spPr>
      </p:pic>
      <p:sp>
        <p:nvSpPr>
          <p:cNvPr id="17" name="Text 14"/>
          <p:cNvSpPr/>
          <p:nvPr/>
        </p:nvSpPr>
        <p:spPr>
          <a:xfrm>
            <a:off x="9804916" y="2731532"/>
            <a:ext cx="4161711" cy="209907"/>
          </a:xfrm>
          <a:prstGeom prst="rect">
            <a:avLst/>
          </a:prstGeom>
          <a:noFill/>
          <a:ln/>
        </p:spPr>
        <p:txBody>
          <a:bodyPr wrap="none" lIns="0" tIns="0" rIns="0" bIns="0" rtlCol="0" anchor="t"/>
          <a:lstStyle/>
          <a:p>
            <a:pPr marL="0" indent="0" algn="l">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Жұмыс формуласы:</a:t>
            </a:r>
            <a:endParaRPr lang="en-US" sz="1600" dirty="0">
              <a:latin typeface="Times New Roman" panose="02020603050405020304" pitchFamily="18" charset="0"/>
              <a:cs typeface="Times New Roman" panose="02020603050405020304" pitchFamily="18" charset="0"/>
            </a:endParaRPr>
          </a:p>
        </p:txBody>
      </p:sp>
      <p:sp>
        <p:nvSpPr>
          <p:cNvPr id="18" name="Text 15"/>
          <p:cNvSpPr/>
          <p:nvPr/>
        </p:nvSpPr>
        <p:spPr>
          <a:xfrm>
            <a:off x="9804916" y="2968109"/>
            <a:ext cx="4161711" cy="222052"/>
          </a:xfrm>
          <a:prstGeom prst="rect">
            <a:avLst/>
          </a:prstGeom>
          <a:noFill/>
          <a:ln/>
        </p:spPr>
        <p:txBody>
          <a:bodyPr wrap="none" lIns="0" tIns="0" rIns="0" bIns="0" rtlCol="0" anchor="t"/>
          <a:lstStyle/>
          <a:p>
            <a:pPr marL="0" indent="0" algn="l">
              <a:buNone/>
            </a:pPr>
            <a:endParaRPr lang="en-US" sz="2000" dirty="0">
              <a:latin typeface="Times New Roman" panose="02020603050405020304" pitchFamily="18" charset="0"/>
              <a:cs typeface="Times New Roman" panose="02020603050405020304" pitchFamily="18" charset="0"/>
            </a:endParaRPr>
          </a:p>
        </p:txBody>
      </p:sp>
      <p:pic>
        <p:nvPicPr>
          <p:cNvPr id="19" name="Image 1" descr="preencoded.png"/>
          <p:cNvPicPr>
            <a:picLocks noChangeAspect="1"/>
          </p:cNvPicPr>
          <p:nvPr/>
        </p:nvPicPr>
        <p:blipFill>
          <a:blip r:embed="rId4"/>
          <a:stretch>
            <a:fillRect/>
          </a:stretch>
        </p:blipFill>
        <p:spPr>
          <a:xfrm>
            <a:off x="9804916" y="3107531"/>
            <a:ext cx="4161711" cy="222052"/>
          </a:xfrm>
          <a:prstGeom prst="rect">
            <a:avLst/>
          </a:prstGeom>
        </p:spPr>
      </p:pic>
      <p:sp>
        <p:nvSpPr>
          <p:cNvPr id="20" name="Text 16"/>
          <p:cNvSpPr/>
          <p:nvPr/>
        </p:nvSpPr>
        <p:spPr>
          <a:xfrm>
            <a:off x="524947" y="3512701"/>
            <a:ext cx="1978343" cy="205026"/>
          </a:xfrm>
          <a:prstGeom prst="rect">
            <a:avLst/>
          </a:prstGeom>
          <a:noFill/>
          <a:ln/>
        </p:spPr>
        <p:txBody>
          <a:bodyPr wrap="none" lIns="0" tIns="0" rIns="0" bIns="0" rtlCol="0" anchor="t"/>
          <a:lstStyle/>
          <a:p>
            <a:pPr marL="0" indent="0" algn="l">
              <a:buNone/>
            </a:pPr>
            <a:r>
              <a:rPr lang="en-US" sz="2400" dirty="0">
                <a:solidFill>
                  <a:srgbClr val="000000"/>
                </a:solidFill>
                <a:latin typeface="Times New Roman" panose="02020603050405020304" pitchFamily="18" charset="0"/>
                <a:ea typeface="Raleway" pitchFamily="34" charset="-122"/>
                <a:cs typeface="Times New Roman" panose="02020603050405020304" pitchFamily="18" charset="0"/>
              </a:rPr>
              <a:t>📒</a:t>
            </a: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 Есептеу жүргізу орны:</a:t>
            </a:r>
            <a:endParaRPr lang="en-US" sz="2400" dirty="0">
              <a:latin typeface="Times New Roman" panose="02020603050405020304" pitchFamily="18" charset="0"/>
              <a:cs typeface="Times New Roman" panose="02020603050405020304" pitchFamily="18" charset="0"/>
            </a:endParaRPr>
          </a:p>
        </p:txBody>
      </p:sp>
      <p:sp>
        <p:nvSpPr>
          <p:cNvPr id="21" name="Text 17"/>
          <p:cNvSpPr/>
          <p:nvPr/>
        </p:nvSpPr>
        <p:spPr>
          <a:xfrm>
            <a:off x="524947" y="3944064"/>
            <a:ext cx="6630233" cy="209907"/>
          </a:xfrm>
          <a:prstGeom prst="rect">
            <a:avLst/>
          </a:prstGeom>
          <a:noFill/>
          <a:ln/>
        </p:spPr>
        <p:txBody>
          <a:bodyPr wrap="none" lIns="0" tIns="0" rIns="0" bIns="0" rtlCol="0" anchor="t"/>
          <a:lstStyle/>
          <a:p>
            <a:pPr marL="0" indent="0" algn="l">
              <a:buNone/>
            </a:pPr>
            <a:r>
              <a:rPr lang="en-US" sz="1600" b="1" dirty="0">
                <a:solidFill>
                  <a:srgbClr val="3C3939"/>
                </a:solidFill>
                <a:latin typeface="Times New Roman" panose="02020603050405020304" pitchFamily="18" charset="0"/>
                <a:ea typeface="Roboto" pitchFamily="34" charset="-122"/>
                <a:cs typeface="Times New Roman" panose="02020603050405020304" pitchFamily="18" charset="0"/>
              </a:rPr>
              <a:t>1-есеп (ПӘК):</a:t>
            </a:r>
            <a:endParaRPr lang="en-US" sz="1600" dirty="0">
              <a:latin typeface="Times New Roman" panose="02020603050405020304" pitchFamily="18" charset="0"/>
              <a:cs typeface="Times New Roman" panose="02020603050405020304" pitchFamily="18" charset="0"/>
            </a:endParaRPr>
          </a:p>
        </p:txBody>
      </p:sp>
      <p:sp>
        <p:nvSpPr>
          <p:cNvPr id="22" name="Shape 18"/>
          <p:cNvSpPr/>
          <p:nvPr/>
        </p:nvSpPr>
        <p:spPr>
          <a:xfrm>
            <a:off x="524947" y="4301609"/>
            <a:ext cx="6630233" cy="1456134"/>
          </a:xfrm>
          <a:prstGeom prst="roundRect">
            <a:avLst>
              <a:gd name="adj" fmla="val 3786"/>
            </a:avLst>
          </a:prstGeom>
          <a:solidFill>
            <a:srgbClr val="F2F2F2"/>
          </a:solidFill>
          <a:ln/>
        </p:spPr>
      </p:sp>
      <p:sp>
        <p:nvSpPr>
          <p:cNvPr id="23" name="Shape 19"/>
          <p:cNvSpPr/>
          <p:nvPr/>
        </p:nvSpPr>
        <p:spPr>
          <a:xfrm>
            <a:off x="518398" y="4301609"/>
            <a:ext cx="6643330" cy="1456134"/>
          </a:xfrm>
          <a:prstGeom prst="roundRect">
            <a:avLst>
              <a:gd name="adj" fmla="val 1352"/>
            </a:avLst>
          </a:prstGeom>
          <a:solidFill>
            <a:srgbClr val="F2F2F2"/>
          </a:solidFill>
          <a:ln/>
        </p:spPr>
      </p:sp>
      <p:sp>
        <p:nvSpPr>
          <p:cNvPr id="24" name="Text 20"/>
          <p:cNvSpPr/>
          <p:nvPr/>
        </p:nvSpPr>
        <p:spPr>
          <a:xfrm>
            <a:off x="649605" y="4399955"/>
            <a:ext cx="6380917" cy="1259443"/>
          </a:xfrm>
          <a:prstGeom prst="rect">
            <a:avLst/>
          </a:prstGeom>
          <a:noFill/>
          <a:ln/>
        </p:spPr>
        <p:txBody>
          <a:bodyPr wrap="square" lIns="0" tIns="0" rIns="0" bIns="0" rtlCol="0" anchor="t"/>
          <a:lstStyle/>
          <a:p>
            <a:pPr marL="0" indent="0" algn="l">
              <a:buNone/>
            </a:pPr>
            <a:endParaRPr lang="en-US" sz="1600" dirty="0">
              <a:latin typeface="Times New Roman" panose="02020603050405020304" pitchFamily="18" charset="0"/>
              <a:cs typeface="Times New Roman" panose="02020603050405020304" pitchFamily="18" charset="0"/>
            </a:endParaRPr>
          </a:p>
        </p:txBody>
      </p:sp>
      <p:sp>
        <p:nvSpPr>
          <p:cNvPr id="25" name="Text 21"/>
          <p:cNvSpPr/>
          <p:nvPr/>
        </p:nvSpPr>
        <p:spPr>
          <a:xfrm>
            <a:off x="524947" y="5905381"/>
            <a:ext cx="6630233" cy="209907"/>
          </a:xfrm>
          <a:prstGeom prst="rect">
            <a:avLst/>
          </a:prstGeom>
          <a:noFill/>
          <a:ln/>
        </p:spPr>
        <p:txBody>
          <a:bodyPr wrap="none" lIns="0" tIns="0" rIns="0" bIns="0" rtlCol="0" anchor="t"/>
          <a:lstStyle/>
          <a:p>
            <a:pPr marL="0" indent="0" algn="l">
              <a:buNone/>
            </a:pPr>
            <a:r>
              <a:rPr lang="en-US" sz="1600" b="1" dirty="0">
                <a:solidFill>
                  <a:srgbClr val="3C3939"/>
                </a:solidFill>
                <a:latin typeface="Times New Roman" panose="02020603050405020304" pitchFamily="18" charset="0"/>
                <a:ea typeface="Roboto" pitchFamily="34" charset="-122"/>
                <a:cs typeface="Times New Roman" panose="02020603050405020304" pitchFamily="18" charset="0"/>
              </a:rPr>
              <a:t>2-есеп (Жұмыс):</a:t>
            </a:r>
            <a:endParaRPr lang="en-US" sz="1600" dirty="0">
              <a:latin typeface="Times New Roman" panose="02020603050405020304" pitchFamily="18" charset="0"/>
              <a:cs typeface="Times New Roman" panose="02020603050405020304" pitchFamily="18" charset="0"/>
            </a:endParaRPr>
          </a:p>
        </p:txBody>
      </p:sp>
      <p:sp>
        <p:nvSpPr>
          <p:cNvPr id="26" name="Shape 22"/>
          <p:cNvSpPr/>
          <p:nvPr/>
        </p:nvSpPr>
        <p:spPr>
          <a:xfrm>
            <a:off x="524947" y="6262926"/>
            <a:ext cx="6630233" cy="1456134"/>
          </a:xfrm>
          <a:prstGeom prst="roundRect">
            <a:avLst>
              <a:gd name="adj" fmla="val 3786"/>
            </a:avLst>
          </a:prstGeom>
          <a:solidFill>
            <a:srgbClr val="F2F2F2"/>
          </a:solidFill>
          <a:ln/>
        </p:spPr>
      </p:sp>
      <p:sp>
        <p:nvSpPr>
          <p:cNvPr id="27" name="Shape 23"/>
          <p:cNvSpPr/>
          <p:nvPr/>
        </p:nvSpPr>
        <p:spPr>
          <a:xfrm>
            <a:off x="518398" y="6262926"/>
            <a:ext cx="6643330" cy="1456134"/>
          </a:xfrm>
          <a:prstGeom prst="roundRect">
            <a:avLst>
              <a:gd name="adj" fmla="val 1352"/>
            </a:avLst>
          </a:prstGeom>
          <a:solidFill>
            <a:srgbClr val="F2F2F2"/>
          </a:solidFill>
          <a:ln/>
        </p:spPr>
      </p:sp>
      <p:sp>
        <p:nvSpPr>
          <p:cNvPr id="28" name="Text 24"/>
          <p:cNvSpPr/>
          <p:nvPr/>
        </p:nvSpPr>
        <p:spPr>
          <a:xfrm>
            <a:off x="649605" y="6361271"/>
            <a:ext cx="6380917" cy="1259443"/>
          </a:xfrm>
          <a:prstGeom prst="rect">
            <a:avLst/>
          </a:prstGeom>
          <a:noFill/>
          <a:ln/>
        </p:spPr>
        <p:txBody>
          <a:bodyPr wrap="square" lIns="0" tIns="0" rIns="0" bIns="0" rtlCol="0" anchor="t"/>
          <a:lstStyle/>
          <a:p>
            <a:pPr marL="0" indent="0" algn="l">
              <a:buNone/>
            </a:pPr>
            <a:endParaRPr lang="en-US" sz="1600" dirty="0">
              <a:latin typeface="Times New Roman" panose="02020603050405020304" pitchFamily="18" charset="0"/>
              <a:cs typeface="Times New Roman" panose="02020603050405020304" pitchFamily="18" charset="0"/>
            </a:endParaRPr>
          </a:p>
        </p:txBody>
      </p:sp>
      <p:sp>
        <p:nvSpPr>
          <p:cNvPr id="29" name="Text 25"/>
          <p:cNvSpPr/>
          <p:nvPr/>
        </p:nvSpPr>
        <p:spPr>
          <a:xfrm>
            <a:off x="7482840" y="3607832"/>
            <a:ext cx="1640562" cy="205026"/>
          </a:xfrm>
          <a:prstGeom prst="rect">
            <a:avLst/>
          </a:prstGeom>
          <a:noFill/>
          <a:ln/>
        </p:spPr>
        <p:txBody>
          <a:bodyPr wrap="none" lIns="0" tIns="0" rIns="0" bIns="0" rtlCol="0" anchor="t"/>
          <a:lstStyle/>
          <a:p>
            <a:pPr marL="0" indent="0" algn="l">
              <a:buNone/>
            </a:pPr>
            <a:r>
              <a:rPr lang="en-US" sz="2400" dirty="0">
                <a:solidFill>
                  <a:srgbClr val="000000"/>
                </a:solidFill>
                <a:latin typeface="Times New Roman" panose="02020603050405020304" pitchFamily="18" charset="0"/>
                <a:ea typeface="Raleway" pitchFamily="34" charset="-122"/>
                <a:cs typeface="Times New Roman" panose="02020603050405020304" pitchFamily="18" charset="0"/>
              </a:rPr>
              <a:t>🧾</a:t>
            </a: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 Қорытынды:</a:t>
            </a:r>
            <a:endParaRPr lang="en-US" sz="2400" dirty="0">
              <a:latin typeface="Times New Roman" panose="02020603050405020304" pitchFamily="18" charset="0"/>
              <a:cs typeface="Times New Roman" panose="02020603050405020304" pitchFamily="18" charset="0"/>
            </a:endParaRPr>
          </a:p>
        </p:txBody>
      </p:sp>
      <p:sp>
        <p:nvSpPr>
          <p:cNvPr id="30" name="Shape 26"/>
          <p:cNvSpPr/>
          <p:nvPr/>
        </p:nvSpPr>
        <p:spPr>
          <a:xfrm>
            <a:off x="7482840" y="3960495"/>
            <a:ext cx="6630233" cy="1875949"/>
          </a:xfrm>
          <a:prstGeom prst="roundRect">
            <a:avLst>
              <a:gd name="adj" fmla="val 2939"/>
            </a:avLst>
          </a:prstGeom>
          <a:solidFill>
            <a:srgbClr val="F2F2F2"/>
          </a:solidFill>
          <a:ln/>
        </p:spPr>
      </p:sp>
      <p:sp>
        <p:nvSpPr>
          <p:cNvPr id="31" name="Shape 27"/>
          <p:cNvSpPr/>
          <p:nvPr/>
        </p:nvSpPr>
        <p:spPr>
          <a:xfrm>
            <a:off x="7476292" y="3960495"/>
            <a:ext cx="6643330" cy="1875949"/>
          </a:xfrm>
          <a:prstGeom prst="roundRect">
            <a:avLst>
              <a:gd name="adj" fmla="val 1049"/>
            </a:avLst>
          </a:prstGeom>
          <a:solidFill>
            <a:srgbClr val="F2F2F2"/>
          </a:solidFill>
          <a:ln/>
        </p:spPr>
      </p:sp>
      <p:sp>
        <p:nvSpPr>
          <p:cNvPr id="32" name="Text 28"/>
          <p:cNvSpPr/>
          <p:nvPr/>
        </p:nvSpPr>
        <p:spPr>
          <a:xfrm>
            <a:off x="7607498" y="4058841"/>
            <a:ext cx="6380917" cy="1679258"/>
          </a:xfrm>
          <a:prstGeom prst="rect">
            <a:avLst/>
          </a:prstGeom>
          <a:noFill/>
          <a:ln/>
        </p:spPr>
        <p:txBody>
          <a:bodyPr wrap="square" lIns="0" tIns="0" rIns="0" bIns="0" rtlCol="0" anchor="t"/>
          <a:lstStyle/>
          <a:p>
            <a:pPr marL="0" indent="0" algn="l">
              <a:buNone/>
            </a:pPr>
            <a:endParaRPr lang="en-US" sz="1600" dirty="0">
              <a:latin typeface="Times New Roman" panose="02020603050405020304" pitchFamily="18" charset="0"/>
              <a:cs typeface="Times New Roman" panose="02020603050405020304" pitchFamily="18" charset="0"/>
            </a:endParaRPr>
          </a:p>
        </p:txBody>
      </p:sp>
      <p:sp>
        <p:nvSpPr>
          <p:cNvPr id="33" name="Text 29"/>
          <p:cNvSpPr/>
          <p:nvPr/>
        </p:nvSpPr>
        <p:spPr>
          <a:xfrm>
            <a:off x="7482840" y="5984081"/>
            <a:ext cx="2364224" cy="205026"/>
          </a:xfrm>
          <a:prstGeom prst="rect">
            <a:avLst/>
          </a:prstGeom>
          <a:noFill/>
          <a:ln/>
        </p:spPr>
        <p:txBody>
          <a:bodyPr wrap="none" lIns="0" tIns="0" rIns="0" bIns="0" rtlCol="0" anchor="t"/>
          <a:lstStyle/>
          <a:p>
            <a:pPr marL="0" indent="0" algn="l">
              <a:buNone/>
            </a:pPr>
            <a:r>
              <a:rPr lang="en-US" sz="2400" dirty="0">
                <a:solidFill>
                  <a:srgbClr val="000000"/>
                </a:solidFill>
                <a:latin typeface="Times New Roman" panose="02020603050405020304" pitchFamily="18" charset="0"/>
                <a:ea typeface="Raleway" pitchFamily="34" charset="-122"/>
                <a:cs typeface="Times New Roman" panose="02020603050405020304" pitchFamily="18" charset="0"/>
              </a:rPr>
              <a:t>📊</a:t>
            </a: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 Бағалау критерийі (4 балл):</a:t>
            </a:r>
            <a:endParaRPr lang="en-US" sz="2400" dirty="0">
              <a:latin typeface="Times New Roman" panose="02020603050405020304" pitchFamily="18" charset="0"/>
              <a:cs typeface="Times New Roman" panose="02020603050405020304" pitchFamily="18" charset="0"/>
            </a:endParaRPr>
          </a:p>
        </p:txBody>
      </p:sp>
      <p:sp>
        <p:nvSpPr>
          <p:cNvPr id="34" name="Text 30"/>
          <p:cNvSpPr/>
          <p:nvPr/>
        </p:nvSpPr>
        <p:spPr>
          <a:xfrm>
            <a:off x="7489389" y="6425267"/>
            <a:ext cx="6630233" cy="209907"/>
          </a:xfrm>
          <a:prstGeom prst="rect">
            <a:avLst/>
          </a:prstGeom>
          <a:noFill/>
          <a:ln/>
        </p:spPr>
        <p:txBody>
          <a:bodyPr wrap="none" lIns="0" tIns="0" rIns="0" bIns="0" rtlCol="0" anchor="t"/>
          <a:lstStyle/>
          <a:p>
            <a:pPr marL="342900" indent="-342900" algn="l">
              <a:buSzPct val="100000"/>
              <a:buChar char="•"/>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Формуланы дұрыс қолданады – 1 балл</a:t>
            </a:r>
            <a:endParaRPr lang="en-US" sz="1600" dirty="0">
              <a:latin typeface="Times New Roman" panose="02020603050405020304" pitchFamily="18" charset="0"/>
              <a:cs typeface="Times New Roman" panose="02020603050405020304" pitchFamily="18" charset="0"/>
            </a:endParaRPr>
          </a:p>
        </p:txBody>
      </p:sp>
      <p:sp>
        <p:nvSpPr>
          <p:cNvPr id="35" name="Text 31"/>
          <p:cNvSpPr/>
          <p:nvPr/>
        </p:nvSpPr>
        <p:spPr>
          <a:xfrm>
            <a:off x="7489389" y="6760963"/>
            <a:ext cx="6630233" cy="209907"/>
          </a:xfrm>
          <a:prstGeom prst="rect">
            <a:avLst/>
          </a:prstGeom>
          <a:noFill/>
          <a:ln/>
        </p:spPr>
        <p:txBody>
          <a:bodyPr wrap="none" lIns="0" tIns="0" rIns="0" bIns="0" rtlCol="0" anchor="t"/>
          <a:lstStyle/>
          <a:p>
            <a:pPr marL="342900" indent="-342900" algn="l">
              <a:buSzPct val="100000"/>
              <a:buChar char="•"/>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Сандық есептеу дұрыс – 2 балл</a:t>
            </a:r>
            <a:endParaRPr lang="en-US" sz="1600" dirty="0">
              <a:latin typeface="Times New Roman" panose="02020603050405020304" pitchFamily="18" charset="0"/>
              <a:cs typeface="Times New Roman" panose="02020603050405020304" pitchFamily="18" charset="0"/>
            </a:endParaRPr>
          </a:p>
        </p:txBody>
      </p:sp>
      <p:sp>
        <p:nvSpPr>
          <p:cNvPr id="36" name="Text 32"/>
          <p:cNvSpPr/>
          <p:nvPr/>
        </p:nvSpPr>
        <p:spPr>
          <a:xfrm>
            <a:off x="7489389" y="7119043"/>
            <a:ext cx="6630233" cy="209907"/>
          </a:xfrm>
          <a:prstGeom prst="rect">
            <a:avLst/>
          </a:prstGeom>
          <a:noFill/>
          <a:ln/>
        </p:spPr>
        <p:txBody>
          <a:bodyPr wrap="none" lIns="0" tIns="0" rIns="0" bIns="0" rtlCol="0" anchor="t"/>
          <a:lstStyle/>
          <a:p>
            <a:pPr marL="342900" indent="-342900" algn="l">
              <a:buSzPct val="100000"/>
              <a:buChar char="•"/>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Қорытындыны бірлікпен жазады – 1 балл</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56843" y="314087"/>
            <a:ext cx="6011823" cy="356830"/>
          </a:xfrm>
          <a:prstGeom prst="rect">
            <a:avLst/>
          </a:prstGeom>
          <a:noFill/>
          <a:ln/>
        </p:spPr>
        <p:txBody>
          <a:bodyPr wrap="none" lIns="0" tIns="0" rIns="0" bIns="0" rtlCol="0" anchor="t"/>
          <a:lstStyle/>
          <a:p>
            <a:pPr>
              <a:lnSpc>
                <a:spcPts val="2800"/>
              </a:lnSpc>
            </a:pPr>
            <a:r>
              <a:rPr lang="en-US" sz="2400" dirty="0">
                <a:solidFill>
                  <a:srgbClr val="000000"/>
                </a:solidFill>
                <a:latin typeface="Times New Roman" panose="02020603050405020304" pitchFamily="18" charset="0"/>
                <a:ea typeface="Raleway" pitchFamily="34" charset="-122"/>
                <a:cs typeface="Times New Roman" panose="02020603050405020304" pitchFamily="18" charset="0"/>
              </a:rPr>
              <a:t>🔧</a:t>
            </a: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 2-Тапсырма: «</a:t>
            </a:r>
            <a:r>
              <a:rPr lang="en-US" sz="2400" dirty="0" err="1">
                <a:solidFill>
                  <a:srgbClr val="1B1B27"/>
                </a:solidFill>
                <a:latin typeface="Times New Roman" panose="02020603050405020304" pitchFamily="18" charset="0"/>
                <a:ea typeface="Raleway" pitchFamily="34" charset="-122"/>
                <a:cs typeface="Times New Roman" panose="02020603050405020304" pitchFamily="18" charset="0"/>
              </a:rPr>
              <a:t>Отбасылық</a:t>
            </a: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 </a:t>
            </a:r>
            <a:r>
              <a:rPr lang="en-US" sz="2400" dirty="0" err="1">
                <a:solidFill>
                  <a:srgbClr val="1B1B27"/>
                </a:solidFill>
                <a:latin typeface="Times New Roman" panose="02020603050405020304" pitchFamily="18" charset="0"/>
                <a:ea typeface="Raleway" pitchFamily="34" charset="-122"/>
                <a:cs typeface="Times New Roman" panose="02020603050405020304" pitchFamily="18" charset="0"/>
              </a:rPr>
              <a:t>су</a:t>
            </a: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 </a:t>
            </a:r>
            <a:r>
              <a:rPr lang="en-US" sz="2400" dirty="0" err="1">
                <a:solidFill>
                  <a:srgbClr val="1B1B27"/>
                </a:solidFill>
                <a:latin typeface="Times New Roman" panose="02020603050405020304" pitchFamily="18" charset="0"/>
                <a:ea typeface="Raleway" pitchFamily="34" charset="-122"/>
                <a:cs typeface="Times New Roman" panose="02020603050405020304" pitchFamily="18" charset="0"/>
              </a:rPr>
              <a:t>жылытқышын</a:t>
            </a: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 </a:t>
            </a:r>
            <a:r>
              <a:rPr lang="en-US" sz="2400" dirty="0" err="1">
                <a:solidFill>
                  <a:srgbClr val="1B1B27"/>
                </a:solidFill>
                <a:latin typeface="Times New Roman" panose="02020603050405020304" pitchFamily="18" charset="0"/>
                <a:ea typeface="Raleway" pitchFamily="34" charset="-122"/>
                <a:cs typeface="Times New Roman" panose="02020603050405020304" pitchFamily="18" charset="0"/>
              </a:rPr>
              <a:t>тиімді</a:t>
            </a: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 </a:t>
            </a:r>
            <a:r>
              <a:rPr lang="en-US" sz="2400" dirty="0" err="1">
                <a:solidFill>
                  <a:srgbClr val="1B1B27"/>
                </a:solidFill>
                <a:latin typeface="Times New Roman" panose="02020603050405020304" pitchFamily="18" charset="0"/>
                <a:ea typeface="Raleway" pitchFamily="34" charset="-122"/>
                <a:cs typeface="Times New Roman" panose="02020603050405020304" pitchFamily="18" charset="0"/>
              </a:rPr>
              <a:t>пайдалану</a:t>
            </a: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Text 2"/>
          <p:cNvSpPr/>
          <p:nvPr/>
        </p:nvSpPr>
        <p:spPr>
          <a:xfrm>
            <a:off x="456843" y="1055490"/>
            <a:ext cx="114181" cy="142756"/>
          </a:xfrm>
          <a:prstGeom prst="rect">
            <a:avLst/>
          </a:prstGeom>
          <a:noFill/>
          <a:ln/>
        </p:spPr>
        <p:txBody>
          <a:bodyPr wrap="none" lIns="0" tIns="0" rIns="0" bIns="0" rtlCol="0" anchor="t"/>
          <a:lstStyle/>
          <a:p>
            <a:pPr marL="0" indent="0" algn="l">
              <a:lnSpc>
                <a:spcPts val="1400"/>
              </a:lnSpc>
              <a:buNone/>
            </a:pPr>
            <a:r>
              <a:rPr lang="en-US" sz="1400" dirty="0">
                <a:solidFill>
                  <a:srgbClr val="3C3939"/>
                </a:solidFill>
                <a:latin typeface="Times New Roman" panose="02020603050405020304" pitchFamily="18" charset="0"/>
                <a:ea typeface="Raleway Light" pitchFamily="34" charset="-122"/>
                <a:cs typeface="Times New Roman" panose="02020603050405020304" pitchFamily="18" charset="0"/>
              </a:rPr>
              <a:t>01</a:t>
            </a:r>
            <a:endParaRPr lang="en-US" sz="1400" dirty="0">
              <a:latin typeface="Times New Roman" panose="02020603050405020304" pitchFamily="18" charset="0"/>
              <a:cs typeface="Times New Roman" panose="02020603050405020304" pitchFamily="18" charset="0"/>
            </a:endParaRPr>
          </a:p>
        </p:txBody>
      </p:sp>
      <p:sp>
        <p:nvSpPr>
          <p:cNvPr id="5" name="Shape 3"/>
          <p:cNvSpPr/>
          <p:nvPr/>
        </p:nvSpPr>
        <p:spPr>
          <a:xfrm>
            <a:off x="456843" y="1244918"/>
            <a:ext cx="6801207" cy="15240"/>
          </a:xfrm>
          <a:prstGeom prst="rect">
            <a:avLst/>
          </a:prstGeom>
          <a:solidFill>
            <a:srgbClr val="1B1B27"/>
          </a:solidFill>
          <a:ln/>
        </p:spPr>
      </p:sp>
      <p:sp>
        <p:nvSpPr>
          <p:cNvPr id="6" name="Text 4"/>
          <p:cNvSpPr/>
          <p:nvPr/>
        </p:nvSpPr>
        <p:spPr>
          <a:xfrm>
            <a:off x="456843" y="1378863"/>
            <a:ext cx="1759863" cy="178356"/>
          </a:xfrm>
          <a:prstGeom prst="rect">
            <a:avLst/>
          </a:prstGeom>
          <a:noFill/>
          <a:ln/>
        </p:spPr>
        <p:txBody>
          <a:bodyPr wrap="none" lIns="0" tIns="0" rIns="0" bIns="0" rtlCol="0" anchor="t"/>
          <a:lstStyle/>
          <a:p>
            <a:pPr marL="0" indent="0" algn="l">
              <a:lnSpc>
                <a:spcPts val="1400"/>
              </a:lnSpc>
              <a:buNone/>
            </a:pPr>
            <a:r>
              <a:rPr lang="en-US" sz="2400" dirty="0">
                <a:solidFill>
                  <a:srgbClr val="3C3939"/>
                </a:solidFill>
                <a:latin typeface="Times New Roman" panose="02020603050405020304" pitchFamily="18" charset="0"/>
                <a:ea typeface="Raleway" pitchFamily="34" charset="-122"/>
                <a:cs typeface="Times New Roman" panose="02020603050405020304" pitchFamily="18" charset="0"/>
              </a:rPr>
              <a:t>Теориялық жылу мөлшері</a:t>
            </a:r>
            <a:endParaRPr lang="en-US" sz="2400" dirty="0">
              <a:latin typeface="Times New Roman" panose="02020603050405020304" pitchFamily="18" charset="0"/>
              <a:cs typeface="Times New Roman" panose="02020603050405020304" pitchFamily="18" charset="0"/>
            </a:endParaRPr>
          </a:p>
        </p:txBody>
      </p:sp>
      <p:sp>
        <p:nvSpPr>
          <p:cNvPr id="7" name="Text 5"/>
          <p:cNvSpPr/>
          <p:nvPr/>
        </p:nvSpPr>
        <p:spPr>
          <a:xfrm>
            <a:off x="456843" y="1614012"/>
            <a:ext cx="6801207" cy="182642"/>
          </a:xfrm>
          <a:prstGeom prst="rect">
            <a:avLst/>
          </a:prstGeom>
          <a:noFill/>
          <a:ln/>
        </p:spPr>
        <p:txBody>
          <a:bodyPr wrap="none" lIns="0" tIns="0" rIns="0" bIns="0" rtlCol="0" anchor="t"/>
          <a:lstStyle/>
          <a:p>
            <a:pPr marL="0" indent="0" algn="l">
              <a:lnSpc>
                <a:spcPts val="14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Суды жылыту үшін қажет жылу энергиясын есептейміз</a:t>
            </a:r>
            <a:endParaRPr lang="en-US" sz="1600" dirty="0">
              <a:latin typeface="Times New Roman" panose="02020603050405020304" pitchFamily="18" charset="0"/>
              <a:cs typeface="Times New Roman" panose="02020603050405020304" pitchFamily="18" charset="0"/>
            </a:endParaRPr>
          </a:p>
        </p:txBody>
      </p:sp>
      <p:sp>
        <p:nvSpPr>
          <p:cNvPr id="8" name="Text 6"/>
          <p:cNvSpPr/>
          <p:nvPr/>
        </p:nvSpPr>
        <p:spPr>
          <a:xfrm>
            <a:off x="456843" y="1906429"/>
            <a:ext cx="6801207" cy="194191"/>
          </a:xfrm>
          <a:prstGeom prst="rect">
            <a:avLst/>
          </a:prstGeom>
          <a:noFill/>
          <a:ln/>
        </p:spPr>
        <p:txBody>
          <a:bodyPr wrap="none" lIns="0" tIns="0" rIns="0" bIns="0" rtlCol="0" anchor="t"/>
          <a:lstStyle/>
          <a:p>
            <a:pPr marL="0" indent="0" algn="l">
              <a:lnSpc>
                <a:spcPts val="1600"/>
              </a:lnSpc>
              <a:buNone/>
            </a:pPr>
            <a:endParaRPr lang="en-US" dirty="0">
              <a:latin typeface="Times New Roman" panose="02020603050405020304" pitchFamily="18" charset="0"/>
              <a:cs typeface="Times New Roman" panose="02020603050405020304" pitchFamily="18" charset="0"/>
            </a:endParaRPr>
          </a:p>
        </p:txBody>
      </p:sp>
      <p:pic>
        <p:nvPicPr>
          <p:cNvPr id="9" name="Image 0" descr="preencoded.png"/>
          <p:cNvPicPr>
            <a:picLocks noChangeAspect="1"/>
          </p:cNvPicPr>
          <p:nvPr/>
        </p:nvPicPr>
        <p:blipFill rotWithShape="1">
          <a:blip r:embed="rId3"/>
          <a:srcRect l="41455" t="-13439" r="41335" b="-3752"/>
          <a:stretch/>
        </p:blipFill>
        <p:spPr>
          <a:xfrm>
            <a:off x="2708910" y="1786415"/>
            <a:ext cx="1874520" cy="364449"/>
          </a:xfrm>
          <a:prstGeom prst="rect">
            <a:avLst/>
          </a:prstGeom>
        </p:spPr>
      </p:pic>
      <p:sp>
        <p:nvSpPr>
          <p:cNvPr id="10" name="Text 7"/>
          <p:cNvSpPr/>
          <p:nvPr/>
        </p:nvSpPr>
        <p:spPr>
          <a:xfrm>
            <a:off x="7372231" y="1055490"/>
            <a:ext cx="114181" cy="142756"/>
          </a:xfrm>
          <a:prstGeom prst="rect">
            <a:avLst/>
          </a:prstGeom>
          <a:noFill/>
          <a:ln/>
        </p:spPr>
        <p:txBody>
          <a:bodyPr wrap="none" lIns="0" tIns="0" rIns="0" bIns="0" rtlCol="0" anchor="t"/>
          <a:lstStyle/>
          <a:p>
            <a:pPr marL="0" indent="0" algn="l">
              <a:lnSpc>
                <a:spcPts val="1400"/>
              </a:lnSpc>
              <a:buNone/>
            </a:pPr>
            <a:r>
              <a:rPr lang="en-US" sz="1400" dirty="0">
                <a:solidFill>
                  <a:srgbClr val="3C3939"/>
                </a:solidFill>
                <a:latin typeface="Times New Roman" panose="02020603050405020304" pitchFamily="18" charset="0"/>
                <a:ea typeface="Raleway Light" pitchFamily="34" charset="-122"/>
                <a:cs typeface="Times New Roman" panose="02020603050405020304" pitchFamily="18" charset="0"/>
              </a:rPr>
              <a:t>02</a:t>
            </a:r>
            <a:endParaRPr lang="en-US" sz="1400" dirty="0">
              <a:latin typeface="Times New Roman" panose="02020603050405020304" pitchFamily="18" charset="0"/>
              <a:cs typeface="Times New Roman" panose="02020603050405020304" pitchFamily="18" charset="0"/>
            </a:endParaRPr>
          </a:p>
        </p:txBody>
      </p:sp>
      <p:sp>
        <p:nvSpPr>
          <p:cNvPr id="11" name="Shape 8"/>
          <p:cNvSpPr/>
          <p:nvPr/>
        </p:nvSpPr>
        <p:spPr>
          <a:xfrm>
            <a:off x="7372231" y="1244918"/>
            <a:ext cx="6801326" cy="15240"/>
          </a:xfrm>
          <a:prstGeom prst="rect">
            <a:avLst/>
          </a:prstGeom>
          <a:solidFill>
            <a:srgbClr val="1B1B27"/>
          </a:solidFill>
          <a:ln/>
        </p:spPr>
      </p:sp>
      <p:sp>
        <p:nvSpPr>
          <p:cNvPr id="12" name="Text 9"/>
          <p:cNvSpPr/>
          <p:nvPr/>
        </p:nvSpPr>
        <p:spPr>
          <a:xfrm>
            <a:off x="7372231" y="1378863"/>
            <a:ext cx="1427678" cy="178356"/>
          </a:xfrm>
          <a:prstGeom prst="rect">
            <a:avLst/>
          </a:prstGeom>
          <a:noFill/>
          <a:ln/>
        </p:spPr>
        <p:txBody>
          <a:bodyPr wrap="none" lIns="0" tIns="0" rIns="0" bIns="0" rtlCol="0" anchor="t"/>
          <a:lstStyle/>
          <a:p>
            <a:pPr marL="0" indent="0" algn="l">
              <a:lnSpc>
                <a:spcPts val="1400"/>
              </a:lnSpc>
              <a:buNone/>
            </a:pPr>
            <a:r>
              <a:rPr lang="en-US" sz="2400" dirty="0">
                <a:solidFill>
                  <a:srgbClr val="3C3939"/>
                </a:solidFill>
                <a:latin typeface="Times New Roman" panose="02020603050405020304" pitchFamily="18" charset="0"/>
                <a:ea typeface="Raleway" pitchFamily="34" charset="-122"/>
                <a:cs typeface="Times New Roman" panose="02020603050405020304" pitchFamily="18" charset="0"/>
              </a:rPr>
              <a:t>Электр энергиясы</a:t>
            </a:r>
            <a:endParaRPr lang="en-US" sz="2400" dirty="0">
              <a:latin typeface="Times New Roman" panose="02020603050405020304" pitchFamily="18" charset="0"/>
              <a:cs typeface="Times New Roman" panose="02020603050405020304" pitchFamily="18" charset="0"/>
            </a:endParaRPr>
          </a:p>
        </p:txBody>
      </p:sp>
      <p:sp>
        <p:nvSpPr>
          <p:cNvPr id="13" name="Text 10"/>
          <p:cNvSpPr/>
          <p:nvPr/>
        </p:nvSpPr>
        <p:spPr>
          <a:xfrm>
            <a:off x="7372231" y="1614012"/>
            <a:ext cx="6801326" cy="182642"/>
          </a:xfrm>
          <a:prstGeom prst="rect">
            <a:avLst/>
          </a:prstGeom>
          <a:noFill/>
          <a:ln/>
        </p:spPr>
        <p:txBody>
          <a:bodyPr wrap="none" lIns="0" tIns="0" rIns="0" bIns="0" rtlCol="0" anchor="t"/>
          <a:lstStyle/>
          <a:p>
            <a:pPr marL="0" indent="0" algn="l">
              <a:lnSpc>
                <a:spcPts val="14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Қайнатқыштың жұмсаған электр энергиясын анықтаймыз</a:t>
            </a:r>
            <a:endParaRPr lang="en-US" sz="1600" dirty="0">
              <a:latin typeface="Times New Roman" panose="02020603050405020304" pitchFamily="18" charset="0"/>
              <a:cs typeface="Times New Roman" panose="02020603050405020304" pitchFamily="18" charset="0"/>
            </a:endParaRPr>
          </a:p>
        </p:txBody>
      </p:sp>
      <p:sp>
        <p:nvSpPr>
          <p:cNvPr id="14" name="Text 11"/>
          <p:cNvSpPr/>
          <p:nvPr/>
        </p:nvSpPr>
        <p:spPr>
          <a:xfrm>
            <a:off x="7372231" y="1906429"/>
            <a:ext cx="6801326" cy="194191"/>
          </a:xfrm>
          <a:prstGeom prst="rect">
            <a:avLst/>
          </a:prstGeom>
          <a:noFill/>
          <a:ln/>
        </p:spPr>
        <p:txBody>
          <a:bodyPr wrap="none" lIns="0" tIns="0" rIns="0" bIns="0" rtlCol="0" anchor="t"/>
          <a:lstStyle/>
          <a:p>
            <a:pPr marL="0" indent="0" algn="l">
              <a:lnSpc>
                <a:spcPts val="1600"/>
              </a:lnSpc>
              <a:buNone/>
            </a:pPr>
            <a:endParaRPr lang="en-US" dirty="0">
              <a:latin typeface="Times New Roman" panose="02020603050405020304" pitchFamily="18" charset="0"/>
              <a:cs typeface="Times New Roman" panose="02020603050405020304" pitchFamily="18" charset="0"/>
            </a:endParaRPr>
          </a:p>
        </p:txBody>
      </p:sp>
      <p:pic>
        <p:nvPicPr>
          <p:cNvPr id="15" name="Image 1" descr="preencoded.png"/>
          <p:cNvPicPr>
            <a:picLocks noChangeAspect="1"/>
          </p:cNvPicPr>
          <p:nvPr/>
        </p:nvPicPr>
        <p:blipFill rotWithShape="1">
          <a:blip r:embed="rId4"/>
          <a:srcRect l="39327" t="-8278" r="39834" b="-1"/>
          <a:stretch/>
        </p:blipFill>
        <p:spPr>
          <a:xfrm>
            <a:off x="9155431" y="1786415"/>
            <a:ext cx="2456617" cy="364449"/>
          </a:xfrm>
          <a:prstGeom prst="rect">
            <a:avLst/>
          </a:prstGeom>
        </p:spPr>
      </p:pic>
      <p:sp>
        <p:nvSpPr>
          <p:cNvPr id="16" name="Text 12"/>
          <p:cNvSpPr/>
          <p:nvPr/>
        </p:nvSpPr>
        <p:spPr>
          <a:xfrm>
            <a:off x="456843" y="2289692"/>
            <a:ext cx="114181" cy="142756"/>
          </a:xfrm>
          <a:prstGeom prst="rect">
            <a:avLst/>
          </a:prstGeom>
          <a:noFill/>
          <a:ln/>
        </p:spPr>
        <p:txBody>
          <a:bodyPr wrap="none" lIns="0" tIns="0" rIns="0" bIns="0" rtlCol="0" anchor="t"/>
          <a:lstStyle/>
          <a:p>
            <a:pPr marL="0" indent="0" algn="l">
              <a:lnSpc>
                <a:spcPts val="1400"/>
              </a:lnSpc>
              <a:buNone/>
            </a:pPr>
            <a:r>
              <a:rPr lang="en-US" sz="1400" dirty="0">
                <a:solidFill>
                  <a:srgbClr val="3C3939"/>
                </a:solidFill>
                <a:latin typeface="Times New Roman" panose="02020603050405020304" pitchFamily="18" charset="0"/>
                <a:ea typeface="Raleway Light" pitchFamily="34" charset="-122"/>
                <a:cs typeface="Times New Roman" panose="02020603050405020304" pitchFamily="18" charset="0"/>
              </a:rPr>
              <a:t>03</a:t>
            </a:r>
            <a:endParaRPr lang="en-US" sz="1400" dirty="0">
              <a:latin typeface="Times New Roman" panose="02020603050405020304" pitchFamily="18" charset="0"/>
              <a:cs typeface="Times New Roman" panose="02020603050405020304" pitchFamily="18" charset="0"/>
            </a:endParaRPr>
          </a:p>
        </p:txBody>
      </p:sp>
      <p:sp>
        <p:nvSpPr>
          <p:cNvPr id="17" name="Shape 13"/>
          <p:cNvSpPr/>
          <p:nvPr/>
        </p:nvSpPr>
        <p:spPr>
          <a:xfrm>
            <a:off x="456843" y="2479119"/>
            <a:ext cx="6801207" cy="15240"/>
          </a:xfrm>
          <a:prstGeom prst="rect">
            <a:avLst/>
          </a:prstGeom>
          <a:solidFill>
            <a:srgbClr val="1B1B27"/>
          </a:solidFill>
          <a:ln/>
        </p:spPr>
      </p:sp>
      <p:sp>
        <p:nvSpPr>
          <p:cNvPr id="18" name="Text 14"/>
          <p:cNvSpPr/>
          <p:nvPr/>
        </p:nvSpPr>
        <p:spPr>
          <a:xfrm>
            <a:off x="456843" y="2613065"/>
            <a:ext cx="1427678" cy="178356"/>
          </a:xfrm>
          <a:prstGeom prst="rect">
            <a:avLst/>
          </a:prstGeom>
          <a:noFill/>
          <a:ln/>
        </p:spPr>
        <p:txBody>
          <a:bodyPr wrap="none" lIns="0" tIns="0" rIns="0" bIns="0" rtlCol="0" anchor="t"/>
          <a:lstStyle/>
          <a:p>
            <a:pPr marL="0" indent="0" algn="l">
              <a:lnSpc>
                <a:spcPts val="1400"/>
              </a:lnSpc>
              <a:buNone/>
            </a:pPr>
            <a:r>
              <a:rPr lang="en-US" sz="2400" dirty="0">
                <a:solidFill>
                  <a:srgbClr val="3C3939"/>
                </a:solidFill>
                <a:latin typeface="Times New Roman" panose="02020603050405020304" pitchFamily="18" charset="0"/>
                <a:ea typeface="Raleway" pitchFamily="34" charset="-122"/>
                <a:cs typeface="Times New Roman" panose="02020603050405020304" pitchFamily="18" charset="0"/>
              </a:rPr>
              <a:t>ПӘК есептеу</a:t>
            </a:r>
            <a:endParaRPr lang="en-US" sz="2400" dirty="0">
              <a:latin typeface="Times New Roman" panose="02020603050405020304" pitchFamily="18" charset="0"/>
              <a:cs typeface="Times New Roman" panose="02020603050405020304" pitchFamily="18" charset="0"/>
            </a:endParaRPr>
          </a:p>
        </p:txBody>
      </p:sp>
      <p:sp>
        <p:nvSpPr>
          <p:cNvPr id="19" name="Text 15"/>
          <p:cNvSpPr/>
          <p:nvPr/>
        </p:nvSpPr>
        <p:spPr>
          <a:xfrm>
            <a:off x="456843" y="2848214"/>
            <a:ext cx="6801207" cy="182642"/>
          </a:xfrm>
          <a:prstGeom prst="rect">
            <a:avLst/>
          </a:prstGeom>
          <a:noFill/>
          <a:ln/>
        </p:spPr>
        <p:txBody>
          <a:bodyPr wrap="none" lIns="0" tIns="0" rIns="0" bIns="0" rtlCol="0" anchor="t"/>
          <a:lstStyle/>
          <a:p>
            <a:pPr marL="0" indent="0" algn="l">
              <a:lnSpc>
                <a:spcPts val="14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Қайнатқыштың тиімділігін есептейміз</a:t>
            </a:r>
            <a:endParaRPr lang="en-US" sz="1600" dirty="0">
              <a:latin typeface="Times New Roman" panose="02020603050405020304" pitchFamily="18" charset="0"/>
              <a:cs typeface="Times New Roman" panose="02020603050405020304" pitchFamily="18" charset="0"/>
            </a:endParaRPr>
          </a:p>
        </p:txBody>
      </p:sp>
      <p:sp>
        <p:nvSpPr>
          <p:cNvPr id="20" name="Text 16"/>
          <p:cNvSpPr/>
          <p:nvPr/>
        </p:nvSpPr>
        <p:spPr>
          <a:xfrm>
            <a:off x="456843" y="3140631"/>
            <a:ext cx="6801207" cy="318135"/>
          </a:xfrm>
          <a:prstGeom prst="rect">
            <a:avLst/>
          </a:prstGeom>
          <a:noFill/>
          <a:ln/>
        </p:spPr>
        <p:txBody>
          <a:bodyPr wrap="square" lIns="0" tIns="0" rIns="0" bIns="0" rtlCol="0" anchor="t"/>
          <a:lstStyle/>
          <a:p>
            <a:pPr marL="0" indent="0" algn="l">
              <a:lnSpc>
                <a:spcPts val="1600"/>
              </a:lnSpc>
              <a:buNone/>
            </a:pPr>
            <a:endParaRPr lang="en-US" dirty="0">
              <a:latin typeface="Times New Roman" panose="02020603050405020304" pitchFamily="18" charset="0"/>
              <a:cs typeface="Times New Roman" panose="02020603050405020304" pitchFamily="18" charset="0"/>
            </a:endParaRPr>
          </a:p>
        </p:txBody>
      </p:sp>
      <p:pic>
        <p:nvPicPr>
          <p:cNvPr id="21" name="Image 2" descr="preencoded.png"/>
          <p:cNvPicPr>
            <a:picLocks noChangeAspect="1"/>
          </p:cNvPicPr>
          <p:nvPr/>
        </p:nvPicPr>
        <p:blipFill rotWithShape="1">
          <a:blip r:embed="rId5"/>
          <a:srcRect l="44541" t="-17814" r="44871" b="-2620"/>
          <a:stretch/>
        </p:blipFill>
        <p:spPr>
          <a:xfrm>
            <a:off x="3116580" y="2925232"/>
            <a:ext cx="1097280" cy="583837"/>
          </a:xfrm>
          <a:prstGeom prst="rect">
            <a:avLst/>
          </a:prstGeom>
        </p:spPr>
      </p:pic>
      <p:sp>
        <p:nvSpPr>
          <p:cNvPr id="22" name="Text 17"/>
          <p:cNvSpPr/>
          <p:nvPr/>
        </p:nvSpPr>
        <p:spPr>
          <a:xfrm>
            <a:off x="7372231" y="2289692"/>
            <a:ext cx="114181" cy="142756"/>
          </a:xfrm>
          <a:prstGeom prst="rect">
            <a:avLst/>
          </a:prstGeom>
          <a:noFill/>
          <a:ln/>
        </p:spPr>
        <p:txBody>
          <a:bodyPr wrap="none" lIns="0" tIns="0" rIns="0" bIns="0" rtlCol="0" anchor="t"/>
          <a:lstStyle/>
          <a:p>
            <a:pPr marL="0" indent="0" algn="l">
              <a:lnSpc>
                <a:spcPts val="1400"/>
              </a:lnSpc>
              <a:buNone/>
            </a:pPr>
            <a:r>
              <a:rPr lang="en-US" sz="1400" dirty="0">
                <a:solidFill>
                  <a:srgbClr val="3C3939"/>
                </a:solidFill>
                <a:latin typeface="Times New Roman" panose="02020603050405020304" pitchFamily="18" charset="0"/>
                <a:ea typeface="Raleway Light" pitchFamily="34" charset="-122"/>
                <a:cs typeface="Times New Roman" panose="02020603050405020304" pitchFamily="18" charset="0"/>
              </a:rPr>
              <a:t>04</a:t>
            </a:r>
            <a:endParaRPr lang="en-US" sz="1400" dirty="0">
              <a:latin typeface="Times New Roman" panose="02020603050405020304" pitchFamily="18" charset="0"/>
              <a:cs typeface="Times New Roman" panose="02020603050405020304" pitchFamily="18" charset="0"/>
            </a:endParaRPr>
          </a:p>
        </p:txBody>
      </p:sp>
      <p:sp>
        <p:nvSpPr>
          <p:cNvPr id="23" name="Shape 18"/>
          <p:cNvSpPr/>
          <p:nvPr/>
        </p:nvSpPr>
        <p:spPr>
          <a:xfrm>
            <a:off x="7372231" y="2479119"/>
            <a:ext cx="6801326" cy="15240"/>
          </a:xfrm>
          <a:prstGeom prst="rect">
            <a:avLst/>
          </a:prstGeom>
          <a:solidFill>
            <a:srgbClr val="1B1B27"/>
          </a:solidFill>
          <a:ln/>
        </p:spPr>
      </p:sp>
      <p:sp>
        <p:nvSpPr>
          <p:cNvPr id="24" name="Text 19"/>
          <p:cNvSpPr/>
          <p:nvPr/>
        </p:nvSpPr>
        <p:spPr>
          <a:xfrm>
            <a:off x="7372231" y="2613065"/>
            <a:ext cx="1427678" cy="178356"/>
          </a:xfrm>
          <a:prstGeom prst="rect">
            <a:avLst/>
          </a:prstGeom>
          <a:noFill/>
          <a:ln/>
        </p:spPr>
        <p:txBody>
          <a:bodyPr wrap="none" lIns="0" tIns="0" rIns="0" bIns="0" rtlCol="0" anchor="t"/>
          <a:lstStyle/>
          <a:p>
            <a:pPr marL="0" indent="0" algn="l">
              <a:lnSpc>
                <a:spcPts val="1400"/>
              </a:lnSpc>
              <a:buNone/>
            </a:pPr>
            <a:r>
              <a:rPr lang="en-US" sz="2400" dirty="0">
                <a:solidFill>
                  <a:srgbClr val="3C3939"/>
                </a:solidFill>
                <a:latin typeface="Times New Roman" panose="02020603050405020304" pitchFamily="18" charset="0"/>
                <a:ea typeface="Raleway" pitchFamily="34" charset="-122"/>
                <a:cs typeface="Times New Roman" panose="02020603050405020304" pitchFamily="18" charset="0"/>
              </a:rPr>
              <a:t>Энергия үнемдеу</a:t>
            </a:r>
            <a:endParaRPr lang="en-US" sz="2400" dirty="0">
              <a:latin typeface="Times New Roman" panose="02020603050405020304" pitchFamily="18" charset="0"/>
              <a:cs typeface="Times New Roman" panose="02020603050405020304" pitchFamily="18" charset="0"/>
            </a:endParaRPr>
          </a:p>
        </p:txBody>
      </p:sp>
      <p:sp>
        <p:nvSpPr>
          <p:cNvPr id="25" name="Text 20"/>
          <p:cNvSpPr/>
          <p:nvPr/>
        </p:nvSpPr>
        <p:spPr>
          <a:xfrm>
            <a:off x="7372231" y="2848214"/>
            <a:ext cx="6801326" cy="182642"/>
          </a:xfrm>
          <a:prstGeom prst="rect">
            <a:avLst/>
          </a:prstGeom>
          <a:noFill/>
          <a:ln/>
        </p:spPr>
        <p:txBody>
          <a:bodyPr wrap="none" lIns="0" tIns="0" rIns="0" bIns="0" rtlCol="0" anchor="t"/>
          <a:lstStyle/>
          <a:p>
            <a:pPr marL="0" indent="0" algn="l">
              <a:lnSpc>
                <a:spcPts val="1400"/>
              </a:lnSpc>
              <a:buNone/>
            </a:pP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Тиімділікті арттыру жолдарын ұсынамыз</a:t>
            </a:r>
            <a:endParaRPr lang="en-US" sz="1600" dirty="0">
              <a:latin typeface="Times New Roman" panose="02020603050405020304" pitchFamily="18" charset="0"/>
              <a:cs typeface="Times New Roman" panose="02020603050405020304" pitchFamily="18" charset="0"/>
            </a:endParaRPr>
          </a:p>
        </p:txBody>
      </p:sp>
      <p:sp>
        <p:nvSpPr>
          <p:cNvPr id="26" name="Text 21"/>
          <p:cNvSpPr/>
          <p:nvPr/>
        </p:nvSpPr>
        <p:spPr>
          <a:xfrm>
            <a:off x="456843" y="3787021"/>
            <a:ext cx="1666399" cy="185976"/>
          </a:xfrm>
          <a:prstGeom prst="rect">
            <a:avLst/>
          </a:prstGeom>
          <a:noFill/>
          <a:ln/>
        </p:spPr>
        <p:txBody>
          <a:bodyPr wrap="none" lIns="0" tIns="0" rIns="0" bIns="0" rtlCol="0" anchor="t"/>
          <a:lstStyle/>
          <a:p>
            <a:pPr marL="0" indent="0" algn="l">
              <a:lnSpc>
                <a:spcPts val="1400"/>
              </a:lnSpc>
              <a:buNone/>
            </a:pPr>
            <a:r>
              <a:rPr lang="en-US" sz="2400" dirty="0">
                <a:solidFill>
                  <a:srgbClr val="000000"/>
                </a:solidFill>
                <a:latin typeface="Times New Roman" panose="02020603050405020304" pitchFamily="18" charset="0"/>
                <a:ea typeface="Raleway" pitchFamily="34" charset="-122"/>
                <a:cs typeface="Times New Roman" panose="02020603050405020304" pitchFamily="18" charset="0"/>
              </a:rPr>
              <a:t>📘</a:t>
            </a: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 Берілген мәліметтер:</a:t>
            </a:r>
            <a:endParaRPr lang="en-US" sz="2400" dirty="0">
              <a:latin typeface="Times New Roman" panose="02020603050405020304" pitchFamily="18" charset="0"/>
              <a:cs typeface="Times New Roman" panose="02020603050405020304" pitchFamily="18" charset="0"/>
            </a:endParaRPr>
          </a:p>
        </p:txBody>
      </p:sp>
      <p:sp>
        <p:nvSpPr>
          <p:cNvPr id="27" name="Text 22"/>
          <p:cNvSpPr/>
          <p:nvPr/>
        </p:nvSpPr>
        <p:spPr>
          <a:xfrm>
            <a:off x="456843" y="4122896"/>
            <a:ext cx="5319474" cy="182642"/>
          </a:xfrm>
          <a:prstGeom prst="rect">
            <a:avLst/>
          </a:prstGeom>
          <a:noFill/>
          <a:ln/>
        </p:spPr>
        <p:txBody>
          <a:bodyPr wrap="none" lIns="0" tIns="0" rIns="0" bIns="0" rtlCol="0" anchor="t"/>
          <a:lstStyle/>
          <a:p>
            <a:pPr marL="342900" indent="-342900" algn="l">
              <a:lnSpc>
                <a:spcPts val="1400"/>
              </a:lnSpc>
              <a:buSzPct val="100000"/>
              <a:buChar char="•"/>
            </a:pPr>
            <a:r>
              <a:rPr lang="en-US" sz="1400" dirty="0">
                <a:solidFill>
                  <a:srgbClr val="3C3939"/>
                </a:solidFill>
                <a:latin typeface="Times New Roman" panose="02020603050405020304" pitchFamily="18" charset="0"/>
                <a:ea typeface="Roboto" pitchFamily="34" charset="-122"/>
                <a:cs typeface="Times New Roman" panose="02020603050405020304" pitchFamily="18" charset="0"/>
              </a:rPr>
              <a:t>Су көлемі: 10 л (m = 10 кг)</a:t>
            </a:r>
            <a:endParaRPr lang="en-US" sz="1400" dirty="0">
              <a:latin typeface="Times New Roman" panose="02020603050405020304" pitchFamily="18" charset="0"/>
              <a:cs typeface="Times New Roman" panose="02020603050405020304" pitchFamily="18" charset="0"/>
            </a:endParaRPr>
          </a:p>
        </p:txBody>
      </p:sp>
      <p:sp>
        <p:nvSpPr>
          <p:cNvPr id="28" name="Text 23"/>
          <p:cNvSpPr/>
          <p:nvPr/>
        </p:nvSpPr>
        <p:spPr>
          <a:xfrm>
            <a:off x="456843" y="4404182"/>
            <a:ext cx="5319474" cy="182642"/>
          </a:xfrm>
          <a:prstGeom prst="rect">
            <a:avLst/>
          </a:prstGeom>
          <a:noFill/>
          <a:ln/>
        </p:spPr>
        <p:txBody>
          <a:bodyPr wrap="none" lIns="0" tIns="0" rIns="0" bIns="0" rtlCol="0" anchor="t"/>
          <a:lstStyle/>
          <a:p>
            <a:pPr marL="342900" indent="-342900" algn="l">
              <a:lnSpc>
                <a:spcPts val="1400"/>
              </a:lnSpc>
              <a:buSzPct val="100000"/>
              <a:buChar char="•"/>
            </a:pPr>
            <a:r>
              <a:rPr lang="en-US" sz="1400" dirty="0">
                <a:solidFill>
                  <a:srgbClr val="3C3939"/>
                </a:solidFill>
                <a:latin typeface="Times New Roman" panose="02020603050405020304" pitchFamily="18" charset="0"/>
                <a:ea typeface="Roboto" pitchFamily="34" charset="-122"/>
                <a:cs typeface="Times New Roman" panose="02020603050405020304" pitchFamily="18" charset="0"/>
              </a:rPr>
              <a:t>Бастапқы температура: t₁ = 20°C</a:t>
            </a:r>
            <a:endParaRPr lang="en-US" sz="1400" dirty="0">
              <a:latin typeface="Times New Roman" panose="02020603050405020304" pitchFamily="18" charset="0"/>
              <a:cs typeface="Times New Roman" panose="02020603050405020304" pitchFamily="18" charset="0"/>
            </a:endParaRPr>
          </a:p>
        </p:txBody>
      </p:sp>
      <p:sp>
        <p:nvSpPr>
          <p:cNvPr id="29" name="Text 24"/>
          <p:cNvSpPr/>
          <p:nvPr/>
        </p:nvSpPr>
        <p:spPr>
          <a:xfrm>
            <a:off x="456843" y="4685468"/>
            <a:ext cx="5319474" cy="182642"/>
          </a:xfrm>
          <a:prstGeom prst="rect">
            <a:avLst/>
          </a:prstGeom>
          <a:noFill/>
          <a:ln/>
        </p:spPr>
        <p:txBody>
          <a:bodyPr wrap="none" lIns="0" tIns="0" rIns="0" bIns="0" rtlCol="0" anchor="t"/>
          <a:lstStyle/>
          <a:p>
            <a:pPr marL="342900" indent="-342900" algn="l">
              <a:lnSpc>
                <a:spcPts val="1400"/>
              </a:lnSpc>
              <a:buSzPct val="100000"/>
              <a:buChar char="•"/>
            </a:pPr>
            <a:r>
              <a:rPr lang="en-US" sz="1400" dirty="0">
                <a:solidFill>
                  <a:srgbClr val="3C3939"/>
                </a:solidFill>
                <a:latin typeface="Times New Roman" panose="02020603050405020304" pitchFamily="18" charset="0"/>
                <a:ea typeface="Roboto" pitchFamily="34" charset="-122"/>
                <a:cs typeface="Times New Roman" panose="02020603050405020304" pitchFamily="18" charset="0"/>
              </a:rPr>
              <a:t>Соңғы температура: t₂ = 60°C</a:t>
            </a:r>
            <a:endParaRPr lang="en-US" sz="1400" dirty="0">
              <a:latin typeface="Times New Roman" panose="02020603050405020304" pitchFamily="18" charset="0"/>
              <a:cs typeface="Times New Roman" panose="02020603050405020304" pitchFamily="18" charset="0"/>
            </a:endParaRPr>
          </a:p>
        </p:txBody>
      </p:sp>
      <p:sp>
        <p:nvSpPr>
          <p:cNvPr id="30" name="Text 25"/>
          <p:cNvSpPr/>
          <p:nvPr/>
        </p:nvSpPr>
        <p:spPr>
          <a:xfrm>
            <a:off x="456843" y="4942404"/>
            <a:ext cx="5319474" cy="182642"/>
          </a:xfrm>
          <a:prstGeom prst="rect">
            <a:avLst/>
          </a:prstGeom>
          <a:noFill/>
          <a:ln/>
        </p:spPr>
        <p:txBody>
          <a:bodyPr wrap="none" lIns="0" tIns="0" rIns="0" bIns="0" rtlCol="0" anchor="t"/>
          <a:lstStyle/>
          <a:p>
            <a:pPr marL="342900" indent="-342900" algn="l">
              <a:lnSpc>
                <a:spcPts val="1400"/>
              </a:lnSpc>
              <a:buSzPct val="100000"/>
              <a:buChar char="•"/>
            </a:pPr>
            <a:r>
              <a:rPr lang="en-US" sz="1400" dirty="0">
                <a:solidFill>
                  <a:srgbClr val="3C3939"/>
                </a:solidFill>
                <a:latin typeface="Times New Roman" panose="02020603050405020304" pitchFamily="18" charset="0"/>
                <a:ea typeface="Roboto" pitchFamily="34" charset="-122"/>
                <a:cs typeface="Times New Roman" panose="02020603050405020304" pitchFamily="18" charset="0"/>
              </a:rPr>
              <a:t>Судың меншікті жылу сыйымдылығы: c = 4,2 кДж/(кг·°C)</a:t>
            </a:r>
            <a:endParaRPr lang="en-US" sz="1400" dirty="0">
              <a:latin typeface="Times New Roman" panose="02020603050405020304" pitchFamily="18" charset="0"/>
              <a:cs typeface="Times New Roman" panose="02020603050405020304" pitchFamily="18" charset="0"/>
            </a:endParaRPr>
          </a:p>
        </p:txBody>
      </p:sp>
      <p:sp>
        <p:nvSpPr>
          <p:cNvPr id="31" name="Text 26"/>
          <p:cNvSpPr/>
          <p:nvPr/>
        </p:nvSpPr>
        <p:spPr>
          <a:xfrm>
            <a:off x="456843" y="5209343"/>
            <a:ext cx="5319474" cy="182642"/>
          </a:xfrm>
          <a:prstGeom prst="rect">
            <a:avLst/>
          </a:prstGeom>
          <a:noFill/>
          <a:ln/>
        </p:spPr>
        <p:txBody>
          <a:bodyPr wrap="none" lIns="0" tIns="0" rIns="0" bIns="0" rtlCol="0" anchor="t"/>
          <a:lstStyle/>
          <a:p>
            <a:pPr marL="342900" indent="-342900" algn="l">
              <a:lnSpc>
                <a:spcPts val="1400"/>
              </a:lnSpc>
              <a:buSzPct val="100000"/>
              <a:buChar char="•"/>
            </a:pPr>
            <a:r>
              <a:rPr lang="en-US" sz="1400" dirty="0">
                <a:solidFill>
                  <a:srgbClr val="3C3939"/>
                </a:solidFill>
                <a:latin typeface="Times New Roman" panose="02020603050405020304" pitchFamily="18" charset="0"/>
                <a:ea typeface="Roboto" pitchFamily="34" charset="-122"/>
                <a:cs typeface="Times New Roman" panose="02020603050405020304" pitchFamily="18" charset="0"/>
              </a:rPr>
              <a:t>Қайнатқыш қуаты: P = 2,0 кВт</a:t>
            </a:r>
            <a:endParaRPr lang="en-US" sz="1400" dirty="0">
              <a:latin typeface="Times New Roman" panose="02020603050405020304" pitchFamily="18" charset="0"/>
              <a:cs typeface="Times New Roman" panose="02020603050405020304" pitchFamily="18" charset="0"/>
            </a:endParaRPr>
          </a:p>
        </p:txBody>
      </p:sp>
      <p:sp>
        <p:nvSpPr>
          <p:cNvPr id="32" name="Text 27"/>
          <p:cNvSpPr/>
          <p:nvPr/>
        </p:nvSpPr>
        <p:spPr>
          <a:xfrm>
            <a:off x="456843" y="5511645"/>
            <a:ext cx="5319474" cy="182642"/>
          </a:xfrm>
          <a:prstGeom prst="rect">
            <a:avLst/>
          </a:prstGeom>
          <a:noFill/>
          <a:ln/>
        </p:spPr>
        <p:txBody>
          <a:bodyPr wrap="none" lIns="0" tIns="0" rIns="0" bIns="0" rtlCol="0" anchor="t"/>
          <a:lstStyle/>
          <a:p>
            <a:pPr marL="342900" indent="-342900" algn="l">
              <a:lnSpc>
                <a:spcPts val="1400"/>
              </a:lnSpc>
              <a:buSzPct val="100000"/>
              <a:buChar char="•"/>
            </a:pPr>
            <a:r>
              <a:rPr lang="en-US" sz="1400" dirty="0">
                <a:solidFill>
                  <a:srgbClr val="3C3939"/>
                </a:solidFill>
                <a:latin typeface="Times New Roman" panose="02020603050405020304" pitchFamily="18" charset="0"/>
                <a:ea typeface="Roboto" pitchFamily="34" charset="-122"/>
                <a:cs typeface="Times New Roman" panose="02020603050405020304" pitchFamily="18" charset="0"/>
              </a:rPr>
              <a:t>Жұмыс уақыты: t = 15 мин</a:t>
            </a:r>
            <a:endParaRPr lang="en-US" sz="1400" dirty="0">
              <a:latin typeface="Times New Roman" panose="02020603050405020304" pitchFamily="18" charset="0"/>
              <a:cs typeface="Times New Roman" panose="02020603050405020304" pitchFamily="18" charset="0"/>
            </a:endParaRPr>
          </a:p>
        </p:txBody>
      </p:sp>
      <p:sp>
        <p:nvSpPr>
          <p:cNvPr id="33" name="Text 28"/>
          <p:cNvSpPr/>
          <p:nvPr/>
        </p:nvSpPr>
        <p:spPr>
          <a:xfrm>
            <a:off x="6062543" y="3787021"/>
            <a:ext cx="1427678" cy="185976"/>
          </a:xfrm>
          <a:prstGeom prst="rect">
            <a:avLst/>
          </a:prstGeom>
          <a:noFill/>
          <a:ln/>
        </p:spPr>
        <p:txBody>
          <a:bodyPr wrap="none" lIns="0" tIns="0" rIns="0" bIns="0" rtlCol="0" anchor="t"/>
          <a:lstStyle/>
          <a:p>
            <a:pPr marL="0" indent="0" algn="l">
              <a:lnSpc>
                <a:spcPts val="1400"/>
              </a:lnSpc>
              <a:buNone/>
            </a:pPr>
            <a:r>
              <a:rPr lang="en-US" sz="2400" dirty="0">
                <a:solidFill>
                  <a:srgbClr val="000000"/>
                </a:solidFill>
                <a:latin typeface="Times New Roman" panose="02020603050405020304" pitchFamily="18" charset="0"/>
                <a:ea typeface="Raleway" pitchFamily="34" charset="-122"/>
                <a:cs typeface="Times New Roman" panose="02020603050405020304" pitchFamily="18" charset="0"/>
              </a:rPr>
              <a:t>📒</a:t>
            </a: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 Есептеу орны:</a:t>
            </a:r>
            <a:endParaRPr lang="en-US" sz="2400" dirty="0">
              <a:latin typeface="Times New Roman" panose="02020603050405020304" pitchFamily="18" charset="0"/>
              <a:cs typeface="Times New Roman" panose="02020603050405020304" pitchFamily="18" charset="0"/>
            </a:endParaRPr>
          </a:p>
        </p:txBody>
      </p:sp>
      <p:sp>
        <p:nvSpPr>
          <p:cNvPr id="34" name="Shape 29"/>
          <p:cNvSpPr/>
          <p:nvPr/>
        </p:nvSpPr>
        <p:spPr>
          <a:xfrm>
            <a:off x="6062543" y="4101465"/>
            <a:ext cx="8118515" cy="2180273"/>
          </a:xfrm>
          <a:prstGeom prst="roundRect">
            <a:avLst>
              <a:gd name="adj" fmla="val 2200"/>
            </a:avLst>
          </a:prstGeom>
          <a:solidFill>
            <a:srgbClr val="F2F2F2"/>
          </a:solidFill>
          <a:ln/>
        </p:spPr>
      </p:sp>
      <p:sp>
        <p:nvSpPr>
          <p:cNvPr id="35" name="Shape 30"/>
          <p:cNvSpPr/>
          <p:nvPr/>
        </p:nvSpPr>
        <p:spPr>
          <a:xfrm>
            <a:off x="6056948" y="4101465"/>
            <a:ext cx="8129707" cy="2180273"/>
          </a:xfrm>
          <a:prstGeom prst="roundRect">
            <a:avLst>
              <a:gd name="adj" fmla="val 786"/>
            </a:avLst>
          </a:prstGeom>
          <a:solidFill>
            <a:srgbClr val="F2F2F2"/>
          </a:solidFill>
          <a:ln/>
        </p:spPr>
      </p:sp>
      <p:sp>
        <p:nvSpPr>
          <p:cNvPr id="36" name="Text 31"/>
          <p:cNvSpPr/>
          <p:nvPr/>
        </p:nvSpPr>
        <p:spPr>
          <a:xfrm>
            <a:off x="6171128" y="4187071"/>
            <a:ext cx="7901345" cy="2009061"/>
          </a:xfrm>
          <a:prstGeom prst="rect">
            <a:avLst/>
          </a:prstGeom>
          <a:noFill/>
          <a:ln/>
        </p:spPr>
        <p:txBody>
          <a:bodyPr wrap="square" lIns="0" tIns="0" rIns="0" bIns="0" rtlCol="0" anchor="t"/>
          <a:lstStyle/>
          <a:p>
            <a:pPr marL="0" indent="0" algn="l">
              <a:lnSpc>
                <a:spcPts val="1400"/>
              </a:lnSpc>
              <a:buNone/>
            </a:pPr>
            <a:endParaRPr lang="en-US" sz="1400" dirty="0">
              <a:latin typeface="Times New Roman" panose="02020603050405020304" pitchFamily="18" charset="0"/>
              <a:cs typeface="Times New Roman" panose="02020603050405020304" pitchFamily="18" charset="0"/>
            </a:endParaRPr>
          </a:p>
        </p:txBody>
      </p:sp>
      <p:sp>
        <p:nvSpPr>
          <p:cNvPr id="37" name="Shape 32"/>
          <p:cNvSpPr/>
          <p:nvPr/>
        </p:nvSpPr>
        <p:spPr>
          <a:xfrm>
            <a:off x="456843" y="6538674"/>
            <a:ext cx="13716714" cy="1070610"/>
          </a:xfrm>
          <a:prstGeom prst="roundRect">
            <a:avLst>
              <a:gd name="adj" fmla="val 4481"/>
            </a:avLst>
          </a:prstGeom>
          <a:solidFill>
            <a:srgbClr val="D2D2E0"/>
          </a:solidFill>
          <a:ln/>
        </p:spPr>
      </p:sp>
      <p:pic>
        <p:nvPicPr>
          <p:cNvPr id="38" name="Image 3" descr="preencoded.png"/>
          <p:cNvPicPr>
            <a:picLocks noChangeAspect="1"/>
          </p:cNvPicPr>
          <p:nvPr/>
        </p:nvPicPr>
        <p:blipFill>
          <a:blip r:embed="rId6"/>
          <a:stretch>
            <a:fillRect/>
          </a:stretch>
        </p:blipFill>
        <p:spPr>
          <a:xfrm>
            <a:off x="571024" y="6693456"/>
            <a:ext cx="178356" cy="142756"/>
          </a:xfrm>
          <a:prstGeom prst="rect">
            <a:avLst/>
          </a:prstGeom>
        </p:spPr>
      </p:pic>
      <p:sp>
        <p:nvSpPr>
          <p:cNvPr id="39" name="Text 33"/>
          <p:cNvSpPr/>
          <p:nvPr/>
        </p:nvSpPr>
        <p:spPr>
          <a:xfrm>
            <a:off x="863560" y="6681311"/>
            <a:ext cx="3050381" cy="185976"/>
          </a:xfrm>
          <a:prstGeom prst="rect">
            <a:avLst/>
          </a:prstGeom>
          <a:noFill/>
          <a:ln/>
        </p:spPr>
        <p:txBody>
          <a:bodyPr wrap="none" lIns="0" tIns="0" rIns="0" bIns="0" rtlCol="0" anchor="t"/>
          <a:lstStyle/>
          <a:p>
            <a:pPr marL="0" indent="0" algn="l">
              <a:lnSpc>
                <a:spcPts val="1400"/>
              </a:lnSpc>
              <a:buNone/>
            </a:pPr>
            <a:r>
              <a:rPr lang="en-US" sz="2400" dirty="0">
                <a:solidFill>
                  <a:srgbClr val="000000"/>
                </a:solidFill>
                <a:latin typeface="Times New Roman" panose="02020603050405020304" pitchFamily="18" charset="0"/>
                <a:ea typeface="Raleway" pitchFamily="34" charset="-122"/>
                <a:cs typeface="Times New Roman" panose="02020603050405020304" pitchFamily="18" charset="0"/>
              </a:rPr>
              <a:t>🌱 4. Энергияны үнемдеудің екі жолын ұсын:</a:t>
            </a:r>
            <a:endParaRPr lang="en-US" sz="2400" dirty="0">
              <a:latin typeface="Times New Roman" panose="02020603050405020304" pitchFamily="18" charset="0"/>
              <a:cs typeface="Times New Roman" panose="02020603050405020304" pitchFamily="18" charset="0"/>
            </a:endParaRPr>
          </a:p>
        </p:txBody>
      </p:sp>
      <p:sp>
        <p:nvSpPr>
          <p:cNvPr id="40" name="Text 34"/>
          <p:cNvSpPr/>
          <p:nvPr/>
        </p:nvSpPr>
        <p:spPr>
          <a:xfrm>
            <a:off x="863560" y="6981468"/>
            <a:ext cx="13195816" cy="182642"/>
          </a:xfrm>
          <a:prstGeom prst="rect">
            <a:avLst/>
          </a:prstGeom>
          <a:noFill/>
          <a:ln/>
        </p:spPr>
        <p:txBody>
          <a:bodyPr wrap="none" lIns="0" tIns="0" rIns="0" bIns="0" rtlCol="0" anchor="t"/>
          <a:lstStyle/>
          <a:p>
            <a:pPr marL="0" indent="0" algn="l">
              <a:lnSpc>
                <a:spcPts val="1400"/>
              </a:lnSpc>
              <a:buNone/>
            </a:pPr>
            <a:r>
              <a:rPr lang="en-US" sz="1400" dirty="0">
                <a:solidFill>
                  <a:srgbClr val="000000"/>
                </a:solidFill>
                <a:latin typeface="Times New Roman" panose="02020603050405020304" pitchFamily="18" charset="0"/>
                <a:ea typeface="Roboto" pitchFamily="34" charset="-122"/>
                <a:cs typeface="Times New Roman" panose="02020603050405020304" pitchFamily="18" charset="0"/>
              </a:rPr>
              <a:t>1) _________________________________________</a:t>
            </a:r>
            <a:endParaRPr lang="en-US" sz="1400" dirty="0">
              <a:latin typeface="Times New Roman" panose="02020603050405020304" pitchFamily="18" charset="0"/>
              <a:cs typeface="Times New Roman" panose="02020603050405020304" pitchFamily="18" charset="0"/>
            </a:endParaRPr>
          </a:p>
        </p:txBody>
      </p:sp>
      <p:sp>
        <p:nvSpPr>
          <p:cNvPr id="41" name="Text 35"/>
          <p:cNvSpPr/>
          <p:nvPr/>
        </p:nvSpPr>
        <p:spPr>
          <a:xfrm>
            <a:off x="863560" y="7266861"/>
            <a:ext cx="13195816" cy="182642"/>
          </a:xfrm>
          <a:prstGeom prst="rect">
            <a:avLst/>
          </a:prstGeom>
          <a:noFill/>
          <a:ln/>
        </p:spPr>
        <p:txBody>
          <a:bodyPr wrap="none" lIns="0" tIns="0" rIns="0" bIns="0" rtlCol="0" anchor="t"/>
          <a:lstStyle/>
          <a:p>
            <a:pPr marL="0" indent="0" algn="l">
              <a:lnSpc>
                <a:spcPts val="1400"/>
              </a:lnSpc>
              <a:buNone/>
            </a:pPr>
            <a:r>
              <a:rPr lang="en-US" sz="1400" dirty="0">
                <a:solidFill>
                  <a:srgbClr val="000000"/>
                </a:solidFill>
                <a:latin typeface="Times New Roman" panose="02020603050405020304" pitchFamily="18" charset="0"/>
                <a:ea typeface="Roboto" pitchFamily="34" charset="-122"/>
                <a:cs typeface="Times New Roman" panose="02020603050405020304" pitchFamily="18" charset="0"/>
              </a:rPr>
              <a:t>2) _________________________________________</a:t>
            </a:r>
            <a:endParaRPr lang="en-US" sz="1400" dirty="0">
              <a:latin typeface="Times New Roman" panose="02020603050405020304" pitchFamily="18" charset="0"/>
              <a:cs typeface="Times New Roman" panose="02020603050405020304" pitchFamily="18" charset="0"/>
            </a:endParaRPr>
          </a:p>
        </p:txBody>
      </p:sp>
      <p:sp>
        <p:nvSpPr>
          <p:cNvPr id="42" name="Text 36"/>
          <p:cNvSpPr/>
          <p:nvPr/>
        </p:nvSpPr>
        <p:spPr>
          <a:xfrm>
            <a:off x="456843" y="7625121"/>
            <a:ext cx="13716714" cy="182642"/>
          </a:xfrm>
          <a:prstGeom prst="rect">
            <a:avLst/>
          </a:prstGeom>
          <a:noFill/>
          <a:ln/>
        </p:spPr>
        <p:txBody>
          <a:bodyPr wrap="none" lIns="0" tIns="0" rIns="0" bIns="0" rtlCol="0" anchor="t"/>
          <a:lstStyle/>
          <a:p>
            <a:pPr marL="0" indent="0" algn="l">
              <a:buNone/>
            </a:pPr>
            <a:r>
              <a:rPr lang="en-US" sz="1600" b="1" dirty="0">
                <a:solidFill>
                  <a:srgbClr val="000000"/>
                </a:solidFill>
                <a:latin typeface="Times New Roman" panose="02020603050405020304" pitchFamily="18" charset="0"/>
                <a:ea typeface="Roboto" pitchFamily="34" charset="-122"/>
                <a:cs typeface="Times New Roman" panose="02020603050405020304" pitchFamily="18" charset="0"/>
              </a:rPr>
              <a:t>📊</a:t>
            </a: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 Бағалау критерийі (4 балл): Теориялық Q есептелген – 1 балл | Электр энергиясы Е анықталған – 1 балл | ПӘК дұрыс есептелген – 1 балл | </a:t>
            </a:r>
            <a:endParaRPr lang="kk-KZ" sz="1600" dirty="0">
              <a:solidFill>
                <a:srgbClr val="3C3939"/>
              </a:solidFill>
              <a:latin typeface="Times New Roman" panose="02020603050405020304" pitchFamily="18" charset="0"/>
              <a:ea typeface="Roboto" pitchFamily="34" charset="-122"/>
              <a:cs typeface="Times New Roman" panose="02020603050405020304" pitchFamily="18" charset="0"/>
            </a:endParaRPr>
          </a:p>
          <a:p>
            <a:pPr marL="0" indent="0" algn="l">
              <a:buNone/>
            </a:pPr>
            <a:r>
              <a:rPr lang="en-US" sz="1600" dirty="0" err="1">
                <a:solidFill>
                  <a:srgbClr val="3C3939"/>
                </a:solidFill>
                <a:latin typeface="Times New Roman" panose="02020603050405020304" pitchFamily="18" charset="0"/>
                <a:ea typeface="Roboto" pitchFamily="34" charset="-122"/>
                <a:cs typeface="Times New Roman" panose="02020603050405020304" pitchFamily="18" charset="0"/>
              </a:rPr>
              <a:t>Энергия</a:t>
            </a:r>
            <a:r>
              <a:rPr lang="en-US" sz="1600" dirty="0">
                <a:solidFill>
                  <a:srgbClr val="3C3939"/>
                </a:solidFill>
                <a:latin typeface="Times New Roman" panose="02020603050405020304" pitchFamily="18" charset="0"/>
                <a:ea typeface="Roboto" pitchFamily="34" charset="-122"/>
                <a:cs typeface="Times New Roman" panose="02020603050405020304" pitchFamily="18" charset="0"/>
              </a:rPr>
              <a:t> үнемдеу бойынша нақты 2 ұсыныс – 1 балл</a:t>
            </a:r>
            <a:endParaRPr lang="en-US" sz="1600" dirty="0">
              <a:latin typeface="Times New Roman" panose="02020603050405020304" pitchFamily="18" charset="0"/>
              <a:cs typeface="Times New Roman" panose="02020603050405020304" pitchFamily="18" charset="0"/>
            </a:endParaRPr>
          </a:p>
        </p:txBody>
      </p:sp>
      <p:pic>
        <p:nvPicPr>
          <p:cNvPr id="1026" name="Picture 2" descr="Рециркуляция горячей воды через бойлер косвенного нагрева: как сделать  циркуляцию ГВС в частном доме">
            <a:extLst>
              <a:ext uri="{FF2B5EF4-FFF2-40B4-BE49-F238E27FC236}">
                <a16:creationId xmlns:a16="http://schemas.microsoft.com/office/drawing/2014/main" id="{A0114E10-DAD7-4AF9-A65C-560A0F546F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45760" y="1020377"/>
            <a:ext cx="1759863" cy="2461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340886" y="329920"/>
            <a:ext cx="5636895" cy="313373"/>
          </a:xfrm>
          <a:prstGeom prst="rect">
            <a:avLst/>
          </a:prstGeom>
          <a:noFill/>
          <a:ln/>
        </p:spPr>
        <p:txBody>
          <a:bodyPr wrap="none" lIns="0" tIns="0" rIns="0" bIns="0" rtlCol="0" anchor="t"/>
          <a:lstStyle/>
          <a:p>
            <a:pPr>
              <a:lnSpc>
                <a:spcPts val="2450"/>
              </a:lnSpc>
            </a:pPr>
            <a:r>
              <a:rPr lang="en-US" sz="2400" dirty="0">
                <a:solidFill>
                  <a:srgbClr val="000000"/>
                </a:solidFill>
                <a:latin typeface="Times New Roman" panose="02020603050405020304" pitchFamily="18" charset="0"/>
                <a:ea typeface="Raleway" pitchFamily="34" charset="-122"/>
                <a:cs typeface="Times New Roman" panose="02020603050405020304" pitchFamily="18" charset="0"/>
              </a:rPr>
              <a:t>🌿</a:t>
            </a: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 3-Тапсырма: Құндылық және </a:t>
            </a:r>
            <a:r>
              <a:rPr lang="en-US" sz="2400" dirty="0" err="1">
                <a:solidFill>
                  <a:srgbClr val="1B1B27"/>
                </a:solidFill>
                <a:latin typeface="Times New Roman" panose="02020603050405020304" pitchFamily="18" charset="0"/>
                <a:ea typeface="Raleway" pitchFamily="34" charset="-122"/>
                <a:cs typeface="Times New Roman" panose="02020603050405020304" pitchFamily="18" charset="0"/>
              </a:rPr>
              <a:t>ұлттық</a:t>
            </a: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 </a:t>
            </a:r>
            <a:r>
              <a:rPr lang="en-US" sz="2400" dirty="0" err="1">
                <a:solidFill>
                  <a:srgbClr val="1B1B27"/>
                </a:solidFill>
                <a:latin typeface="Times New Roman" panose="02020603050405020304" pitchFamily="18" charset="0"/>
                <a:ea typeface="Raleway" pitchFamily="34" charset="-122"/>
                <a:cs typeface="Times New Roman" panose="02020603050405020304" pitchFamily="18" charset="0"/>
              </a:rPr>
              <a:t>мазмұн</a:t>
            </a:r>
            <a:r>
              <a:rPr lang="kk-KZ" sz="2400" dirty="0">
                <a:solidFill>
                  <a:srgbClr val="1B1B27"/>
                </a:solidFill>
                <a:latin typeface="Times New Roman" panose="02020603050405020304" pitchFamily="18" charset="0"/>
                <a:ea typeface="Raleway" pitchFamily="34" charset="-122"/>
                <a:cs typeface="Times New Roman" panose="02020603050405020304" pitchFamily="18" charset="0"/>
              </a:rPr>
              <a:t> </a:t>
            </a: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a:t>
            </a:r>
            <a:r>
              <a:rPr lang="en-US" sz="2400" dirty="0" err="1">
                <a:solidFill>
                  <a:srgbClr val="1B1B27"/>
                </a:solidFill>
                <a:latin typeface="Times New Roman" panose="02020603050405020304" pitchFamily="18" charset="0"/>
                <a:ea typeface="Raleway" pitchFamily="34" charset="-122"/>
                <a:cs typeface="Times New Roman" panose="02020603050405020304" pitchFamily="18" charset="0"/>
              </a:rPr>
              <a:t>Киіз</a:t>
            </a: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 </a:t>
            </a:r>
            <a:r>
              <a:rPr lang="en-US" sz="2400" dirty="0" err="1">
                <a:solidFill>
                  <a:srgbClr val="1B1B27"/>
                </a:solidFill>
                <a:latin typeface="Times New Roman" panose="02020603050405020304" pitchFamily="18" charset="0"/>
                <a:ea typeface="Raleway" pitchFamily="34" charset="-122"/>
                <a:cs typeface="Times New Roman" panose="02020603050405020304" pitchFamily="18" charset="0"/>
              </a:rPr>
              <a:t>үйдің</a:t>
            </a: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 </a:t>
            </a:r>
            <a:r>
              <a:rPr lang="en-US" sz="2400" dirty="0" err="1">
                <a:solidFill>
                  <a:srgbClr val="1B1B27"/>
                </a:solidFill>
                <a:latin typeface="Times New Roman" panose="02020603050405020304" pitchFamily="18" charset="0"/>
                <a:ea typeface="Raleway" pitchFamily="34" charset="-122"/>
                <a:cs typeface="Times New Roman" panose="02020603050405020304" pitchFamily="18" charset="0"/>
              </a:rPr>
              <a:t>жылу</a:t>
            </a: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 </a:t>
            </a:r>
            <a:r>
              <a:rPr lang="en-US" sz="2400" dirty="0" err="1">
                <a:solidFill>
                  <a:srgbClr val="1B1B27"/>
                </a:solidFill>
                <a:latin typeface="Times New Roman" panose="02020603050405020304" pitchFamily="18" charset="0"/>
                <a:ea typeface="Raleway" pitchFamily="34" charset="-122"/>
                <a:cs typeface="Times New Roman" panose="02020603050405020304" pitchFamily="18" charset="0"/>
              </a:rPr>
              <a:t>тиімділігі</a:t>
            </a: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4" name="Image 0" descr="preencoded.png"/>
          <p:cNvPicPr>
            <a:picLocks noChangeAspect="1"/>
          </p:cNvPicPr>
          <p:nvPr/>
        </p:nvPicPr>
        <p:blipFill rotWithShape="1">
          <a:blip r:embed="rId3"/>
          <a:srcRect l="5166" t="12224" r="6388" b="18535"/>
          <a:stretch/>
        </p:blipFill>
        <p:spPr>
          <a:xfrm>
            <a:off x="869323" y="879474"/>
            <a:ext cx="3500796" cy="2740598"/>
          </a:xfrm>
          <a:prstGeom prst="rect">
            <a:avLst/>
          </a:prstGeom>
        </p:spPr>
      </p:pic>
      <p:sp>
        <p:nvSpPr>
          <p:cNvPr id="5" name="Text 2"/>
          <p:cNvSpPr/>
          <p:nvPr/>
        </p:nvSpPr>
        <p:spPr>
          <a:xfrm>
            <a:off x="5954889" y="1138968"/>
            <a:ext cx="6828399" cy="1659006"/>
          </a:xfrm>
          <a:prstGeom prst="rect">
            <a:avLst/>
          </a:prstGeom>
          <a:noFill/>
          <a:ln/>
        </p:spPr>
        <p:txBody>
          <a:bodyPr wrap="none" lIns="0" tIns="0" rIns="0" bIns="0" rtlCol="0" anchor="t"/>
          <a:lstStyle/>
          <a:p>
            <a:pPr marL="0" indent="0" algn="l">
              <a:buNone/>
            </a:pPr>
            <a:r>
              <a:rPr lang="en-US" sz="2400" dirty="0">
                <a:solidFill>
                  <a:srgbClr val="3C3939"/>
                </a:solidFill>
                <a:latin typeface="Times New Roman" panose="02020603050405020304" pitchFamily="18" charset="0"/>
                <a:ea typeface="Roboto" pitchFamily="34" charset="-122"/>
                <a:cs typeface="Times New Roman" panose="02020603050405020304" pitchFamily="18" charset="0"/>
              </a:rPr>
              <a:t>Киіз үй – қазақ халқының ғасырлар бойы </a:t>
            </a:r>
            <a:r>
              <a:rPr lang="en-US" sz="2400" dirty="0" err="1">
                <a:solidFill>
                  <a:srgbClr val="3C3939"/>
                </a:solidFill>
                <a:latin typeface="Times New Roman" panose="02020603050405020304" pitchFamily="18" charset="0"/>
                <a:ea typeface="Roboto" pitchFamily="34" charset="-122"/>
                <a:cs typeface="Times New Roman" panose="02020603050405020304" pitchFamily="18" charset="0"/>
              </a:rPr>
              <a:t>пайдаланған</a:t>
            </a:r>
            <a:r>
              <a:rPr lang="en-US" sz="2400" dirty="0">
                <a:solidFill>
                  <a:srgbClr val="3C3939"/>
                </a:solidFill>
                <a:latin typeface="Times New Roman" panose="02020603050405020304" pitchFamily="18" charset="0"/>
                <a:ea typeface="Roboto" pitchFamily="34" charset="-122"/>
                <a:cs typeface="Times New Roman" panose="02020603050405020304" pitchFamily="18" charset="0"/>
              </a:rPr>
              <a:t> </a:t>
            </a:r>
            <a:endParaRPr lang="kk-KZ" sz="2400" dirty="0">
              <a:solidFill>
                <a:srgbClr val="3C3939"/>
              </a:solidFill>
              <a:latin typeface="Times New Roman" panose="02020603050405020304" pitchFamily="18" charset="0"/>
              <a:ea typeface="Roboto" pitchFamily="34" charset="-122"/>
              <a:cs typeface="Times New Roman" panose="02020603050405020304" pitchFamily="18" charset="0"/>
            </a:endParaRPr>
          </a:p>
          <a:p>
            <a:pPr marL="0" indent="0" algn="l">
              <a:buNone/>
            </a:pPr>
            <a:r>
              <a:rPr lang="en-US" sz="2400" dirty="0" err="1">
                <a:solidFill>
                  <a:srgbClr val="3C3939"/>
                </a:solidFill>
                <a:latin typeface="Times New Roman" panose="02020603050405020304" pitchFamily="18" charset="0"/>
                <a:ea typeface="Roboto" pitchFamily="34" charset="-122"/>
                <a:cs typeface="Times New Roman" panose="02020603050405020304" pitchFamily="18" charset="0"/>
              </a:rPr>
              <a:t>экологиялық</a:t>
            </a:r>
            <a:r>
              <a:rPr lang="en-US" sz="2400" dirty="0">
                <a:solidFill>
                  <a:srgbClr val="3C3939"/>
                </a:solidFill>
                <a:latin typeface="Times New Roman" panose="02020603050405020304" pitchFamily="18" charset="0"/>
                <a:ea typeface="Roboto" pitchFamily="34" charset="-122"/>
                <a:cs typeface="Times New Roman" panose="02020603050405020304" pitchFamily="18" charset="0"/>
              </a:rPr>
              <a:t> таза және </a:t>
            </a:r>
            <a:r>
              <a:rPr lang="en-US" sz="2400" dirty="0" err="1">
                <a:solidFill>
                  <a:srgbClr val="3C3939"/>
                </a:solidFill>
                <a:latin typeface="Times New Roman" panose="02020603050405020304" pitchFamily="18" charset="0"/>
                <a:ea typeface="Roboto" pitchFamily="34" charset="-122"/>
                <a:cs typeface="Times New Roman" panose="02020603050405020304" pitchFamily="18" charset="0"/>
              </a:rPr>
              <a:t>энергия</a:t>
            </a:r>
            <a:r>
              <a:rPr lang="en-US" sz="2400" dirty="0">
                <a:solidFill>
                  <a:srgbClr val="3C3939"/>
                </a:solidFill>
                <a:latin typeface="Times New Roman" panose="02020603050405020304" pitchFamily="18" charset="0"/>
                <a:ea typeface="Roboto" pitchFamily="34" charset="-122"/>
                <a:cs typeface="Times New Roman" panose="02020603050405020304" pitchFamily="18" charset="0"/>
              </a:rPr>
              <a:t> </a:t>
            </a:r>
            <a:r>
              <a:rPr lang="en-US" sz="2400" dirty="0" err="1">
                <a:solidFill>
                  <a:srgbClr val="3C3939"/>
                </a:solidFill>
                <a:latin typeface="Times New Roman" panose="02020603050405020304" pitchFamily="18" charset="0"/>
                <a:ea typeface="Roboto" pitchFamily="34" charset="-122"/>
                <a:cs typeface="Times New Roman" panose="02020603050405020304" pitchFamily="18" charset="0"/>
              </a:rPr>
              <a:t>тиімді</a:t>
            </a:r>
            <a:r>
              <a:rPr lang="en-US" sz="2400" dirty="0">
                <a:solidFill>
                  <a:srgbClr val="3C3939"/>
                </a:solidFill>
                <a:latin typeface="Times New Roman" panose="02020603050405020304" pitchFamily="18" charset="0"/>
                <a:ea typeface="Roboto" pitchFamily="34" charset="-122"/>
                <a:cs typeface="Times New Roman" panose="02020603050405020304" pitchFamily="18" charset="0"/>
              </a:rPr>
              <a:t> тұрғын үйі. </a:t>
            </a:r>
            <a:endParaRPr lang="kk-KZ" sz="2400" dirty="0">
              <a:solidFill>
                <a:srgbClr val="3C3939"/>
              </a:solidFill>
              <a:latin typeface="Times New Roman" panose="02020603050405020304" pitchFamily="18" charset="0"/>
              <a:ea typeface="Roboto" pitchFamily="34" charset="-122"/>
              <a:cs typeface="Times New Roman" panose="02020603050405020304" pitchFamily="18" charset="0"/>
            </a:endParaRPr>
          </a:p>
          <a:p>
            <a:pPr marL="0" indent="0" algn="l">
              <a:buNone/>
            </a:pPr>
            <a:r>
              <a:rPr lang="en-US" sz="2400" dirty="0" err="1">
                <a:solidFill>
                  <a:srgbClr val="3C3939"/>
                </a:solidFill>
                <a:latin typeface="Times New Roman" panose="02020603050405020304" pitchFamily="18" charset="0"/>
                <a:ea typeface="Roboto" pitchFamily="34" charset="-122"/>
                <a:cs typeface="Times New Roman" panose="02020603050405020304" pitchFamily="18" charset="0"/>
              </a:rPr>
              <a:t>Киіздің</a:t>
            </a:r>
            <a:r>
              <a:rPr lang="en-US" sz="2400" dirty="0">
                <a:solidFill>
                  <a:srgbClr val="3C3939"/>
                </a:solidFill>
                <a:latin typeface="Times New Roman" panose="02020603050405020304" pitchFamily="18" charset="0"/>
                <a:ea typeface="Roboto" pitchFamily="34" charset="-122"/>
                <a:cs typeface="Times New Roman" panose="02020603050405020304" pitchFamily="18" charset="0"/>
              </a:rPr>
              <a:t> табиғи құрылымы тамаша жылу </a:t>
            </a:r>
            <a:r>
              <a:rPr lang="en-US" sz="2400" dirty="0" err="1">
                <a:solidFill>
                  <a:srgbClr val="3C3939"/>
                </a:solidFill>
                <a:latin typeface="Times New Roman" panose="02020603050405020304" pitchFamily="18" charset="0"/>
                <a:ea typeface="Roboto" pitchFamily="34" charset="-122"/>
                <a:cs typeface="Times New Roman" panose="02020603050405020304" pitchFamily="18" charset="0"/>
              </a:rPr>
              <a:t>оқшаулағыш</a:t>
            </a:r>
            <a:r>
              <a:rPr lang="en-US" sz="2400" dirty="0">
                <a:solidFill>
                  <a:srgbClr val="3C3939"/>
                </a:solidFill>
                <a:latin typeface="Times New Roman" panose="02020603050405020304" pitchFamily="18" charset="0"/>
                <a:ea typeface="Roboto" pitchFamily="34" charset="-122"/>
                <a:cs typeface="Times New Roman" panose="02020603050405020304" pitchFamily="18" charset="0"/>
              </a:rPr>
              <a:t> </a:t>
            </a:r>
            <a:endParaRPr lang="kk-KZ" sz="2400" dirty="0">
              <a:solidFill>
                <a:srgbClr val="3C3939"/>
              </a:solidFill>
              <a:latin typeface="Times New Roman" panose="02020603050405020304" pitchFamily="18" charset="0"/>
              <a:ea typeface="Roboto" pitchFamily="34" charset="-122"/>
              <a:cs typeface="Times New Roman" panose="02020603050405020304" pitchFamily="18" charset="0"/>
            </a:endParaRPr>
          </a:p>
          <a:p>
            <a:pPr marL="0" indent="0" algn="l">
              <a:buNone/>
            </a:pPr>
            <a:r>
              <a:rPr lang="en-US" sz="2400" dirty="0" err="1">
                <a:solidFill>
                  <a:srgbClr val="3C3939"/>
                </a:solidFill>
                <a:latin typeface="Times New Roman" panose="02020603050405020304" pitchFamily="18" charset="0"/>
                <a:ea typeface="Roboto" pitchFamily="34" charset="-122"/>
                <a:cs typeface="Times New Roman" panose="02020603050405020304" pitchFamily="18" charset="0"/>
              </a:rPr>
              <a:t>қасиеттерге</a:t>
            </a:r>
            <a:r>
              <a:rPr lang="en-US" sz="2400" dirty="0">
                <a:solidFill>
                  <a:srgbClr val="3C3939"/>
                </a:solidFill>
                <a:latin typeface="Times New Roman" panose="02020603050405020304" pitchFamily="18" charset="0"/>
                <a:ea typeface="Roboto" pitchFamily="34" charset="-122"/>
                <a:cs typeface="Times New Roman" panose="02020603050405020304" pitchFamily="18" charset="0"/>
              </a:rPr>
              <a:t> ие.</a:t>
            </a:r>
            <a:endParaRPr lang="en-US" sz="2400" dirty="0">
              <a:latin typeface="Times New Roman" panose="02020603050405020304" pitchFamily="18" charset="0"/>
              <a:cs typeface="Times New Roman" panose="02020603050405020304" pitchFamily="18" charset="0"/>
            </a:endParaRPr>
          </a:p>
        </p:txBody>
      </p:sp>
      <p:sp>
        <p:nvSpPr>
          <p:cNvPr id="6" name="Text 3"/>
          <p:cNvSpPr/>
          <p:nvPr/>
        </p:nvSpPr>
        <p:spPr>
          <a:xfrm>
            <a:off x="5496865" y="3335853"/>
            <a:ext cx="3606066" cy="322631"/>
          </a:xfrm>
          <a:prstGeom prst="rect">
            <a:avLst/>
          </a:prstGeom>
          <a:noFill/>
          <a:ln/>
        </p:spPr>
        <p:txBody>
          <a:bodyPr wrap="none" lIns="0" tIns="0" rIns="0" bIns="0" rtlCol="0" anchor="t"/>
          <a:lstStyle/>
          <a:p>
            <a:pPr marL="0" indent="0" algn="l">
              <a:lnSpc>
                <a:spcPts val="1200"/>
              </a:lnSpc>
              <a:buNone/>
            </a:pPr>
            <a:r>
              <a:rPr lang="en-US" sz="2400" dirty="0">
                <a:solidFill>
                  <a:srgbClr val="000000"/>
                </a:solidFill>
                <a:latin typeface="Times New Roman" panose="02020603050405020304" pitchFamily="18" charset="0"/>
                <a:ea typeface="Raleway" pitchFamily="34" charset="-122"/>
                <a:cs typeface="Times New Roman" panose="02020603050405020304" pitchFamily="18" charset="0"/>
              </a:rPr>
              <a:t>📘</a:t>
            </a: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 Тапсырма нұсқаулығы:</a:t>
            </a:r>
            <a:endParaRPr lang="en-US" sz="2400" dirty="0">
              <a:latin typeface="Times New Roman" panose="02020603050405020304" pitchFamily="18" charset="0"/>
              <a:cs typeface="Times New Roman" panose="02020603050405020304" pitchFamily="18" charset="0"/>
            </a:endParaRPr>
          </a:p>
        </p:txBody>
      </p:sp>
      <p:sp>
        <p:nvSpPr>
          <p:cNvPr id="7" name="Shape 4"/>
          <p:cNvSpPr/>
          <p:nvPr/>
        </p:nvSpPr>
        <p:spPr>
          <a:xfrm>
            <a:off x="401121" y="3778377"/>
            <a:ext cx="4542473" cy="1476829"/>
          </a:xfrm>
          <a:prstGeom prst="roundRect">
            <a:avLst>
              <a:gd name="adj" fmla="val 3454"/>
            </a:avLst>
          </a:prstGeom>
          <a:solidFill>
            <a:srgbClr val="FFFFFF">
              <a:alpha val="95000"/>
            </a:srgbClr>
          </a:solidFill>
          <a:ln w="15240">
            <a:solidFill>
              <a:srgbClr val="C7C7D0"/>
            </a:solidFill>
            <a:prstDash val="solid"/>
          </a:ln>
        </p:spPr>
      </p:sp>
      <p:sp>
        <p:nvSpPr>
          <p:cNvPr id="8" name="Text 5"/>
          <p:cNvSpPr/>
          <p:nvPr/>
        </p:nvSpPr>
        <p:spPr>
          <a:xfrm>
            <a:off x="516611" y="3950103"/>
            <a:ext cx="1529834" cy="156686"/>
          </a:xfrm>
          <a:prstGeom prst="rect">
            <a:avLst/>
          </a:prstGeom>
          <a:noFill/>
          <a:ln/>
        </p:spPr>
        <p:txBody>
          <a:bodyPr wrap="none" lIns="0" tIns="0" rIns="0" bIns="0" rtlCol="0" anchor="t"/>
          <a:lstStyle/>
          <a:p>
            <a:pPr marL="0" indent="0" algn="l">
              <a:lnSpc>
                <a:spcPts val="1200"/>
              </a:lnSpc>
              <a:buNone/>
            </a:pPr>
            <a:r>
              <a:rPr lang="en-US" sz="2400" dirty="0">
                <a:solidFill>
                  <a:srgbClr val="3C3939"/>
                </a:solidFill>
                <a:latin typeface="Times New Roman" panose="02020603050405020304" pitchFamily="18" charset="0"/>
                <a:ea typeface="Raleway" pitchFamily="34" charset="-122"/>
                <a:cs typeface="Times New Roman" panose="02020603050405020304" pitchFamily="18" charset="0"/>
              </a:rPr>
              <a:t>1. Физикалық принциптер</a:t>
            </a:r>
            <a:endParaRPr lang="en-US" sz="2400" dirty="0">
              <a:latin typeface="Times New Roman" panose="02020603050405020304" pitchFamily="18" charset="0"/>
              <a:cs typeface="Times New Roman" panose="02020603050405020304" pitchFamily="18" charset="0"/>
            </a:endParaRPr>
          </a:p>
        </p:txBody>
      </p:sp>
      <p:sp>
        <p:nvSpPr>
          <p:cNvPr id="9" name="Text 6"/>
          <p:cNvSpPr/>
          <p:nvPr/>
        </p:nvSpPr>
        <p:spPr>
          <a:xfrm>
            <a:off x="516611" y="4166915"/>
            <a:ext cx="4311491" cy="160377"/>
          </a:xfrm>
          <a:prstGeom prst="rect">
            <a:avLst/>
          </a:prstGeom>
          <a:noFill/>
          <a:ln/>
        </p:spPr>
        <p:txBody>
          <a:bodyPr wrap="none" lIns="0" tIns="0" rIns="0" bIns="0" rtlCol="0" anchor="t"/>
          <a:lstStyle/>
          <a:p>
            <a:pPr marL="0" indent="0" algn="l">
              <a:lnSpc>
                <a:spcPts val="1250"/>
              </a:lnSpc>
              <a:buNone/>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Киіз үйдің киіз қабатының жылуды </a:t>
            </a:r>
            <a:r>
              <a:rPr lang="en-US" dirty="0" err="1">
                <a:solidFill>
                  <a:srgbClr val="3C3939"/>
                </a:solidFill>
                <a:latin typeface="Times New Roman" panose="02020603050405020304" pitchFamily="18" charset="0"/>
                <a:ea typeface="Roboto" pitchFamily="34" charset="-122"/>
                <a:cs typeface="Times New Roman" panose="02020603050405020304" pitchFamily="18" charset="0"/>
              </a:rPr>
              <a:t>сақтау</a:t>
            </a:r>
            <a:r>
              <a:rPr lang="en-US" dirty="0">
                <a:solidFill>
                  <a:srgbClr val="3C3939"/>
                </a:solidFill>
                <a:latin typeface="Times New Roman" panose="02020603050405020304" pitchFamily="18" charset="0"/>
                <a:ea typeface="Roboto" pitchFamily="34" charset="-122"/>
                <a:cs typeface="Times New Roman" panose="02020603050405020304" pitchFamily="18" charset="0"/>
              </a:rPr>
              <a:t> </a:t>
            </a:r>
            <a:endParaRPr lang="kk-KZ" dirty="0">
              <a:solidFill>
                <a:srgbClr val="3C3939"/>
              </a:solidFill>
              <a:latin typeface="Times New Roman" panose="02020603050405020304" pitchFamily="18" charset="0"/>
              <a:ea typeface="Roboto" pitchFamily="34" charset="-122"/>
              <a:cs typeface="Times New Roman" panose="02020603050405020304" pitchFamily="18" charset="0"/>
            </a:endParaRPr>
          </a:p>
          <a:p>
            <a:pPr marL="0" indent="0" algn="l">
              <a:lnSpc>
                <a:spcPts val="1250"/>
              </a:lnSpc>
              <a:buNone/>
            </a:pPr>
            <a:r>
              <a:rPr lang="en-US" dirty="0" err="1">
                <a:solidFill>
                  <a:srgbClr val="3C3939"/>
                </a:solidFill>
                <a:latin typeface="Times New Roman" panose="02020603050405020304" pitchFamily="18" charset="0"/>
                <a:ea typeface="Roboto" pitchFamily="34" charset="-122"/>
                <a:cs typeface="Times New Roman" panose="02020603050405020304" pitchFamily="18" charset="0"/>
              </a:rPr>
              <a:t>қасиетін</a:t>
            </a:r>
            <a:r>
              <a:rPr lang="en-US" dirty="0">
                <a:solidFill>
                  <a:srgbClr val="3C3939"/>
                </a:solidFill>
                <a:latin typeface="Times New Roman" panose="02020603050405020304" pitchFamily="18" charset="0"/>
                <a:ea typeface="Roboto" pitchFamily="34" charset="-122"/>
                <a:cs typeface="Times New Roman" panose="02020603050405020304" pitchFamily="18" charset="0"/>
              </a:rPr>
              <a:t> түсіндір:</a:t>
            </a:r>
            <a:endParaRPr lang="en-US" dirty="0">
              <a:latin typeface="Times New Roman" panose="02020603050405020304" pitchFamily="18" charset="0"/>
              <a:cs typeface="Times New Roman" panose="02020603050405020304" pitchFamily="18" charset="0"/>
            </a:endParaRPr>
          </a:p>
        </p:txBody>
      </p:sp>
      <p:sp>
        <p:nvSpPr>
          <p:cNvPr id="10" name="Text 7"/>
          <p:cNvSpPr/>
          <p:nvPr/>
        </p:nvSpPr>
        <p:spPr>
          <a:xfrm>
            <a:off x="516611" y="4645487"/>
            <a:ext cx="4311491" cy="160377"/>
          </a:xfrm>
          <a:prstGeom prst="rect">
            <a:avLst/>
          </a:prstGeom>
          <a:noFill/>
          <a:ln/>
        </p:spPr>
        <p:txBody>
          <a:bodyPr wrap="none" lIns="0" tIns="0" rIns="0" bIns="0" rtlCol="0" anchor="t"/>
          <a:lstStyle/>
          <a:p>
            <a:pPr marL="342900" indent="-342900" algn="l">
              <a:lnSpc>
                <a:spcPts val="1250"/>
              </a:lnSpc>
              <a:buSzPct val="100000"/>
              <a:buChar char="•"/>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Жылу өткізгіштік</a:t>
            </a:r>
            <a:endParaRPr lang="en-US" dirty="0">
              <a:latin typeface="Times New Roman" panose="02020603050405020304" pitchFamily="18" charset="0"/>
              <a:cs typeface="Times New Roman" panose="02020603050405020304" pitchFamily="18" charset="0"/>
            </a:endParaRPr>
          </a:p>
        </p:txBody>
      </p:sp>
      <p:sp>
        <p:nvSpPr>
          <p:cNvPr id="11" name="Text 8"/>
          <p:cNvSpPr/>
          <p:nvPr/>
        </p:nvSpPr>
        <p:spPr>
          <a:xfrm>
            <a:off x="516611" y="4840869"/>
            <a:ext cx="4311491" cy="160377"/>
          </a:xfrm>
          <a:prstGeom prst="rect">
            <a:avLst/>
          </a:prstGeom>
          <a:noFill/>
          <a:ln/>
        </p:spPr>
        <p:txBody>
          <a:bodyPr wrap="none" lIns="0" tIns="0" rIns="0" bIns="0" rtlCol="0" anchor="t"/>
          <a:lstStyle/>
          <a:p>
            <a:pPr marL="342900" indent="-342900" algn="l">
              <a:lnSpc>
                <a:spcPts val="1250"/>
              </a:lnSpc>
              <a:buSzPct val="100000"/>
              <a:buChar char="•"/>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Конвекция</a:t>
            </a:r>
            <a:endParaRPr lang="en-US" dirty="0">
              <a:latin typeface="Times New Roman" panose="02020603050405020304" pitchFamily="18" charset="0"/>
              <a:cs typeface="Times New Roman" panose="02020603050405020304" pitchFamily="18" charset="0"/>
            </a:endParaRPr>
          </a:p>
        </p:txBody>
      </p:sp>
      <p:sp>
        <p:nvSpPr>
          <p:cNvPr id="12" name="Text 9"/>
          <p:cNvSpPr/>
          <p:nvPr/>
        </p:nvSpPr>
        <p:spPr>
          <a:xfrm>
            <a:off x="516611" y="5036250"/>
            <a:ext cx="4311491" cy="160377"/>
          </a:xfrm>
          <a:prstGeom prst="rect">
            <a:avLst/>
          </a:prstGeom>
          <a:noFill/>
          <a:ln/>
        </p:spPr>
        <p:txBody>
          <a:bodyPr wrap="none" lIns="0" tIns="0" rIns="0" bIns="0" rtlCol="0" anchor="t"/>
          <a:lstStyle/>
          <a:p>
            <a:pPr marL="342900" indent="-342900" algn="l">
              <a:lnSpc>
                <a:spcPts val="1250"/>
              </a:lnSpc>
              <a:buSzPct val="100000"/>
              <a:buChar char="•"/>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Сәулелену</a:t>
            </a:r>
            <a:endParaRPr lang="en-US" dirty="0">
              <a:latin typeface="Times New Roman" panose="02020603050405020304" pitchFamily="18" charset="0"/>
              <a:cs typeface="Times New Roman" panose="02020603050405020304" pitchFamily="18" charset="0"/>
            </a:endParaRPr>
          </a:p>
        </p:txBody>
      </p:sp>
      <p:sp>
        <p:nvSpPr>
          <p:cNvPr id="13" name="Shape 10"/>
          <p:cNvSpPr/>
          <p:nvPr/>
        </p:nvSpPr>
        <p:spPr>
          <a:xfrm>
            <a:off x="5028602" y="3771926"/>
            <a:ext cx="4542592" cy="1476829"/>
          </a:xfrm>
          <a:prstGeom prst="roundRect">
            <a:avLst>
              <a:gd name="adj" fmla="val 3454"/>
            </a:avLst>
          </a:prstGeom>
          <a:solidFill>
            <a:srgbClr val="FFFFFF">
              <a:alpha val="95000"/>
            </a:srgbClr>
          </a:solidFill>
          <a:ln w="15240">
            <a:solidFill>
              <a:srgbClr val="C7C7D0"/>
            </a:solidFill>
            <a:prstDash val="solid"/>
          </a:ln>
        </p:spPr>
      </p:sp>
      <p:sp>
        <p:nvSpPr>
          <p:cNvPr id="14" name="Text 11"/>
          <p:cNvSpPr/>
          <p:nvPr/>
        </p:nvSpPr>
        <p:spPr>
          <a:xfrm>
            <a:off x="5159334" y="3950103"/>
            <a:ext cx="1253490" cy="156686"/>
          </a:xfrm>
          <a:prstGeom prst="rect">
            <a:avLst/>
          </a:prstGeom>
          <a:noFill/>
          <a:ln/>
        </p:spPr>
        <p:txBody>
          <a:bodyPr wrap="none" lIns="0" tIns="0" rIns="0" bIns="0" rtlCol="0" anchor="t"/>
          <a:lstStyle/>
          <a:p>
            <a:pPr marL="0" indent="0" algn="l">
              <a:lnSpc>
                <a:spcPts val="1200"/>
              </a:lnSpc>
              <a:buNone/>
            </a:pPr>
            <a:r>
              <a:rPr lang="en-US" sz="2400" dirty="0">
                <a:solidFill>
                  <a:srgbClr val="3C3939"/>
                </a:solidFill>
                <a:latin typeface="Times New Roman" panose="02020603050405020304" pitchFamily="18" charset="0"/>
                <a:ea typeface="Raleway" pitchFamily="34" charset="-122"/>
                <a:cs typeface="Times New Roman" panose="02020603050405020304" pitchFamily="18" charset="0"/>
              </a:rPr>
              <a:t>2. Қазіргі қолданыс</a:t>
            </a:r>
            <a:endParaRPr lang="en-US" sz="2400" dirty="0">
              <a:latin typeface="Times New Roman" panose="02020603050405020304" pitchFamily="18" charset="0"/>
              <a:cs typeface="Times New Roman" panose="02020603050405020304" pitchFamily="18" charset="0"/>
            </a:endParaRPr>
          </a:p>
        </p:txBody>
      </p:sp>
      <p:sp>
        <p:nvSpPr>
          <p:cNvPr id="15" name="Text 12"/>
          <p:cNvSpPr/>
          <p:nvPr/>
        </p:nvSpPr>
        <p:spPr>
          <a:xfrm>
            <a:off x="5159334" y="4047320"/>
            <a:ext cx="4311610" cy="160377"/>
          </a:xfrm>
          <a:prstGeom prst="rect">
            <a:avLst/>
          </a:prstGeom>
          <a:noFill/>
          <a:ln/>
        </p:spPr>
        <p:txBody>
          <a:bodyPr wrap="none" lIns="0" tIns="0" rIns="0" bIns="0" rtlCol="0" anchor="t"/>
          <a:lstStyle/>
          <a:p>
            <a:pPr marL="0" indent="0" algn="l">
              <a:buNone/>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Осы физикалық принциптерді </a:t>
            </a:r>
            <a:r>
              <a:rPr lang="en-US" dirty="0" err="1">
                <a:solidFill>
                  <a:srgbClr val="3C3939"/>
                </a:solidFill>
                <a:latin typeface="Times New Roman" panose="02020603050405020304" pitchFamily="18" charset="0"/>
                <a:ea typeface="Roboto" pitchFamily="34" charset="-122"/>
                <a:cs typeface="Times New Roman" panose="02020603050405020304" pitchFamily="18" charset="0"/>
              </a:rPr>
              <a:t>қазіргі</a:t>
            </a:r>
            <a:r>
              <a:rPr lang="en-US" dirty="0">
                <a:solidFill>
                  <a:srgbClr val="3C3939"/>
                </a:solidFill>
                <a:latin typeface="Times New Roman" panose="02020603050405020304" pitchFamily="18" charset="0"/>
                <a:ea typeface="Roboto" pitchFamily="34" charset="-122"/>
                <a:cs typeface="Times New Roman" panose="02020603050405020304" pitchFamily="18" charset="0"/>
              </a:rPr>
              <a:t> </a:t>
            </a:r>
            <a:endParaRPr lang="kk-KZ" dirty="0">
              <a:solidFill>
                <a:srgbClr val="3C3939"/>
              </a:solidFill>
              <a:latin typeface="Times New Roman" panose="02020603050405020304" pitchFamily="18" charset="0"/>
              <a:ea typeface="Roboto" pitchFamily="34" charset="-122"/>
              <a:cs typeface="Times New Roman" panose="02020603050405020304" pitchFamily="18" charset="0"/>
            </a:endParaRPr>
          </a:p>
          <a:p>
            <a:pPr marL="0" indent="0" algn="l">
              <a:lnSpc>
                <a:spcPts val="1250"/>
              </a:lnSpc>
              <a:buNone/>
            </a:pPr>
            <a:r>
              <a:rPr lang="en-US" dirty="0" err="1">
                <a:solidFill>
                  <a:srgbClr val="3C3939"/>
                </a:solidFill>
                <a:latin typeface="Times New Roman" panose="02020603050405020304" pitchFamily="18" charset="0"/>
                <a:ea typeface="Roboto" pitchFamily="34" charset="-122"/>
                <a:cs typeface="Times New Roman" panose="02020603050405020304" pitchFamily="18" charset="0"/>
              </a:rPr>
              <a:t>заманда</a:t>
            </a:r>
            <a:r>
              <a:rPr lang="en-US" dirty="0">
                <a:solidFill>
                  <a:srgbClr val="3C3939"/>
                </a:solidFill>
                <a:latin typeface="Times New Roman" panose="02020603050405020304" pitchFamily="18" charset="0"/>
                <a:ea typeface="Roboto" pitchFamily="34" charset="-122"/>
                <a:cs typeface="Times New Roman" panose="02020603050405020304" pitchFamily="18" charset="0"/>
              </a:rPr>
              <a:t> қалай қолдануға болады:</a:t>
            </a:r>
            <a:endParaRPr lang="en-US" dirty="0">
              <a:latin typeface="Times New Roman" panose="02020603050405020304" pitchFamily="18" charset="0"/>
              <a:cs typeface="Times New Roman" panose="02020603050405020304" pitchFamily="18" charset="0"/>
            </a:endParaRPr>
          </a:p>
        </p:txBody>
      </p:sp>
      <p:sp>
        <p:nvSpPr>
          <p:cNvPr id="16" name="Text 13"/>
          <p:cNvSpPr/>
          <p:nvPr/>
        </p:nvSpPr>
        <p:spPr>
          <a:xfrm>
            <a:off x="5159334" y="4645034"/>
            <a:ext cx="4311610" cy="160377"/>
          </a:xfrm>
          <a:prstGeom prst="rect">
            <a:avLst/>
          </a:prstGeom>
          <a:noFill/>
          <a:ln/>
        </p:spPr>
        <p:txBody>
          <a:bodyPr wrap="none" lIns="0" tIns="0" rIns="0" bIns="0" rtlCol="0" anchor="t"/>
          <a:lstStyle/>
          <a:p>
            <a:pPr marL="342900" indent="-342900" algn="l">
              <a:lnSpc>
                <a:spcPts val="1250"/>
              </a:lnSpc>
              <a:buSzPct val="100000"/>
              <a:buChar char="•"/>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Қозғалтқыштарда</a:t>
            </a:r>
            <a:endParaRPr lang="en-US" dirty="0">
              <a:latin typeface="Times New Roman" panose="02020603050405020304" pitchFamily="18" charset="0"/>
              <a:cs typeface="Times New Roman" panose="02020603050405020304" pitchFamily="18" charset="0"/>
            </a:endParaRPr>
          </a:p>
        </p:txBody>
      </p:sp>
      <p:sp>
        <p:nvSpPr>
          <p:cNvPr id="17" name="Text 14"/>
          <p:cNvSpPr/>
          <p:nvPr/>
        </p:nvSpPr>
        <p:spPr>
          <a:xfrm>
            <a:off x="5159334" y="4840416"/>
            <a:ext cx="4311610" cy="160377"/>
          </a:xfrm>
          <a:prstGeom prst="rect">
            <a:avLst/>
          </a:prstGeom>
          <a:noFill/>
          <a:ln/>
        </p:spPr>
        <p:txBody>
          <a:bodyPr wrap="none" lIns="0" tIns="0" rIns="0" bIns="0" rtlCol="0" anchor="t"/>
          <a:lstStyle/>
          <a:p>
            <a:pPr marL="342900" indent="-342900" algn="l">
              <a:lnSpc>
                <a:spcPts val="1250"/>
              </a:lnSpc>
              <a:buSzPct val="100000"/>
              <a:buChar char="•"/>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Үй жылыту жүйелерінде</a:t>
            </a:r>
            <a:endParaRPr lang="en-US" dirty="0">
              <a:latin typeface="Times New Roman" panose="02020603050405020304" pitchFamily="18" charset="0"/>
              <a:cs typeface="Times New Roman" panose="02020603050405020304" pitchFamily="18" charset="0"/>
            </a:endParaRPr>
          </a:p>
        </p:txBody>
      </p:sp>
      <p:sp>
        <p:nvSpPr>
          <p:cNvPr id="18" name="Shape 15"/>
          <p:cNvSpPr/>
          <p:nvPr/>
        </p:nvSpPr>
        <p:spPr>
          <a:xfrm>
            <a:off x="9686686" y="3778377"/>
            <a:ext cx="4542592" cy="1476829"/>
          </a:xfrm>
          <a:prstGeom prst="roundRect">
            <a:avLst>
              <a:gd name="adj" fmla="val 3454"/>
            </a:avLst>
          </a:prstGeom>
          <a:solidFill>
            <a:srgbClr val="FFFFFF">
              <a:alpha val="95000"/>
            </a:srgbClr>
          </a:solidFill>
          <a:ln w="15240">
            <a:solidFill>
              <a:srgbClr val="C7C7D0"/>
            </a:solidFill>
            <a:prstDash val="solid"/>
          </a:ln>
        </p:spPr>
      </p:sp>
      <p:sp>
        <p:nvSpPr>
          <p:cNvPr id="19" name="Text 16"/>
          <p:cNvSpPr/>
          <p:nvPr/>
        </p:nvSpPr>
        <p:spPr>
          <a:xfrm>
            <a:off x="9802177" y="3950103"/>
            <a:ext cx="1474708" cy="156686"/>
          </a:xfrm>
          <a:prstGeom prst="rect">
            <a:avLst/>
          </a:prstGeom>
          <a:noFill/>
          <a:ln/>
        </p:spPr>
        <p:txBody>
          <a:bodyPr wrap="none" lIns="0" tIns="0" rIns="0" bIns="0" rtlCol="0" anchor="t"/>
          <a:lstStyle/>
          <a:p>
            <a:pPr marL="0" indent="0" algn="l">
              <a:lnSpc>
                <a:spcPts val="1200"/>
              </a:lnSpc>
              <a:buNone/>
            </a:pPr>
            <a:r>
              <a:rPr lang="en-US" sz="2400" dirty="0">
                <a:solidFill>
                  <a:srgbClr val="3C3939"/>
                </a:solidFill>
                <a:latin typeface="Times New Roman" panose="02020603050405020304" pitchFamily="18" charset="0"/>
                <a:ea typeface="Raleway" pitchFamily="34" charset="-122"/>
                <a:cs typeface="Times New Roman" panose="02020603050405020304" pitchFamily="18" charset="0"/>
              </a:rPr>
              <a:t>3. Мамандықтардың рөлі</a:t>
            </a:r>
            <a:endParaRPr lang="en-US" sz="2400" dirty="0">
              <a:latin typeface="Times New Roman" panose="02020603050405020304" pitchFamily="18" charset="0"/>
              <a:cs typeface="Times New Roman" panose="02020603050405020304" pitchFamily="18" charset="0"/>
            </a:endParaRPr>
          </a:p>
        </p:txBody>
      </p:sp>
      <p:sp>
        <p:nvSpPr>
          <p:cNvPr id="20" name="Text 17"/>
          <p:cNvSpPr/>
          <p:nvPr/>
        </p:nvSpPr>
        <p:spPr>
          <a:xfrm>
            <a:off x="9802177" y="4166915"/>
            <a:ext cx="4311610" cy="160377"/>
          </a:xfrm>
          <a:prstGeom prst="rect">
            <a:avLst/>
          </a:prstGeom>
          <a:noFill/>
          <a:ln/>
        </p:spPr>
        <p:txBody>
          <a:bodyPr wrap="none" lIns="0" tIns="0" rIns="0" bIns="0" rtlCol="0" anchor="t"/>
          <a:lstStyle/>
          <a:p>
            <a:pPr marL="0" indent="0" algn="l">
              <a:lnSpc>
                <a:spcPts val="1250"/>
              </a:lnSpc>
              <a:buNone/>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Энергия тиімділігін арттыруда </a:t>
            </a:r>
            <a:r>
              <a:rPr lang="en-US" dirty="0" err="1">
                <a:solidFill>
                  <a:srgbClr val="3C3939"/>
                </a:solidFill>
                <a:latin typeface="Times New Roman" panose="02020603050405020304" pitchFamily="18" charset="0"/>
                <a:ea typeface="Roboto" pitchFamily="34" charset="-122"/>
                <a:cs typeface="Times New Roman" panose="02020603050405020304" pitchFamily="18" charset="0"/>
              </a:rPr>
              <a:t>жұмысшы</a:t>
            </a:r>
            <a:r>
              <a:rPr lang="en-US" dirty="0">
                <a:solidFill>
                  <a:srgbClr val="3C3939"/>
                </a:solidFill>
                <a:latin typeface="Times New Roman" panose="02020603050405020304" pitchFamily="18" charset="0"/>
                <a:ea typeface="Roboto" pitchFamily="34" charset="-122"/>
                <a:cs typeface="Times New Roman" panose="02020603050405020304" pitchFamily="18" charset="0"/>
              </a:rPr>
              <a:t> </a:t>
            </a:r>
            <a:endParaRPr lang="kk-KZ" dirty="0">
              <a:solidFill>
                <a:srgbClr val="3C3939"/>
              </a:solidFill>
              <a:latin typeface="Times New Roman" panose="02020603050405020304" pitchFamily="18" charset="0"/>
              <a:ea typeface="Roboto" pitchFamily="34" charset="-122"/>
              <a:cs typeface="Times New Roman" panose="02020603050405020304" pitchFamily="18" charset="0"/>
            </a:endParaRPr>
          </a:p>
          <a:p>
            <a:pPr marL="0" indent="0" algn="l">
              <a:buNone/>
            </a:pPr>
            <a:r>
              <a:rPr lang="en-US" dirty="0" err="1">
                <a:solidFill>
                  <a:srgbClr val="3C3939"/>
                </a:solidFill>
                <a:latin typeface="Times New Roman" panose="02020603050405020304" pitchFamily="18" charset="0"/>
                <a:ea typeface="Roboto" pitchFamily="34" charset="-122"/>
                <a:cs typeface="Times New Roman" panose="02020603050405020304" pitchFamily="18" charset="0"/>
              </a:rPr>
              <a:t>мамандықтарының</a:t>
            </a:r>
            <a:r>
              <a:rPr lang="en-US" dirty="0">
                <a:solidFill>
                  <a:srgbClr val="3C3939"/>
                </a:solidFill>
                <a:latin typeface="Times New Roman" panose="02020603050405020304" pitchFamily="18" charset="0"/>
                <a:ea typeface="Roboto" pitchFamily="34" charset="-122"/>
                <a:cs typeface="Times New Roman" panose="02020603050405020304" pitchFamily="18" charset="0"/>
              </a:rPr>
              <a:t> рөлі:</a:t>
            </a:r>
            <a:endParaRPr lang="en-US" dirty="0">
              <a:latin typeface="Times New Roman" panose="02020603050405020304" pitchFamily="18" charset="0"/>
              <a:cs typeface="Times New Roman" panose="02020603050405020304" pitchFamily="18" charset="0"/>
            </a:endParaRPr>
          </a:p>
        </p:txBody>
      </p:sp>
      <p:sp>
        <p:nvSpPr>
          <p:cNvPr id="21" name="Text 18"/>
          <p:cNvSpPr/>
          <p:nvPr/>
        </p:nvSpPr>
        <p:spPr>
          <a:xfrm>
            <a:off x="9817417" y="4647272"/>
            <a:ext cx="4311610" cy="160377"/>
          </a:xfrm>
          <a:prstGeom prst="rect">
            <a:avLst/>
          </a:prstGeom>
          <a:noFill/>
          <a:ln/>
        </p:spPr>
        <p:txBody>
          <a:bodyPr wrap="none" lIns="0" tIns="0" rIns="0" bIns="0" rtlCol="0" anchor="t"/>
          <a:lstStyle/>
          <a:p>
            <a:pPr marL="342900" indent="-342900" algn="l">
              <a:lnSpc>
                <a:spcPts val="1250"/>
              </a:lnSpc>
              <a:buSzPct val="100000"/>
              <a:buChar char="•"/>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Механик</a:t>
            </a:r>
            <a:endParaRPr lang="en-US" dirty="0">
              <a:latin typeface="Times New Roman" panose="02020603050405020304" pitchFamily="18" charset="0"/>
              <a:cs typeface="Times New Roman" panose="02020603050405020304" pitchFamily="18" charset="0"/>
            </a:endParaRPr>
          </a:p>
        </p:txBody>
      </p:sp>
      <p:sp>
        <p:nvSpPr>
          <p:cNvPr id="22" name="Text 19"/>
          <p:cNvSpPr/>
          <p:nvPr/>
        </p:nvSpPr>
        <p:spPr>
          <a:xfrm>
            <a:off x="9817417" y="4842654"/>
            <a:ext cx="4311610" cy="160377"/>
          </a:xfrm>
          <a:prstGeom prst="rect">
            <a:avLst/>
          </a:prstGeom>
          <a:noFill/>
          <a:ln/>
        </p:spPr>
        <p:txBody>
          <a:bodyPr wrap="none" lIns="0" tIns="0" rIns="0" bIns="0" rtlCol="0" anchor="t"/>
          <a:lstStyle/>
          <a:p>
            <a:pPr marL="342900" indent="-342900" algn="l">
              <a:lnSpc>
                <a:spcPts val="1250"/>
              </a:lnSpc>
              <a:buSzPct val="100000"/>
              <a:buChar char="•"/>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Слесарь</a:t>
            </a:r>
            <a:endParaRPr lang="en-US" dirty="0">
              <a:latin typeface="Times New Roman" panose="02020603050405020304" pitchFamily="18" charset="0"/>
              <a:cs typeface="Times New Roman" panose="02020603050405020304" pitchFamily="18" charset="0"/>
            </a:endParaRPr>
          </a:p>
        </p:txBody>
      </p:sp>
      <p:sp>
        <p:nvSpPr>
          <p:cNvPr id="23" name="Text 20"/>
          <p:cNvSpPr/>
          <p:nvPr/>
        </p:nvSpPr>
        <p:spPr>
          <a:xfrm>
            <a:off x="9817417" y="5038035"/>
            <a:ext cx="4311610" cy="160377"/>
          </a:xfrm>
          <a:prstGeom prst="rect">
            <a:avLst/>
          </a:prstGeom>
          <a:noFill/>
          <a:ln/>
        </p:spPr>
        <p:txBody>
          <a:bodyPr wrap="none" lIns="0" tIns="0" rIns="0" bIns="0" rtlCol="0" anchor="t"/>
          <a:lstStyle/>
          <a:p>
            <a:pPr marL="342900" indent="-342900" algn="l">
              <a:lnSpc>
                <a:spcPts val="1250"/>
              </a:lnSpc>
              <a:buSzPct val="100000"/>
              <a:buChar char="•"/>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Жылу-техник</a:t>
            </a:r>
            <a:endParaRPr lang="en-US" dirty="0">
              <a:latin typeface="Times New Roman" panose="02020603050405020304" pitchFamily="18" charset="0"/>
              <a:cs typeface="Times New Roman" panose="02020603050405020304" pitchFamily="18" charset="0"/>
            </a:endParaRPr>
          </a:p>
        </p:txBody>
      </p:sp>
      <p:sp>
        <p:nvSpPr>
          <p:cNvPr id="24" name="Shape 21"/>
          <p:cNvSpPr/>
          <p:nvPr/>
        </p:nvSpPr>
        <p:spPr>
          <a:xfrm>
            <a:off x="401121" y="5484936"/>
            <a:ext cx="13828157" cy="2230346"/>
          </a:xfrm>
          <a:prstGeom prst="roundRect">
            <a:avLst>
              <a:gd name="adj" fmla="val 1541"/>
            </a:avLst>
          </a:prstGeom>
          <a:solidFill>
            <a:srgbClr val="D2D2E0"/>
          </a:solidFill>
          <a:ln/>
        </p:spPr>
        <p:txBody>
          <a:bodyPr/>
          <a:lstStyle/>
          <a:p>
            <a:endParaRPr lang="ru-RU" dirty="0"/>
          </a:p>
        </p:txBody>
      </p:sp>
      <p:pic>
        <p:nvPicPr>
          <p:cNvPr id="25" name="Image 1" descr="preencoded.png"/>
          <p:cNvPicPr>
            <a:picLocks noChangeAspect="1"/>
          </p:cNvPicPr>
          <p:nvPr/>
        </p:nvPicPr>
        <p:blipFill>
          <a:blip r:embed="rId4"/>
          <a:stretch>
            <a:fillRect/>
          </a:stretch>
        </p:blipFill>
        <p:spPr>
          <a:xfrm>
            <a:off x="501371" y="5614832"/>
            <a:ext cx="156686" cy="125254"/>
          </a:xfrm>
          <a:prstGeom prst="rect">
            <a:avLst/>
          </a:prstGeom>
        </p:spPr>
      </p:pic>
      <p:sp>
        <p:nvSpPr>
          <p:cNvPr id="26" name="Text 22"/>
          <p:cNvSpPr/>
          <p:nvPr/>
        </p:nvSpPr>
        <p:spPr>
          <a:xfrm>
            <a:off x="758308" y="5610189"/>
            <a:ext cx="2908697" cy="156686"/>
          </a:xfrm>
          <a:prstGeom prst="rect">
            <a:avLst/>
          </a:prstGeom>
          <a:noFill/>
          <a:ln/>
        </p:spPr>
        <p:txBody>
          <a:bodyPr wrap="none" lIns="0" tIns="0" rIns="0" bIns="0" rtlCol="0" anchor="t"/>
          <a:lstStyle/>
          <a:p>
            <a:pPr marL="0" indent="0" algn="l">
              <a:lnSpc>
                <a:spcPts val="1200"/>
              </a:lnSpc>
              <a:buNone/>
            </a:pPr>
            <a:r>
              <a:rPr lang="en-US" sz="2400" dirty="0">
                <a:solidFill>
                  <a:srgbClr val="000000"/>
                </a:solidFill>
                <a:latin typeface="Times New Roman" panose="02020603050405020304" pitchFamily="18" charset="0"/>
                <a:ea typeface="Raleway" pitchFamily="34" charset="-122"/>
                <a:cs typeface="Times New Roman" panose="02020603050405020304" pitchFamily="18" charset="0"/>
              </a:rPr>
              <a:t>🖌️ Орындау нысаны: постер немесе қысқа мәтін</a:t>
            </a:r>
            <a:endParaRPr lang="en-US" sz="2400" dirty="0">
              <a:latin typeface="Times New Roman" panose="02020603050405020304" pitchFamily="18" charset="0"/>
              <a:cs typeface="Times New Roman" panose="02020603050405020304" pitchFamily="18" charset="0"/>
            </a:endParaRPr>
          </a:p>
        </p:txBody>
      </p:sp>
      <p:sp>
        <p:nvSpPr>
          <p:cNvPr id="27" name="Text 23"/>
          <p:cNvSpPr/>
          <p:nvPr/>
        </p:nvSpPr>
        <p:spPr>
          <a:xfrm>
            <a:off x="758308" y="5951133"/>
            <a:ext cx="13370719" cy="160377"/>
          </a:xfrm>
          <a:prstGeom prst="rect">
            <a:avLst/>
          </a:prstGeom>
          <a:noFill/>
          <a:ln/>
        </p:spPr>
        <p:txBody>
          <a:bodyPr wrap="none" lIns="0" tIns="0" rIns="0" bIns="0" rtlCol="0" anchor="t"/>
          <a:lstStyle/>
          <a:p>
            <a:pPr marL="0" indent="0" algn="l">
              <a:lnSpc>
                <a:spcPts val="1250"/>
              </a:lnSpc>
              <a:buNone/>
            </a:pPr>
            <a:r>
              <a:rPr lang="en-US" b="1" dirty="0">
                <a:solidFill>
                  <a:srgbClr val="000000"/>
                </a:solidFill>
                <a:latin typeface="Times New Roman" panose="02020603050405020304" pitchFamily="18" charset="0"/>
                <a:ea typeface="Roboto" pitchFamily="34" charset="-122"/>
                <a:cs typeface="Times New Roman" panose="02020603050405020304" pitchFamily="18" charset="0"/>
              </a:rPr>
              <a:t>📒</a:t>
            </a:r>
            <a:r>
              <a:rPr lang="en-US" dirty="0">
                <a:solidFill>
                  <a:srgbClr val="000000"/>
                </a:solidFill>
                <a:latin typeface="Times New Roman" panose="02020603050405020304" pitchFamily="18" charset="0"/>
                <a:ea typeface="Roboto" pitchFamily="34" charset="-122"/>
                <a:cs typeface="Times New Roman" panose="02020603050405020304" pitchFamily="18" charset="0"/>
              </a:rPr>
              <a:t> Жауабыңды осы жерге жаз:</a:t>
            </a:r>
            <a:endParaRPr lang="en-US" dirty="0">
              <a:latin typeface="Times New Roman" panose="02020603050405020304" pitchFamily="18" charset="0"/>
              <a:cs typeface="Times New Roman" panose="02020603050405020304" pitchFamily="18" charset="0"/>
            </a:endParaRPr>
          </a:p>
        </p:txBody>
      </p:sp>
      <p:sp>
        <p:nvSpPr>
          <p:cNvPr id="28" name="Shape 24"/>
          <p:cNvSpPr/>
          <p:nvPr/>
        </p:nvSpPr>
        <p:spPr>
          <a:xfrm>
            <a:off x="663308" y="6140255"/>
            <a:ext cx="13370719" cy="1415398"/>
          </a:xfrm>
          <a:prstGeom prst="roundRect">
            <a:avLst>
              <a:gd name="adj" fmla="val 2200"/>
            </a:avLst>
          </a:prstGeom>
          <a:solidFill>
            <a:srgbClr val="F2F2F2"/>
          </a:solidFill>
          <a:ln/>
        </p:spPr>
      </p:sp>
      <p:sp>
        <p:nvSpPr>
          <p:cNvPr id="30" name="Text 26"/>
          <p:cNvSpPr/>
          <p:nvPr/>
        </p:nvSpPr>
        <p:spPr>
          <a:xfrm>
            <a:off x="853559" y="5600105"/>
            <a:ext cx="13180219" cy="1764149"/>
          </a:xfrm>
          <a:prstGeom prst="rect">
            <a:avLst/>
          </a:prstGeom>
          <a:noFill/>
          <a:ln/>
        </p:spPr>
        <p:txBody>
          <a:bodyPr wrap="square" lIns="0" tIns="0" rIns="0" bIns="0" rtlCol="0" anchor="t"/>
          <a:lstStyle/>
          <a:p>
            <a:pPr marL="0" indent="0" algn="l">
              <a:lnSpc>
                <a:spcPts val="1250"/>
              </a:lnSpc>
              <a:buNone/>
            </a:pPr>
            <a:endParaRPr lang="en-US" dirty="0">
              <a:latin typeface="Times New Roman" panose="02020603050405020304" pitchFamily="18" charset="0"/>
              <a:cs typeface="Times New Roman" panose="02020603050405020304" pitchFamily="18" charset="0"/>
            </a:endParaRPr>
          </a:p>
        </p:txBody>
      </p:sp>
      <p:sp>
        <p:nvSpPr>
          <p:cNvPr id="31" name="Text 27"/>
          <p:cNvSpPr/>
          <p:nvPr/>
        </p:nvSpPr>
        <p:spPr>
          <a:xfrm>
            <a:off x="401122" y="7870813"/>
            <a:ext cx="13828157" cy="160377"/>
          </a:xfrm>
          <a:prstGeom prst="rect">
            <a:avLst/>
          </a:prstGeom>
          <a:noFill/>
          <a:ln/>
        </p:spPr>
        <p:txBody>
          <a:bodyPr wrap="none" lIns="0" tIns="0" rIns="0" bIns="0" rtlCol="0" anchor="t"/>
          <a:lstStyle/>
          <a:p>
            <a:pPr marL="0" indent="0" algn="l">
              <a:lnSpc>
                <a:spcPts val="1250"/>
              </a:lnSpc>
              <a:buNone/>
            </a:pPr>
            <a:r>
              <a:rPr lang="en-US" b="1" dirty="0">
                <a:solidFill>
                  <a:srgbClr val="000000"/>
                </a:solidFill>
                <a:latin typeface="Times New Roman" panose="02020603050405020304" pitchFamily="18" charset="0"/>
                <a:ea typeface="Roboto" pitchFamily="34" charset="-122"/>
                <a:cs typeface="Times New Roman" panose="02020603050405020304" pitchFamily="18" charset="0"/>
              </a:rPr>
              <a:t>📊</a:t>
            </a:r>
            <a:r>
              <a:rPr lang="en-US" dirty="0">
                <a:solidFill>
                  <a:srgbClr val="3C3939"/>
                </a:solidFill>
                <a:latin typeface="Times New Roman" panose="02020603050405020304" pitchFamily="18" charset="0"/>
                <a:ea typeface="Roboto" pitchFamily="34" charset="-122"/>
                <a:cs typeface="Times New Roman" panose="02020603050405020304" pitchFamily="18" charset="0"/>
              </a:rPr>
              <a:t> Бағалау критерийі (2 балл): Физикалық құбылысты дұрыс түсіндіреді – 1 балл | Ұлттық мазмұн мен мамандық рөлін сипаттайды – 1 балл</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90166" y="541615"/>
            <a:ext cx="6999565" cy="479346"/>
          </a:xfrm>
          <a:prstGeom prst="rect">
            <a:avLst/>
          </a:prstGeom>
          <a:noFill/>
          <a:ln/>
        </p:spPr>
        <p:txBody>
          <a:bodyPr wrap="none" lIns="0" tIns="0" rIns="0" bIns="0" rtlCol="0" anchor="t"/>
          <a:lstStyle/>
          <a:p>
            <a:pPr marL="0" indent="0" algn="l">
              <a:lnSpc>
                <a:spcPts val="3700"/>
              </a:lnSpc>
              <a:buNone/>
            </a:pPr>
            <a:r>
              <a:rPr lang="en-US" sz="3200" dirty="0">
                <a:solidFill>
                  <a:srgbClr val="000000"/>
                </a:solidFill>
                <a:latin typeface="Times New Roman" panose="02020603050405020304" pitchFamily="18" charset="0"/>
                <a:ea typeface="Raleway" pitchFamily="34" charset="-122"/>
                <a:cs typeface="Times New Roman" panose="02020603050405020304" pitchFamily="18" charset="0"/>
              </a:rPr>
              <a:t>🧩</a:t>
            </a:r>
            <a:r>
              <a:rPr lang="en-US" sz="3200" dirty="0">
                <a:solidFill>
                  <a:srgbClr val="1B1B27"/>
                </a:solidFill>
                <a:latin typeface="Times New Roman" panose="02020603050405020304" pitchFamily="18" charset="0"/>
                <a:ea typeface="Raleway" pitchFamily="34" charset="-122"/>
                <a:cs typeface="Times New Roman" panose="02020603050405020304" pitchFamily="18" charset="0"/>
              </a:rPr>
              <a:t> Рефлексия: Сабақты қорытындылау</a:t>
            </a:r>
            <a:endParaRPr lang="en-US" sz="3200" dirty="0">
              <a:latin typeface="Times New Roman" panose="02020603050405020304" pitchFamily="18" charset="0"/>
              <a:cs typeface="Times New Roman" panose="02020603050405020304" pitchFamily="18" charset="0"/>
            </a:endParaRPr>
          </a:p>
        </p:txBody>
      </p:sp>
      <p:sp>
        <p:nvSpPr>
          <p:cNvPr id="4" name="Text 1"/>
          <p:cNvSpPr/>
          <p:nvPr/>
        </p:nvSpPr>
        <p:spPr>
          <a:xfrm>
            <a:off x="6090166" y="1247299"/>
            <a:ext cx="7936468" cy="482918"/>
          </a:xfrm>
          <a:prstGeom prst="rect">
            <a:avLst/>
          </a:prstGeom>
          <a:noFill/>
          <a:ln/>
        </p:spPr>
        <p:txBody>
          <a:bodyPr wrap="square" lIns="0" tIns="0" rIns="0" bIns="0" rtlCol="0" anchor="t"/>
          <a:lstStyle/>
          <a:p>
            <a:pPr marL="0" indent="0" algn="l">
              <a:lnSpc>
                <a:spcPts val="1900"/>
              </a:lnSpc>
              <a:buNone/>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Сабақ соңында өз ойларыңды жинақта. Не үйрендің? Қандай дағдыларды дамыттың? Келешекте қалай қолданасың?</a:t>
            </a:r>
            <a:endParaRPr lang="en-US" dirty="0">
              <a:latin typeface="Times New Roman" panose="02020603050405020304" pitchFamily="18" charset="0"/>
              <a:cs typeface="Times New Roman" panose="02020603050405020304" pitchFamily="18" charset="0"/>
            </a:endParaRPr>
          </a:p>
        </p:txBody>
      </p:sp>
      <p:sp>
        <p:nvSpPr>
          <p:cNvPr id="5" name="Shape 2"/>
          <p:cNvSpPr/>
          <p:nvPr/>
        </p:nvSpPr>
        <p:spPr>
          <a:xfrm>
            <a:off x="6135886" y="1956555"/>
            <a:ext cx="2544842" cy="3455358"/>
          </a:xfrm>
          <a:prstGeom prst="roundRect">
            <a:avLst>
              <a:gd name="adj" fmla="val 2875"/>
            </a:avLst>
          </a:prstGeom>
          <a:solidFill>
            <a:srgbClr val="FFFFFF">
              <a:alpha val="95000"/>
            </a:srgbClr>
          </a:solidFill>
          <a:ln w="15240">
            <a:solidFill>
              <a:srgbClr val="C7C7D0"/>
            </a:solidFill>
            <a:prstDash val="solid"/>
          </a:ln>
        </p:spPr>
      </p:sp>
      <p:sp>
        <p:nvSpPr>
          <p:cNvPr id="6" name="Shape 3"/>
          <p:cNvSpPr/>
          <p:nvPr/>
        </p:nvSpPr>
        <p:spPr>
          <a:xfrm>
            <a:off x="6074926" y="1899999"/>
            <a:ext cx="60960" cy="2648664"/>
          </a:xfrm>
          <a:prstGeom prst="roundRect">
            <a:avLst>
              <a:gd name="adj" fmla="val 104015"/>
            </a:avLst>
          </a:prstGeom>
          <a:solidFill>
            <a:srgbClr val="1B1B27"/>
          </a:solidFill>
          <a:ln/>
        </p:spPr>
      </p:sp>
      <p:sp>
        <p:nvSpPr>
          <p:cNvPr id="7" name="Text 4"/>
          <p:cNvSpPr/>
          <p:nvPr/>
        </p:nvSpPr>
        <p:spPr>
          <a:xfrm>
            <a:off x="6301978" y="2066092"/>
            <a:ext cx="1887022" cy="235863"/>
          </a:xfrm>
          <a:prstGeom prst="rect">
            <a:avLst/>
          </a:prstGeom>
          <a:noFill/>
          <a:ln/>
        </p:spPr>
        <p:txBody>
          <a:bodyPr wrap="none" lIns="0" tIns="0" rIns="0" bIns="0" rtlCol="0" anchor="t"/>
          <a:lstStyle/>
          <a:p>
            <a:pPr marL="0" indent="0" algn="l">
              <a:lnSpc>
                <a:spcPts val="1850"/>
              </a:lnSpc>
              <a:buNone/>
            </a:pPr>
            <a:r>
              <a:rPr lang="en-US" sz="1600" dirty="0">
                <a:solidFill>
                  <a:srgbClr val="000000"/>
                </a:solidFill>
                <a:latin typeface="Times New Roman" panose="02020603050405020304" pitchFamily="18" charset="0"/>
                <a:ea typeface="Raleway" pitchFamily="34" charset="-122"/>
                <a:cs typeface="Times New Roman" panose="02020603050405020304" pitchFamily="18" charset="0"/>
              </a:rPr>
              <a:t>💡</a:t>
            </a:r>
            <a:r>
              <a:rPr lang="en-US" sz="1600" dirty="0">
                <a:solidFill>
                  <a:srgbClr val="3C3939"/>
                </a:solidFill>
                <a:latin typeface="Times New Roman" panose="02020603050405020304" pitchFamily="18" charset="0"/>
                <a:ea typeface="Raleway" pitchFamily="34" charset="-122"/>
                <a:cs typeface="Times New Roman" panose="02020603050405020304" pitchFamily="18" charset="0"/>
              </a:rPr>
              <a:t> Мен бүгін білдім:</a:t>
            </a:r>
            <a:endParaRPr lang="en-US" sz="1600" dirty="0">
              <a:latin typeface="Times New Roman" panose="02020603050405020304" pitchFamily="18" charset="0"/>
              <a:cs typeface="Times New Roman" panose="02020603050405020304" pitchFamily="18" charset="0"/>
            </a:endParaRPr>
          </a:p>
        </p:txBody>
      </p:sp>
      <p:sp>
        <p:nvSpPr>
          <p:cNvPr id="8" name="Shape 5"/>
          <p:cNvSpPr/>
          <p:nvPr/>
        </p:nvSpPr>
        <p:spPr>
          <a:xfrm>
            <a:off x="6301978" y="2471738"/>
            <a:ext cx="2166938" cy="1674971"/>
          </a:xfrm>
          <a:prstGeom prst="roundRect">
            <a:avLst>
              <a:gd name="adj" fmla="val 3786"/>
            </a:avLst>
          </a:prstGeom>
          <a:solidFill>
            <a:srgbClr val="F2F2F2"/>
          </a:solidFill>
          <a:ln/>
        </p:spPr>
      </p:sp>
      <p:sp>
        <p:nvSpPr>
          <p:cNvPr id="9" name="Shape 6"/>
          <p:cNvSpPr/>
          <p:nvPr/>
        </p:nvSpPr>
        <p:spPr>
          <a:xfrm>
            <a:off x="6340197" y="2676571"/>
            <a:ext cx="2181939" cy="2185112"/>
          </a:xfrm>
          <a:prstGeom prst="roundRect">
            <a:avLst>
              <a:gd name="adj" fmla="val 1352"/>
            </a:avLst>
          </a:prstGeom>
          <a:solidFill>
            <a:srgbClr val="F2F2F2"/>
          </a:solidFill>
          <a:ln/>
        </p:spPr>
      </p:sp>
      <p:sp>
        <p:nvSpPr>
          <p:cNvPr id="10" name="Text 7"/>
          <p:cNvSpPr/>
          <p:nvPr/>
        </p:nvSpPr>
        <p:spPr>
          <a:xfrm>
            <a:off x="6445329" y="2584847"/>
            <a:ext cx="1880235" cy="1448753"/>
          </a:xfrm>
          <a:prstGeom prst="rect">
            <a:avLst/>
          </a:prstGeom>
          <a:noFill/>
          <a:ln/>
        </p:spPr>
        <p:txBody>
          <a:bodyPr wrap="square" lIns="0" tIns="0" rIns="0" bIns="0" rtlCol="0" anchor="t"/>
          <a:lstStyle/>
          <a:p>
            <a:pPr marL="0" indent="0" algn="l">
              <a:lnSpc>
                <a:spcPts val="1900"/>
              </a:lnSpc>
              <a:buNone/>
            </a:pPr>
            <a:endParaRPr lang="en-US" dirty="0">
              <a:latin typeface="Times New Roman" panose="02020603050405020304" pitchFamily="18" charset="0"/>
              <a:cs typeface="Times New Roman" panose="02020603050405020304" pitchFamily="18" charset="0"/>
            </a:endParaRPr>
          </a:p>
        </p:txBody>
      </p:sp>
      <p:sp>
        <p:nvSpPr>
          <p:cNvPr id="11" name="Shape 8"/>
          <p:cNvSpPr/>
          <p:nvPr/>
        </p:nvSpPr>
        <p:spPr>
          <a:xfrm>
            <a:off x="8785860" y="1899999"/>
            <a:ext cx="2544961" cy="3511914"/>
          </a:xfrm>
          <a:prstGeom prst="roundRect">
            <a:avLst>
              <a:gd name="adj" fmla="val 2874"/>
            </a:avLst>
          </a:prstGeom>
          <a:solidFill>
            <a:srgbClr val="FFFFFF">
              <a:alpha val="95000"/>
            </a:srgbClr>
          </a:solidFill>
          <a:ln w="15240">
            <a:solidFill>
              <a:srgbClr val="C7C7D0"/>
            </a:solidFill>
            <a:prstDash val="solid"/>
          </a:ln>
        </p:spPr>
      </p:sp>
      <p:sp>
        <p:nvSpPr>
          <p:cNvPr id="12" name="Shape 9"/>
          <p:cNvSpPr/>
          <p:nvPr/>
        </p:nvSpPr>
        <p:spPr>
          <a:xfrm>
            <a:off x="8770620" y="1899999"/>
            <a:ext cx="60960" cy="2648664"/>
          </a:xfrm>
          <a:prstGeom prst="roundRect">
            <a:avLst>
              <a:gd name="adj" fmla="val 104015"/>
            </a:avLst>
          </a:prstGeom>
          <a:solidFill>
            <a:srgbClr val="1B1B27"/>
          </a:solidFill>
          <a:ln/>
        </p:spPr>
      </p:sp>
      <p:sp>
        <p:nvSpPr>
          <p:cNvPr id="13" name="Text 10"/>
          <p:cNvSpPr/>
          <p:nvPr/>
        </p:nvSpPr>
        <p:spPr>
          <a:xfrm>
            <a:off x="8997672" y="2066092"/>
            <a:ext cx="2167057" cy="471726"/>
          </a:xfrm>
          <a:prstGeom prst="rect">
            <a:avLst/>
          </a:prstGeom>
          <a:noFill/>
          <a:ln/>
        </p:spPr>
        <p:txBody>
          <a:bodyPr wrap="square" lIns="0" tIns="0" rIns="0" bIns="0" rtlCol="0" anchor="t"/>
          <a:lstStyle/>
          <a:p>
            <a:pPr marL="0" indent="0" algn="l">
              <a:lnSpc>
                <a:spcPts val="1850"/>
              </a:lnSpc>
              <a:buNone/>
            </a:pPr>
            <a:r>
              <a:rPr lang="en-US" sz="1600" dirty="0">
                <a:solidFill>
                  <a:srgbClr val="000000"/>
                </a:solidFill>
                <a:latin typeface="Times New Roman" panose="02020603050405020304" pitchFamily="18" charset="0"/>
                <a:ea typeface="Raleway" pitchFamily="34" charset="-122"/>
                <a:cs typeface="Times New Roman" panose="02020603050405020304" pitchFamily="18" charset="0"/>
              </a:rPr>
              <a:t>🌟</a:t>
            </a:r>
            <a:r>
              <a:rPr lang="en-US" sz="1600" dirty="0">
                <a:solidFill>
                  <a:srgbClr val="3C3939"/>
                </a:solidFill>
                <a:latin typeface="Times New Roman" panose="02020603050405020304" pitchFamily="18" charset="0"/>
                <a:ea typeface="Raleway" pitchFamily="34" charset="-122"/>
                <a:cs typeface="Times New Roman" panose="02020603050405020304" pitchFamily="18" charset="0"/>
              </a:rPr>
              <a:t> Маған қызықты болғаны:</a:t>
            </a:r>
            <a:endParaRPr lang="en-US" sz="1600" dirty="0">
              <a:latin typeface="Times New Roman" panose="02020603050405020304" pitchFamily="18" charset="0"/>
              <a:cs typeface="Times New Roman" panose="02020603050405020304" pitchFamily="18" charset="0"/>
            </a:endParaRPr>
          </a:p>
        </p:txBody>
      </p:sp>
      <p:sp>
        <p:nvSpPr>
          <p:cNvPr id="14" name="Shape 11"/>
          <p:cNvSpPr/>
          <p:nvPr/>
        </p:nvSpPr>
        <p:spPr>
          <a:xfrm>
            <a:off x="8997672" y="2707600"/>
            <a:ext cx="2167057" cy="1674971"/>
          </a:xfrm>
          <a:prstGeom prst="roundRect">
            <a:avLst>
              <a:gd name="adj" fmla="val 3786"/>
            </a:avLst>
          </a:prstGeom>
          <a:solidFill>
            <a:srgbClr val="F2F2F2"/>
          </a:solidFill>
          <a:ln/>
        </p:spPr>
      </p:sp>
      <p:sp>
        <p:nvSpPr>
          <p:cNvPr id="15" name="Shape 12"/>
          <p:cNvSpPr/>
          <p:nvPr/>
        </p:nvSpPr>
        <p:spPr>
          <a:xfrm>
            <a:off x="8990171" y="2707600"/>
            <a:ext cx="2182058" cy="2220876"/>
          </a:xfrm>
          <a:prstGeom prst="roundRect">
            <a:avLst>
              <a:gd name="adj" fmla="val 1352"/>
            </a:avLst>
          </a:prstGeom>
          <a:solidFill>
            <a:srgbClr val="F2F2F2"/>
          </a:solidFill>
          <a:ln/>
        </p:spPr>
      </p:sp>
      <p:sp>
        <p:nvSpPr>
          <p:cNvPr id="16" name="Text 13"/>
          <p:cNvSpPr/>
          <p:nvPr/>
        </p:nvSpPr>
        <p:spPr>
          <a:xfrm>
            <a:off x="9141023" y="2820710"/>
            <a:ext cx="1880354" cy="1448753"/>
          </a:xfrm>
          <a:prstGeom prst="rect">
            <a:avLst/>
          </a:prstGeom>
          <a:noFill/>
          <a:ln/>
        </p:spPr>
        <p:txBody>
          <a:bodyPr wrap="square" lIns="0" tIns="0" rIns="0" bIns="0" rtlCol="0" anchor="t"/>
          <a:lstStyle/>
          <a:p>
            <a:pPr marL="0" indent="0" algn="l">
              <a:lnSpc>
                <a:spcPts val="1900"/>
              </a:lnSpc>
              <a:buNone/>
            </a:pPr>
            <a:endParaRPr lang="en-US" dirty="0">
              <a:latin typeface="Times New Roman" panose="02020603050405020304" pitchFamily="18" charset="0"/>
              <a:cs typeface="Times New Roman" panose="02020603050405020304" pitchFamily="18" charset="0"/>
            </a:endParaRPr>
          </a:p>
        </p:txBody>
      </p:sp>
      <p:sp>
        <p:nvSpPr>
          <p:cNvPr id="17" name="Shape 14"/>
          <p:cNvSpPr/>
          <p:nvPr/>
        </p:nvSpPr>
        <p:spPr>
          <a:xfrm>
            <a:off x="11481673" y="1899999"/>
            <a:ext cx="2544842" cy="3511914"/>
          </a:xfrm>
          <a:prstGeom prst="roundRect">
            <a:avLst>
              <a:gd name="adj" fmla="val 2875"/>
            </a:avLst>
          </a:prstGeom>
          <a:solidFill>
            <a:srgbClr val="FFFFFF">
              <a:alpha val="95000"/>
            </a:srgbClr>
          </a:solidFill>
          <a:ln w="15240">
            <a:solidFill>
              <a:srgbClr val="C7C7D0"/>
            </a:solidFill>
            <a:prstDash val="solid"/>
          </a:ln>
        </p:spPr>
      </p:sp>
      <p:sp>
        <p:nvSpPr>
          <p:cNvPr id="18" name="Shape 15"/>
          <p:cNvSpPr/>
          <p:nvPr/>
        </p:nvSpPr>
        <p:spPr>
          <a:xfrm>
            <a:off x="11466433" y="1899999"/>
            <a:ext cx="60960" cy="2648664"/>
          </a:xfrm>
          <a:prstGeom prst="roundRect">
            <a:avLst>
              <a:gd name="adj" fmla="val 104015"/>
            </a:avLst>
          </a:prstGeom>
          <a:solidFill>
            <a:srgbClr val="1B1B27"/>
          </a:solidFill>
          <a:ln/>
        </p:spPr>
      </p:sp>
      <p:sp>
        <p:nvSpPr>
          <p:cNvPr id="19" name="Text 16"/>
          <p:cNvSpPr/>
          <p:nvPr/>
        </p:nvSpPr>
        <p:spPr>
          <a:xfrm>
            <a:off x="11693485" y="2066092"/>
            <a:ext cx="2166938" cy="471726"/>
          </a:xfrm>
          <a:prstGeom prst="rect">
            <a:avLst/>
          </a:prstGeom>
          <a:noFill/>
          <a:ln/>
        </p:spPr>
        <p:txBody>
          <a:bodyPr wrap="square" lIns="0" tIns="0" rIns="0" bIns="0" rtlCol="0" anchor="t"/>
          <a:lstStyle/>
          <a:p>
            <a:pPr marL="0" indent="0" algn="l">
              <a:lnSpc>
                <a:spcPts val="1850"/>
              </a:lnSpc>
              <a:buNone/>
            </a:pPr>
            <a:r>
              <a:rPr lang="en-US" sz="1600" dirty="0">
                <a:solidFill>
                  <a:srgbClr val="000000"/>
                </a:solidFill>
                <a:latin typeface="Times New Roman" panose="02020603050405020304" pitchFamily="18" charset="0"/>
                <a:ea typeface="Raleway" pitchFamily="34" charset="-122"/>
                <a:cs typeface="Times New Roman" panose="02020603050405020304" pitchFamily="18" charset="0"/>
              </a:rPr>
              <a:t>🔧</a:t>
            </a:r>
            <a:r>
              <a:rPr lang="en-US" sz="1600" dirty="0">
                <a:solidFill>
                  <a:srgbClr val="3C3939"/>
                </a:solidFill>
                <a:latin typeface="Times New Roman" panose="02020603050405020304" pitchFamily="18" charset="0"/>
                <a:ea typeface="Raleway" pitchFamily="34" charset="-122"/>
                <a:cs typeface="Times New Roman" panose="02020603050405020304" pitchFamily="18" charset="0"/>
              </a:rPr>
              <a:t> ПӘК-ті арттыру үшін мен жасай аламын:</a:t>
            </a:r>
            <a:endParaRPr lang="en-US" sz="1600" dirty="0">
              <a:latin typeface="Times New Roman" panose="02020603050405020304" pitchFamily="18" charset="0"/>
              <a:cs typeface="Times New Roman" panose="02020603050405020304" pitchFamily="18" charset="0"/>
            </a:endParaRPr>
          </a:p>
        </p:txBody>
      </p:sp>
      <p:sp>
        <p:nvSpPr>
          <p:cNvPr id="20" name="Shape 17"/>
          <p:cNvSpPr/>
          <p:nvPr/>
        </p:nvSpPr>
        <p:spPr>
          <a:xfrm>
            <a:off x="11693485" y="2707600"/>
            <a:ext cx="2166938" cy="1674971"/>
          </a:xfrm>
          <a:prstGeom prst="roundRect">
            <a:avLst>
              <a:gd name="adj" fmla="val 3786"/>
            </a:avLst>
          </a:prstGeom>
          <a:solidFill>
            <a:srgbClr val="F2F2F2"/>
          </a:solidFill>
          <a:ln/>
        </p:spPr>
      </p:sp>
      <p:sp>
        <p:nvSpPr>
          <p:cNvPr id="21" name="Shape 18"/>
          <p:cNvSpPr/>
          <p:nvPr/>
        </p:nvSpPr>
        <p:spPr>
          <a:xfrm>
            <a:off x="11685984" y="2707600"/>
            <a:ext cx="2181939" cy="2220876"/>
          </a:xfrm>
          <a:prstGeom prst="roundRect">
            <a:avLst>
              <a:gd name="adj" fmla="val 1352"/>
            </a:avLst>
          </a:prstGeom>
          <a:solidFill>
            <a:srgbClr val="F2F2F2"/>
          </a:solidFill>
          <a:ln/>
        </p:spPr>
      </p:sp>
      <p:sp>
        <p:nvSpPr>
          <p:cNvPr id="22" name="Text 19"/>
          <p:cNvSpPr/>
          <p:nvPr/>
        </p:nvSpPr>
        <p:spPr>
          <a:xfrm>
            <a:off x="11836837" y="2820710"/>
            <a:ext cx="1880235" cy="1448753"/>
          </a:xfrm>
          <a:prstGeom prst="rect">
            <a:avLst/>
          </a:prstGeom>
          <a:noFill/>
          <a:ln/>
        </p:spPr>
        <p:txBody>
          <a:bodyPr wrap="square" lIns="0" tIns="0" rIns="0" bIns="0" rtlCol="0" anchor="t"/>
          <a:lstStyle/>
          <a:p>
            <a:pPr marL="0" indent="0" algn="l">
              <a:lnSpc>
                <a:spcPts val="1900"/>
              </a:lnSpc>
              <a:buNone/>
            </a:pPr>
            <a:endParaRPr lang="en-US" dirty="0">
              <a:latin typeface="Times New Roman" panose="02020603050405020304" pitchFamily="18" charset="0"/>
              <a:cs typeface="Times New Roman" panose="02020603050405020304" pitchFamily="18" charset="0"/>
            </a:endParaRPr>
          </a:p>
        </p:txBody>
      </p:sp>
      <p:sp>
        <p:nvSpPr>
          <p:cNvPr id="23" name="Text 20"/>
          <p:cNvSpPr/>
          <p:nvPr/>
        </p:nvSpPr>
        <p:spPr>
          <a:xfrm>
            <a:off x="6074926" y="6354127"/>
            <a:ext cx="1887022" cy="235863"/>
          </a:xfrm>
          <a:prstGeom prst="rect">
            <a:avLst/>
          </a:prstGeom>
          <a:noFill/>
          <a:ln/>
        </p:spPr>
        <p:txBody>
          <a:bodyPr wrap="none" lIns="0" tIns="0" rIns="0" bIns="0" rtlCol="0" anchor="t"/>
          <a:lstStyle/>
          <a:p>
            <a:pPr marL="0" indent="0" algn="l">
              <a:lnSpc>
                <a:spcPts val="1850"/>
              </a:lnSpc>
              <a:buNone/>
            </a:pPr>
            <a:r>
              <a:rPr lang="en-US" sz="2400" dirty="0">
                <a:solidFill>
                  <a:srgbClr val="1B1B27"/>
                </a:solidFill>
                <a:latin typeface="Times New Roman" panose="02020603050405020304" pitchFamily="18" charset="0"/>
                <a:ea typeface="Raleway" pitchFamily="34" charset="-122"/>
                <a:cs typeface="Times New Roman" panose="02020603050405020304" pitchFamily="18" charset="0"/>
              </a:rPr>
              <a:t>Өзіңді бағала:</a:t>
            </a:r>
            <a:endParaRPr lang="en-US" sz="2400" dirty="0">
              <a:latin typeface="Times New Roman" panose="02020603050405020304" pitchFamily="18" charset="0"/>
              <a:cs typeface="Times New Roman" panose="02020603050405020304" pitchFamily="18" charset="0"/>
            </a:endParaRPr>
          </a:p>
        </p:txBody>
      </p:sp>
      <p:sp>
        <p:nvSpPr>
          <p:cNvPr id="24" name="Text 21"/>
          <p:cNvSpPr/>
          <p:nvPr/>
        </p:nvSpPr>
        <p:spPr>
          <a:xfrm>
            <a:off x="6074926" y="6740842"/>
            <a:ext cx="4448532" cy="241459"/>
          </a:xfrm>
          <a:prstGeom prst="rect">
            <a:avLst/>
          </a:prstGeom>
          <a:noFill/>
          <a:ln/>
        </p:spPr>
        <p:txBody>
          <a:bodyPr wrap="none" lIns="0" tIns="0" rIns="0" bIns="0" rtlCol="0" anchor="t"/>
          <a:lstStyle/>
          <a:p>
            <a:pPr marL="342900" indent="-342900" algn="l">
              <a:lnSpc>
                <a:spcPts val="1900"/>
              </a:lnSpc>
              <a:buSzPct val="100000"/>
              <a:buChar char="•"/>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Барлық есептерді орындадым ба?</a:t>
            </a:r>
            <a:endParaRPr lang="en-US" dirty="0">
              <a:latin typeface="Times New Roman" panose="02020603050405020304" pitchFamily="18" charset="0"/>
              <a:cs typeface="Times New Roman" panose="02020603050405020304" pitchFamily="18" charset="0"/>
            </a:endParaRPr>
          </a:p>
        </p:txBody>
      </p:sp>
      <p:sp>
        <p:nvSpPr>
          <p:cNvPr id="25" name="Text 22"/>
          <p:cNvSpPr/>
          <p:nvPr/>
        </p:nvSpPr>
        <p:spPr>
          <a:xfrm>
            <a:off x="6074926" y="7035046"/>
            <a:ext cx="4448532" cy="241459"/>
          </a:xfrm>
          <a:prstGeom prst="rect">
            <a:avLst/>
          </a:prstGeom>
          <a:noFill/>
          <a:ln/>
        </p:spPr>
        <p:txBody>
          <a:bodyPr wrap="none" lIns="0" tIns="0" rIns="0" bIns="0" rtlCol="0" anchor="t"/>
          <a:lstStyle/>
          <a:p>
            <a:pPr marL="342900" indent="-342900" algn="l">
              <a:lnSpc>
                <a:spcPts val="1900"/>
              </a:lnSpc>
              <a:buSzPct val="100000"/>
              <a:buChar char="•"/>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Формулаларды түсіндім бе?</a:t>
            </a:r>
            <a:endParaRPr lang="en-US" dirty="0">
              <a:latin typeface="Times New Roman" panose="02020603050405020304" pitchFamily="18" charset="0"/>
              <a:cs typeface="Times New Roman" panose="02020603050405020304" pitchFamily="18" charset="0"/>
            </a:endParaRPr>
          </a:p>
        </p:txBody>
      </p:sp>
      <p:sp>
        <p:nvSpPr>
          <p:cNvPr id="26" name="Text 23"/>
          <p:cNvSpPr/>
          <p:nvPr/>
        </p:nvSpPr>
        <p:spPr>
          <a:xfrm>
            <a:off x="6074926" y="7329249"/>
            <a:ext cx="4448532" cy="241459"/>
          </a:xfrm>
          <a:prstGeom prst="rect">
            <a:avLst/>
          </a:prstGeom>
          <a:noFill/>
          <a:ln/>
        </p:spPr>
        <p:txBody>
          <a:bodyPr wrap="none" lIns="0" tIns="0" rIns="0" bIns="0" rtlCol="0" anchor="t"/>
          <a:lstStyle/>
          <a:p>
            <a:pPr marL="342900" indent="-342900" algn="l">
              <a:lnSpc>
                <a:spcPts val="1900"/>
              </a:lnSpc>
              <a:buSzPct val="100000"/>
              <a:buChar char="•"/>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Өмірмен байланысын көрдім бе?</a:t>
            </a:r>
            <a:endParaRPr lang="en-US" dirty="0">
              <a:latin typeface="Times New Roman" panose="02020603050405020304" pitchFamily="18" charset="0"/>
              <a:cs typeface="Times New Roman" panose="02020603050405020304" pitchFamily="18" charset="0"/>
            </a:endParaRPr>
          </a:p>
        </p:txBody>
      </p:sp>
      <p:sp>
        <p:nvSpPr>
          <p:cNvPr id="27" name="Text 24"/>
          <p:cNvSpPr/>
          <p:nvPr/>
        </p:nvSpPr>
        <p:spPr>
          <a:xfrm>
            <a:off x="6074926" y="7623452"/>
            <a:ext cx="4448532" cy="241459"/>
          </a:xfrm>
          <a:prstGeom prst="rect">
            <a:avLst/>
          </a:prstGeom>
          <a:noFill/>
          <a:ln/>
        </p:spPr>
        <p:txBody>
          <a:bodyPr wrap="none" lIns="0" tIns="0" rIns="0" bIns="0" rtlCol="0" anchor="t"/>
          <a:lstStyle/>
          <a:p>
            <a:pPr marL="342900" indent="-342900" algn="l">
              <a:lnSpc>
                <a:spcPts val="1900"/>
              </a:lnSpc>
              <a:buSzPct val="100000"/>
              <a:buChar char="•"/>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Ұлттық мәдениетпен байланысын түсіндім бе?</a:t>
            </a:r>
            <a:endParaRPr lang="en-US" dirty="0">
              <a:latin typeface="Times New Roman" panose="02020603050405020304" pitchFamily="18" charset="0"/>
              <a:cs typeface="Times New Roman" panose="02020603050405020304" pitchFamily="18" charset="0"/>
            </a:endParaRPr>
          </a:p>
        </p:txBody>
      </p:sp>
      <p:pic>
        <p:nvPicPr>
          <p:cNvPr id="29" name="Image 1" descr="preencoded.png"/>
          <p:cNvPicPr>
            <a:picLocks noChangeAspect="1"/>
          </p:cNvPicPr>
          <p:nvPr/>
        </p:nvPicPr>
        <p:blipFill>
          <a:blip r:embed="rId4"/>
          <a:stretch>
            <a:fillRect/>
          </a:stretch>
        </p:blipFill>
        <p:spPr>
          <a:xfrm>
            <a:off x="12179357" y="5735299"/>
            <a:ext cx="2252543" cy="22525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322200" y="403497"/>
            <a:ext cx="8425339" cy="543520"/>
          </a:xfrm>
          <a:prstGeom prst="rect">
            <a:avLst/>
          </a:prstGeom>
          <a:noFill/>
          <a:ln/>
        </p:spPr>
        <p:txBody>
          <a:bodyPr wrap="none" lIns="0" tIns="0" rIns="0" bIns="0" rtlCol="0" anchor="t"/>
          <a:lstStyle/>
          <a:p>
            <a:pPr marL="0" indent="0" algn="l">
              <a:lnSpc>
                <a:spcPts val="4200"/>
              </a:lnSpc>
              <a:buNone/>
            </a:pPr>
            <a:r>
              <a:rPr lang="en-US" sz="3350" dirty="0">
                <a:solidFill>
                  <a:srgbClr val="000000"/>
                </a:solidFill>
                <a:latin typeface="Times New Roman" panose="02020603050405020304" pitchFamily="18" charset="0"/>
                <a:ea typeface="Raleway" pitchFamily="34" charset="-122"/>
                <a:cs typeface="Times New Roman" panose="02020603050405020304" pitchFamily="18" charset="0"/>
              </a:rPr>
              <a:t>🏠</a:t>
            </a:r>
            <a:r>
              <a:rPr lang="en-US" sz="3350" dirty="0">
                <a:solidFill>
                  <a:srgbClr val="1B1B27"/>
                </a:solidFill>
                <a:latin typeface="Times New Roman" panose="02020603050405020304" pitchFamily="18" charset="0"/>
                <a:ea typeface="Raleway" pitchFamily="34" charset="-122"/>
                <a:cs typeface="Times New Roman" panose="02020603050405020304" pitchFamily="18" charset="0"/>
              </a:rPr>
              <a:t> Үй тапсырмасы (зерттеушілік бағытта)</a:t>
            </a:r>
            <a:endParaRPr lang="en-US" sz="3350" dirty="0">
              <a:latin typeface="Times New Roman" panose="02020603050405020304" pitchFamily="18" charset="0"/>
              <a:cs typeface="Times New Roman" panose="02020603050405020304" pitchFamily="18" charset="0"/>
            </a:endParaRPr>
          </a:p>
        </p:txBody>
      </p:sp>
      <p:sp>
        <p:nvSpPr>
          <p:cNvPr id="3" name="Text 1"/>
          <p:cNvSpPr/>
          <p:nvPr/>
        </p:nvSpPr>
        <p:spPr>
          <a:xfrm>
            <a:off x="548641" y="1278255"/>
            <a:ext cx="9060537" cy="268010"/>
          </a:xfrm>
          <a:prstGeom prst="rect">
            <a:avLst/>
          </a:prstGeom>
          <a:noFill/>
          <a:ln/>
        </p:spPr>
        <p:txBody>
          <a:bodyPr wrap="none" lIns="0" tIns="0" rIns="0" bIns="0" rtlCol="0" anchor="t"/>
          <a:lstStyle/>
          <a:p>
            <a:pPr marL="0" indent="0" algn="l">
              <a:lnSpc>
                <a:spcPts val="2100"/>
              </a:lnSpc>
              <a:buNone/>
            </a:pPr>
            <a:r>
              <a:rPr lang="en-US" sz="2000" dirty="0">
                <a:solidFill>
                  <a:srgbClr val="1B1B27"/>
                </a:solidFill>
                <a:latin typeface="Times New Roman" panose="02020603050405020304" pitchFamily="18" charset="0"/>
                <a:ea typeface="Raleway" pitchFamily="34" charset="-122"/>
                <a:cs typeface="Times New Roman" panose="02020603050405020304" pitchFamily="18" charset="0"/>
              </a:rPr>
              <a:t>Тақырып: «Менің үйімдегі немесе мектебімдегі жылу жүйенің ПӘК-ін арттыру жолдары»</a:t>
            </a:r>
            <a:endParaRPr lang="en-US" sz="2000" dirty="0">
              <a:latin typeface="Times New Roman" panose="02020603050405020304" pitchFamily="18" charset="0"/>
              <a:cs typeface="Times New Roman" panose="02020603050405020304" pitchFamily="18" charset="0"/>
            </a:endParaRPr>
          </a:p>
        </p:txBody>
      </p:sp>
      <p:sp>
        <p:nvSpPr>
          <p:cNvPr id="4" name="Text 2"/>
          <p:cNvSpPr/>
          <p:nvPr/>
        </p:nvSpPr>
        <p:spPr>
          <a:xfrm>
            <a:off x="548640" y="2008108"/>
            <a:ext cx="8197929" cy="548878"/>
          </a:xfrm>
          <a:prstGeom prst="rect">
            <a:avLst/>
          </a:prstGeom>
          <a:noFill/>
          <a:ln/>
        </p:spPr>
        <p:txBody>
          <a:bodyPr wrap="square" lIns="0" tIns="0" rIns="0" bIns="0" rtlCol="0" anchor="t"/>
          <a:lstStyle/>
          <a:p>
            <a:pPr marL="0" indent="0" algn="l">
              <a:lnSpc>
                <a:spcPts val="2150"/>
              </a:lnSpc>
              <a:buNone/>
            </a:pPr>
            <a:r>
              <a:rPr lang="en-US" sz="2000" dirty="0">
                <a:solidFill>
                  <a:srgbClr val="3C3939"/>
                </a:solidFill>
                <a:latin typeface="Times New Roman" panose="02020603050405020304" pitchFamily="18" charset="0"/>
                <a:ea typeface="Roboto" pitchFamily="34" charset="-122"/>
                <a:cs typeface="Times New Roman" panose="02020603050405020304" pitchFamily="18" charset="0"/>
              </a:rPr>
              <a:t>Бұл тапсырмада сіз жылу жүйелерінің тиімділігін арттыру жолдарын зерттейсіз. Ұсынысыңызды дайындау үшін кемінде </a:t>
            </a:r>
            <a:r>
              <a:rPr lang="en-US" sz="2000" b="1" dirty="0">
                <a:solidFill>
                  <a:srgbClr val="3C3939"/>
                </a:solidFill>
                <a:latin typeface="Times New Roman" panose="02020603050405020304" pitchFamily="18" charset="0"/>
                <a:ea typeface="Roboto" pitchFamily="34" charset="-122"/>
                <a:cs typeface="Times New Roman" panose="02020603050405020304" pitchFamily="18" charset="0"/>
              </a:rPr>
              <a:t>3 дереккөзді</a:t>
            </a:r>
            <a:r>
              <a:rPr lang="en-US" sz="2000" dirty="0">
                <a:solidFill>
                  <a:srgbClr val="3C3939"/>
                </a:solidFill>
                <a:latin typeface="Times New Roman" panose="02020603050405020304" pitchFamily="18" charset="0"/>
                <a:ea typeface="Roboto" pitchFamily="34" charset="-122"/>
                <a:cs typeface="Times New Roman" panose="02020603050405020304" pitchFamily="18" charset="0"/>
              </a:rPr>
              <a:t> пайдалануыңыз қажет.</a:t>
            </a:r>
            <a:endParaRPr lang="en-US" sz="2000" dirty="0">
              <a:latin typeface="Times New Roman" panose="02020603050405020304" pitchFamily="18" charset="0"/>
              <a:cs typeface="Times New Roman" panose="02020603050405020304" pitchFamily="18" charset="0"/>
            </a:endParaRPr>
          </a:p>
        </p:txBody>
      </p:sp>
      <p:sp>
        <p:nvSpPr>
          <p:cNvPr id="5" name="Text 3"/>
          <p:cNvSpPr/>
          <p:nvPr/>
        </p:nvSpPr>
        <p:spPr>
          <a:xfrm>
            <a:off x="548641" y="3245984"/>
            <a:ext cx="8197929" cy="548878"/>
          </a:xfrm>
          <a:prstGeom prst="rect">
            <a:avLst/>
          </a:prstGeom>
          <a:noFill/>
          <a:ln/>
        </p:spPr>
        <p:txBody>
          <a:bodyPr wrap="square" lIns="0" tIns="0" rIns="0" bIns="0" rtlCol="0" anchor="t"/>
          <a:lstStyle/>
          <a:p>
            <a:pPr marL="0" indent="0" algn="l">
              <a:lnSpc>
                <a:spcPts val="2150"/>
              </a:lnSpc>
              <a:buNone/>
            </a:pPr>
            <a:r>
              <a:rPr lang="en-US" sz="2000" b="1" dirty="0">
                <a:solidFill>
                  <a:srgbClr val="3C3939"/>
                </a:solidFill>
                <a:latin typeface="Times New Roman" panose="02020603050405020304" pitchFamily="18" charset="0"/>
                <a:ea typeface="Roboto" pitchFamily="34" charset="-122"/>
                <a:cs typeface="Times New Roman" panose="02020603050405020304" pitchFamily="18" charset="0"/>
              </a:rPr>
              <a:t>5–7 сөйлемдік қысқа ұсыныс</a:t>
            </a:r>
            <a:r>
              <a:rPr lang="en-US" sz="2000" dirty="0">
                <a:solidFill>
                  <a:srgbClr val="3C3939"/>
                </a:solidFill>
                <a:latin typeface="Times New Roman" panose="02020603050405020304" pitchFamily="18" charset="0"/>
                <a:ea typeface="Roboto" pitchFamily="34" charset="-122"/>
                <a:cs typeface="Times New Roman" panose="02020603050405020304" pitchFamily="18" charset="0"/>
              </a:rPr>
              <a:t> жазыңыз. Ұсынысыңызды дайындауға ChatGPT немесе Claude AI сияқты жасанды интеллект құралдарын қолдана аласыз. Келесі промпты пайдаланыңыз:</a:t>
            </a:r>
            <a:endParaRPr lang="en-US" sz="2000" dirty="0">
              <a:latin typeface="Times New Roman" panose="02020603050405020304" pitchFamily="18" charset="0"/>
              <a:cs typeface="Times New Roman" panose="02020603050405020304" pitchFamily="18" charset="0"/>
            </a:endParaRPr>
          </a:p>
        </p:txBody>
      </p:sp>
      <p:sp>
        <p:nvSpPr>
          <p:cNvPr id="6" name="Text 4"/>
          <p:cNvSpPr/>
          <p:nvPr/>
        </p:nvSpPr>
        <p:spPr>
          <a:xfrm>
            <a:off x="943213" y="4674631"/>
            <a:ext cx="7940754" cy="548878"/>
          </a:xfrm>
          <a:prstGeom prst="rect">
            <a:avLst/>
          </a:prstGeom>
          <a:noFill/>
          <a:ln/>
        </p:spPr>
        <p:txBody>
          <a:bodyPr wrap="square" lIns="0" tIns="0" rIns="0" bIns="0" rtlCol="0" anchor="t"/>
          <a:lstStyle/>
          <a:p>
            <a:pPr marL="0" indent="0" algn="l">
              <a:lnSpc>
                <a:spcPts val="2150"/>
              </a:lnSpc>
              <a:buNone/>
            </a:pPr>
            <a:r>
              <a:rPr lang="en-US" dirty="0">
                <a:solidFill>
                  <a:srgbClr val="3C3939"/>
                </a:solidFill>
                <a:latin typeface="Times New Roman" panose="02020603050405020304" pitchFamily="18" charset="0"/>
                <a:ea typeface="Roboto" pitchFamily="34" charset="-122"/>
                <a:cs typeface="Times New Roman" panose="02020603050405020304" pitchFamily="18" charset="0"/>
              </a:rPr>
              <a:t>Жылу жүйесінің ПӘК-ін арттырудың қарапайым тәсілдерін түсіндір. Қауіпсіздік пен тиімділікке көңіл бөл. Түсіндіруді 8-сынып оқушысы </a:t>
            </a:r>
            <a:r>
              <a:rPr lang="en-US" sz="2000" dirty="0">
                <a:solidFill>
                  <a:srgbClr val="3C3939"/>
                </a:solidFill>
                <a:latin typeface="Times New Roman" panose="02020603050405020304" pitchFamily="18" charset="0"/>
                <a:ea typeface="Roboto" pitchFamily="34" charset="-122"/>
                <a:cs typeface="Times New Roman" panose="02020603050405020304" pitchFamily="18" charset="0"/>
              </a:rPr>
              <a:t>деңгейінде</a:t>
            </a:r>
            <a:r>
              <a:rPr lang="en-US" dirty="0">
                <a:solidFill>
                  <a:srgbClr val="3C3939"/>
                </a:solidFill>
                <a:latin typeface="Times New Roman" panose="02020603050405020304" pitchFamily="18" charset="0"/>
                <a:ea typeface="Roboto" pitchFamily="34" charset="-122"/>
                <a:cs typeface="Times New Roman" panose="02020603050405020304" pitchFamily="18" charset="0"/>
              </a:rPr>
              <a:t> жаз.</a:t>
            </a:r>
            <a:endParaRPr lang="en-US" dirty="0">
              <a:latin typeface="Times New Roman" panose="02020603050405020304" pitchFamily="18" charset="0"/>
              <a:cs typeface="Times New Roman" panose="02020603050405020304" pitchFamily="18" charset="0"/>
            </a:endParaRPr>
          </a:p>
        </p:txBody>
      </p:sp>
      <p:sp>
        <p:nvSpPr>
          <p:cNvPr id="7" name="Shape 5"/>
          <p:cNvSpPr/>
          <p:nvPr/>
        </p:nvSpPr>
        <p:spPr>
          <a:xfrm>
            <a:off x="686038" y="4674631"/>
            <a:ext cx="22860" cy="548878"/>
          </a:xfrm>
          <a:prstGeom prst="rect">
            <a:avLst/>
          </a:prstGeom>
          <a:solidFill>
            <a:srgbClr val="1B1B27"/>
          </a:solidFill>
          <a:ln/>
        </p:spPr>
      </p:sp>
      <p:pic>
        <p:nvPicPr>
          <p:cNvPr id="8" name="Image 0" descr="preencoded.png"/>
          <p:cNvPicPr>
            <a:picLocks noChangeAspect="1"/>
          </p:cNvPicPr>
          <p:nvPr/>
        </p:nvPicPr>
        <p:blipFill>
          <a:blip r:embed="rId3"/>
          <a:stretch>
            <a:fillRect/>
          </a:stretch>
        </p:blipFill>
        <p:spPr>
          <a:xfrm>
            <a:off x="9847182" y="1659003"/>
            <a:ext cx="4234577" cy="4234578"/>
          </a:xfrm>
          <a:prstGeom prst="rect">
            <a:avLst/>
          </a:prstGeom>
        </p:spPr>
      </p:pic>
      <p:sp>
        <p:nvSpPr>
          <p:cNvPr id="9" name="Shape 6"/>
          <p:cNvSpPr/>
          <p:nvPr/>
        </p:nvSpPr>
        <p:spPr>
          <a:xfrm>
            <a:off x="686038" y="6012537"/>
            <a:ext cx="13258324" cy="1742837"/>
          </a:xfrm>
          <a:prstGeom prst="roundRect">
            <a:avLst>
              <a:gd name="adj" fmla="val 4133"/>
            </a:avLst>
          </a:prstGeom>
          <a:solidFill>
            <a:srgbClr val="D2D2E0"/>
          </a:solidFill>
          <a:ln/>
        </p:spPr>
      </p:sp>
      <p:pic>
        <p:nvPicPr>
          <p:cNvPr id="10" name="Image 1" descr="preencoded.png"/>
          <p:cNvPicPr>
            <a:picLocks noChangeAspect="1"/>
          </p:cNvPicPr>
          <p:nvPr/>
        </p:nvPicPr>
        <p:blipFill>
          <a:blip r:embed="rId4"/>
          <a:stretch>
            <a:fillRect/>
          </a:stretch>
        </p:blipFill>
        <p:spPr>
          <a:xfrm>
            <a:off x="857488" y="6245066"/>
            <a:ext cx="267891" cy="214312"/>
          </a:xfrm>
          <a:prstGeom prst="rect">
            <a:avLst/>
          </a:prstGeom>
        </p:spPr>
      </p:pic>
      <p:sp>
        <p:nvSpPr>
          <p:cNvPr id="11" name="Text 7"/>
          <p:cNvSpPr/>
          <p:nvPr/>
        </p:nvSpPr>
        <p:spPr>
          <a:xfrm>
            <a:off x="1296829" y="6226850"/>
            <a:ext cx="5339358" cy="268010"/>
          </a:xfrm>
          <a:prstGeom prst="rect">
            <a:avLst/>
          </a:prstGeom>
          <a:noFill/>
          <a:ln/>
        </p:spPr>
        <p:txBody>
          <a:bodyPr wrap="none" lIns="0" tIns="0" rIns="0" bIns="0" rtlCol="0" anchor="t"/>
          <a:lstStyle/>
          <a:p>
            <a:pPr marL="0" indent="0" algn="l">
              <a:lnSpc>
                <a:spcPts val="2100"/>
              </a:lnSpc>
              <a:buNone/>
            </a:pPr>
            <a:r>
              <a:rPr lang="en-US" sz="2000" dirty="0">
                <a:solidFill>
                  <a:srgbClr val="000000"/>
                </a:solidFill>
                <a:latin typeface="Times New Roman" panose="02020603050405020304" pitchFamily="18" charset="0"/>
                <a:ea typeface="Raleway" pitchFamily="34" charset="-122"/>
                <a:cs typeface="Times New Roman" panose="02020603050405020304" pitchFamily="18" charset="0"/>
              </a:rPr>
              <a:t>📝 Үй тапсырмасын орындауға арналған нұсқаулық:</a:t>
            </a:r>
            <a:endParaRPr lang="en-US" sz="2000" dirty="0">
              <a:latin typeface="Times New Roman" panose="02020603050405020304" pitchFamily="18" charset="0"/>
              <a:cs typeface="Times New Roman" panose="02020603050405020304" pitchFamily="18" charset="0"/>
            </a:endParaRPr>
          </a:p>
        </p:txBody>
      </p:sp>
      <p:sp>
        <p:nvSpPr>
          <p:cNvPr id="12" name="Text 8"/>
          <p:cNvSpPr/>
          <p:nvPr/>
        </p:nvSpPr>
        <p:spPr>
          <a:xfrm>
            <a:off x="1296829" y="6666309"/>
            <a:ext cx="12476083" cy="274439"/>
          </a:xfrm>
          <a:prstGeom prst="rect">
            <a:avLst/>
          </a:prstGeom>
          <a:noFill/>
          <a:ln/>
        </p:spPr>
        <p:txBody>
          <a:bodyPr wrap="none" lIns="0" tIns="0" rIns="0" bIns="0" rtlCol="0" anchor="t"/>
          <a:lstStyle/>
          <a:p>
            <a:pPr marL="342900" indent="-342900" algn="l">
              <a:lnSpc>
                <a:spcPts val="2150"/>
              </a:lnSpc>
              <a:buSzPct val="100000"/>
              <a:buChar char="•"/>
            </a:pPr>
            <a:r>
              <a:rPr lang="en-US" sz="1600" dirty="0">
                <a:solidFill>
                  <a:srgbClr val="000000"/>
                </a:solidFill>
                <a:latin typeface="Times New Roman" panose="02020603050405020304" pitchFamily="18" charset="0"/>
                <a:ea typeface="Roboto" pitchFamily="34" charset="-122"/>
                <a:cs typeface="Times New Roman" panose="02020603050405020304" pitchFamily="18" charset="0"/>
              </a:rPr>
              <a:t>Жылу жүйесінің негізгі компоненттерін анықтаңыз.</a:t>
            </a:r>
            <a:endParaRPr lang="en-US" sz="1600" dirty="0">
              <a:latin typeface="Times New Roman" panose="02020603050405020304" pitchFamily="18" charset="0"/>
              <a:cs typeface="Times New Roman" panose="02020603050405020304" pitchFamily="18" charset="0"/>
            </a:endParaRPr>
          </a:p>
        </p:txBody>
      </p:sp>
      <p:sp>
        <p:nvSpPr>
          <p:cNvPr id="13" name="Text 9"/>
          <p:cNvSpPr/>
          <p:nvPr/>
        </p:nvSpPr>
        <p:spPr>
          <a:xfrm>
            <a:off x="1296829" y="7000756"/>
            <a:ext cx="12476083" cy="274439"/>
          </a:xfrm>
          <a:prstGeom prst="rect">
            <a:avLst/>
          </a:prstGeom>
          <a:noFill/>
          <a:ln/>
        </p:spPr>
        <p:txBody>
          <a:bodyPr wrap="none" lIns="0" tIns="0" rIns="0" bIns="0" rtlCol="0" anchor="t"/>
          <a:lstStyle/>
          <a:p>
            <a:pPr marL="342900" indent="-342900" algn="l">
              <a:lnSpc>
                <a:spcPts val="2150"/>
              </a:lnSpc>
              <a:buSzPct val="100000"/>
              <a:buChar char="•"/>
            </a:pPr>
            <a:r>
              <a:rPr lang="en-US" sz="1600" dirty="0">
                <a:solidFill>
                  <a:srgbClr val="000000"/>
                </a:solidFill>
                <a:latin typeface="Times New Roman" panose="02020603050405020304" pitchFamily="18" charset="0"/>
                <a:ea typeface="Roboto" pitchFamily="34" charset="-122"/>
                <a:cs typeface="Times New Roman" panose="02020603050405020304" pitchFamily="18" charset="0"/>
              </a:rPr>
              <a:t>ПӘК-ті арттырудың нақты, қарапайым жолдарын зерттеңіз.</a:t>
            </a:r>
            <a:endParaRPr lang="en-US" sz="1600" dirty="0">
              <a:latin typeface="Times New Roman" panose="02020603050405020304" pitchFamily="18" charset="0"/>
              <a:cs typeface="Times New Roman" panose="02020603050405020304" pitchFamily="18" charset="0"/>
            </a:endParaRPr>
          </a:p>
        </p:txBody>
      </p:sp>
      <p:sp>
        <p:nvSpPr>
          <p:cNvPr id="14" name="Text 10"/>
          <p:cNvSpPr/>
          <p:nvPr/>
        </p:nvSpPr>
        <p:spPr>
          <a:xfrm>
            <a:off x="1296829" y="7335203"/>
            <a:ext cx="12476083" cy="274439"/>
          </a:xfrm>
          <a:prstGeom prst="rect">
            <a:avLst/>
          </a:prstGeom>
          <a:noFill/>
          <a:ln/>
        </p:spPr>
        <p:txBody>
          <a:bodyPr wrap="none" lIns="0" tIns="0" rIns="0" bIns="0" rtlCol="0" anchor="t"/>
          <a:lstStyle/>
          <a:p>
            <a:pPr marL="342900" indent="-342900" algn="l">
              <a:lnSpc>
                <a:spcPts val="2150"/>
              </a:lnSpc>
              <a:buSzPct val="100000"/>
              <a:buChar char="•"/>
            </a:pPr>
            <a:r>
              <a:rPr lang="en-US" sz="1600" dirty="0">
                <a:solidFill>
                  <a:srgbClr val="000000"/>
                </a:solidFill>
                <a:latin typeface="Times New Roman" panose="02020603050405020304" pitchFamily="18" charset="0"/>
                <a:ea typeface="Roboto" pitchFamily="34" charset="-122"/>
                <a:cs typeface="Times New Roman" panose="02020603050405020304" pitchFamily="18" charset="0"/>
              </a:rPr>
              <a:t>Ұсынысыңызды қауіпсіздік және тиімділік аспектілерін ескере отырып құрастырыңыз.</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90312" y="221457"/>
            <a:ext cx="3493294" cy="362664"/>
          </a:xfrm>
          <a:prstGeom prst="rect">
            <a:avLst/>
          </a:prstGeom>
          <a:noFill/>
          <a:ln/>
        </p:spPr>
        <p:txBody>
          <a:bodyPr wrap="none" lIns="0" tIns="0" rIns="0" bIns="0" rtlCol="0" anchor="t"/>
          <a:lstStyle/>
          <a:p>
            <a:pPr marL="0" indent="0" algn="l">
              <a:lnSpc>
                <a:spcPts val="2850"/>
              </a:lnSpc>
              <a:buNone/>
            </a:pPr>
            <a:r>
              <a:rPr lang="en-US" sz="2800" dirty="0">
                <a:solidFill>
                  <a:srgbClr val="403CCF"/>
                </a:solidFill>
                <a:latin typeface="Times New Roman" panose="02020603050405020304" pitchFamily="18" charset="0"/>
                <a:ea typeface="Libre Baskerville" pitchFamily="34" charset="-122"/>
                <a:cs typeface="Times New Roman" panose="02020603050405020304" pitchFamily="18" charset="0"/>
              </a:rPr>
              <a:t>Сабақтың қорытындысы</a:t>
            </a:r>
            <a:endParaRPr lang="en-US" sz="2800" dirty="0">
              <a:latin typeface="Times New Roman" panose="02020603050405020304" pitchFamily="18" charset="0"/>
              <a:cs typeface="Times New Roman" panose="02020603050405020304" pitchFamily="18" charset="0"/>
            </a:endParaRPr>
          </a:p>
        </p:txBody>
      </p:sp>
      <p:sp>
        <p:nvSpPr>
          <p:cNvPr id="3" name="Text 1"/>
          <p:cNvSpPr/>
          <p:nvPr/>
        </p:nvSpPr>
        <p:spPr>
          <a:xfrm>
            <a:off x="590312" y="679311"/>
            <a:ext cx="13202364" cy="185738"/>
          </a:xfrm>
          <a:prstGeom prst="rect">
            <a:avLst/>
          </a:prstGeom>
          <a:noFill/>
          <a:ln/>
        </p:spPr>
        <p:txBody>
          <a:bodyPr wrap="none" lIns="0" tIns="0" rIns="0" bIns="0" rtlCol="0" anchor="t"/>
          <a:lstStyle/>
          <a:p>
            <a:pPr marL="0" indent="0" algn="l">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Бүгін біз термодинамиканың ең маңызды тақырыптарының бірімен танысып, энергияның түрленуі мен ПӘК туралы терең білім алдық. Енді қорытындыларымызды жинақтайық.</a:t>
            </a:r>
            <a:endParaRPr lang="en-US" sz="1400" dirty="0">
              <a:latin typeface="Times New Roman" panose="02020603050405020304" pitchFamily="18" charset="0"/>
              <a:cs typeface="Times New Roman" panose="02020603050405020304" pitchFamily="18" charset="0"/>
            </a:endParaRPr>
          </a:p>
        </p:txBody>
      </p:sp>
      <p:sp>
        <p:nvSpPr>
          <p:cNvPr id="4" name="Shape 2"/>
          <p:cNvSpPr/>
          <p:nvPr/>
        </p:nvSpPr>
        <p:spPr>
          <a:xfrm>
            <a:off x="590312" y="1132404"/>
            <a:ext cx="4323398" cy="1503878"/>
          </a:xfrm>
          <a:prstGeom prst="roundRect">
            <a:avLst>
              <a:gd name="adj" fmla="val 1157"/>
            </a:avLst>
          </a:prstGeom>
          <a:solidFill>
            <a:srgbClr val="EAE8F3"/>
          </a:solidFill>
          <a:ln/>
        </p:spPr>
      </p:sp>
      <p:sp>
        <p:nvSpPr>
          <p:cNvPr id="5" name="Shape 3"/>
          <p:cNvSpPr/>
          <p:nvPr/>
        </p:nvSpPr>
        <p:spPr>
          <a:xfrm>
            <a:off x="706279" y="1248371"/>
            <a:ext cx="348020" cy="348020"/>
          </a:xfrm>
          <a:prstGeom prst="roundRect">
            <a:avLst>
              <a:gd name="adj" fmla="val 26271725"/>
            </a:avLst>
          </a:prstGeom>
          <a:solidFill>
            <a:srgbClr val="3E2513"/>
          </a:solidFill>
          <a:ln/>
        </p:spPr>
      </p:sp>
      <p:pic>
        <p:nvPicPr>
          <p:cNvPr id="6"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005" y="1343978"/>
            <a:ext cx="156567" cy="156567"/>
          </a:xfrm>
          <a:prstGeom prst="rect">
            <a:avLst/>
          </a:prstGeom>
        </p:spPr>
      </p:pic>
      <p:sp>
        <p:nvSpPr>
          <p:cNvPr id="7" name="Text 4"/>
          <p:cNvSpPr/>
          <p:nvPr/>
        </p:nvSpPr>
        <p:spPr>
          <a:xfrm>
            <a:off x="706279" y="1712357"/>
            <a:ext cx="2031325" cy="181213"/>
          </a:xfrm>
          <a:prstGeom prst="rect">
            <a:avLst/>
          </a:prstGeom>
          <a:noFill/>
          <a:ln/>
        </p:spPr>
        <p:txBody>
          <a:bodyPr wrap="none" lIns="0" tIns="0" rIns="0" bIns="0" rtlCol="0" anchor="t"/>
          <a:lstStyle/>
          <a:p>
            <a:pPr marL="0" indent="0" algn="l">
              <a:buNone/>
            </a:pPr>
            <a:r>
              <a:rPr lang="en-US" sz="2000" dirty="0">
                <a:solidFill>
                  <a:srgbClr val="49495A"/>
                </a:solidFill>
                <a:latin typeface="Times New Roman" panose="02020603050405020304" pitchFamily="18" charset="0"/>
                <a:ea typeface="Libre Baskerville" pitchFamily="34" charset="-122"/>
                <a:cs typeface="Times New Roman" panose="02020603050405020304" pitchFamily="18" charset="0"/>
              </a:rPr>
              <a:t>Энергия жоғалымы әмбебап</a:t>
            </a:r>
            <a:endParaRPr lang="en-US" sz="2000" dirty="0">
              <a:latin typeface="Times New Roman" panose="02020603050405020304" pitchFamily="18" charset="0"/>
              <a:cs typeface="Times New Roman" panose="02020603050405020304" pitchFamily="18" charset="0"/>
            </a:endParaRPr>
          </a:p>
        </p:txBody>
      </p:sp>
      <p:sp>
        <p:nvSpPr>
          <p:cNvPr id="8" name="Text 5"/>
          <p:cNvSpPr/>
          <p:nvPr/>
        </p:nvSpPr>
        <p:spPr>
          <a:xfrm>
            <a:off x="706279" y="1963103"/>
            <a:ext cx="4091464" cy="371475"/>
          </a:xfrm>
          <a:prstGeom prst="rect">
            <a:avLst/>
          </a:prstGeom>
          <a:noFill/>
          <a:ln/>
        </p:spPr>
        <p:txBody>
          <a:bodyPr wrap="square" lIns="0" tIns="0" rIns="0" bIns="0" rtlCol="0" anchor="t"/>
          <a:lstStyle/>
          <a:p>
            <a:pPr marL="0" indent="0" algn="l">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Кез келген машина энергияның бір бөлігін міндетті түрде жоғалтады. Толық тиімді құрылғы жасау мүмкін емес — бұл физика заңдары.</a:t>
            </a:r>
            <a:endParaRPr lang="en-US" sz="1400" dirty="0">
              <a:latin typeface="Times New Roman" panose="02020603050405020304" pitchFamily="18" charset="0"/>
              <a:cs typeface="Times New Roman" panose="02020603050405020304" pitchFamily="18" charset="0"/>
            </a:endParaRPr>
          </a:p>
        </p:txBody>
      </p:sp>
      <p:sp>
        <p:nvSpPr>
          <p:cNvPr id="9" name="Shape 6"/>
          <p:cNvSpPr/>
          <p:nvPr/>
        </p:nvSpPr>
        <p:spPr>
          <a:xfrm>
            <a:off x="5029676" y="1132404"/>
            <a:ext cx="4323517" cy="1503878"/>
          </a:xfrm>
          <a:prstGeom prst="roundRect">
            <a:avLst>
              <a:gd name="adj" fmla="val 1157"/>
            </a:avLst>
          </a:prstGeom>
          <a:solidFill>
            <a:srgbClr val="EAE8F3"/>
          </a:solidFill>
          <a:ln/>
        </p:spPr>
      </p:sp>
      <p:sp>
        <p:nvSpPr>
          <p:cNvPr id="10" name="Shape 7"/>
          <p:cNvSpPr/>
          <p:nvPr/>
        </p:nvSpPr>
        <p:spPr>
          <a:xfrm>
            <a:off x="5145643" y="1248371"/>
            <a:ext cx="348020" cy="348020"/>
          </a:xfrm>
          <a:prstGeom prst="roundRect">
            <a:avLst>
              <a:gd name="adj" fmla="val 26271725"/>
            </a:avLst>
          </a:prstGeom>
          <a:solidFill>
            <a:srgbClr val="3E2513"/>
          </a:solidFill>
          <a:ln/>
        </p:spPr>
      </p:sp>
      <p:pic>
        <p:nvPicPr>
          <p:cNvPr id="11" name="Image 1" descr="preencoded.png"/>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5241369" y="1343978"/>
            <a:ext cx="156567" cy="156567"/>
          </a:xfrm>
          <a:prstGeom prst="rect">
            <a:avLst/>
          </a:prstGeom>
        </p:spPr>
      </p:pic>
      <p:sp>
        <p:nvSpPr>
          <p:cNvPr id="12" name="Text 8"/>
          <p:cNvSpPr/>
          <p:nvPr/>
        </p:nvSpPr>
        <p:spPr>
          <a:xfrm>
            <a:off x="5145643" y="1712357"/>
            <a:ext cx="1726644" cy="181213"/>
          </a:xfrm>
          <a:prstGeom prst="rect">
            <a:avLst/>
          </a:prstGeom>
          <a:noFill/>
          <a:ln/>
        </p:spPr>
        <p:txBody>
          <a:bodyPr wrap="none" lIns="0" tIns="0" rIns="0" bIns="0" rtlCol="0" anchor="t"/>
          <a:lstStyle/>
          <a:p>
            <a:pPr marL="0" indent="0" algn="l">
              <a:buNone/>
            </a:pPr>
            <a:r>
              <a:rPr lang="en-US" sz="2000" dirty="0">
                <a:solidFill>
                  <a:srgbClr val="49495A"/>
                </a:solidFill>
                <a:latin typeface="Times New Roman" panose="02020603050405020304" pitchFamily="18" charset="0"/>
                <a:ea typeface="Libre Baskerville" pitchFamily="34" charset="-122"/>
                <a:cs typeface="Times New Roman" panose="02020603050405020304" pitchFamily="18" charset="0"/>
              </a:rPr>
              <a:t>ПӘК — тиімділік өлшемі</a:t>
            </a:r>
            <a:endParaRPr lang="en-US" sz="2000" dirty="0">
              <a:latin typeface="Times New Roman" panose="02020603050405020304" pitchFamily="18" charset="0"/>
              <a:cs typeface="Times New Roman" panose="02020603050405020304" pitchFamily="18" charset="0"/>
            </a:endParaRPr>
          </a:p>
        </p:txBody>
      </p:sp>
      <p:sp>
        <p:nvSpPr>
          <p:cNvPr id="13" name="Text 9"/>
          <p:cNvSpPr/>
          <p:nvPr/>
        </p:nvSpPr>
        <p:spPr>
          <a:xfrm>
            <a:off x="5145643" y="1963103"/>
            <a:ext cx="4091583" cy="557213"/>
          </a:xfrm>
          <a:prstGeom prst="rect">
            <a:avLst/>
          </a:prstGeom>
          <a:noFill/>
          <a:ln/>
        </p:spPr>
        <p:txBody>
          <a:bodyPr wrap="square" lIns="0" tIns="0" rIns="0" bIns="0" rtlCol="0" anchor="t"/>
          <a:lstStyle/>
          <a:p>
            <a:pPr marL="0" indent="0" algn="l">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ПӘК энергияның қандай бөлігі пайдалы жұмысқа айналатынын, ал қандай бөлігі жоғалатынын көрсетеді. Бұл машиналарды салыстырудың негізгі құралы.</a:t>
            </a:r>
            <a:endParaRPr lang="en-US" sz="1400" dirty="0">
              <a:latin typeface="Times New Roman" panose="02020603050405020304" pitchFamily="18" charset="0"/>
              <a:cs typeface="Times New Roman" panose="02020603050405020304" pitchFamily="18" charset="0"/>
            </a:endParaRPr>
          </a:p>
        </p:txBody>
      </p:sp>
      <p:sp>
        <p:nvSpPr>
          <p:cNvPr id="14" name="Shape 10"/>
          <p:cNvSpPr/>
          <p:nvPr/>
        </p:nvSpPr>
        <p:spPr>
          <a:xfrm>
            <a:off x="9469160" y="1132404"/>
            <a:ext cx="4323398" cy="1503878"/>
          </a:xfrm>
          <a:prstGeom prst="roundRect">
            <a:avLst>
              <a:gd name="adj" fmla="val 1157"/>
            </a:avLst>
          </a:prstGeom>
          <a:solidFill>
            <a:srgbClr val="EAE8F3"/>
          </a:solidFill>
          <a:ln/>
        </p:spPr>
      </p:sp>
      <p:sp>
        <p:nvSpPr>
          <p:cNvPr id="15" name="Shape 11"/>
          <p:cNvSpPr/>
          <p:nvPr/>
        </p:nvSpPr>
        <p:spPr>
          <a:xfrm>
            <a:off x="9585127" y="1248371"/>
            <a:ext cx="348020" cy="348020"/>
          </a:xfrm>
          <a:prstGeom prst="roundRect">
            <a:avLst>
              <a:gd name="adj" fmla="val 26271725"/>
            </a:avLst>
          </a:prstGeom>
          <a:solidFill>
            <a:srgbClr val="3E2513"/>
          </a:solidFill>
          <a:ln/>
        </p:spPr>
      </p:sp>
      <p:pic>
        <p:nvPicPr>
          <p:cNvPr id="16" name="Image 2" descr="preencoded.png"/>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a:off x="9680853" y="1343978"/>
            <a:ext cx="156567" cy="156567"/>
          </a:xfrm>
          <a:prstGeom prst="rect">
            <a:avLst/>
          </a:prstGeom>
        </p:spPr>
      </p:pic>
      <p:sp>
        <p:nvSpPr>
          <p:cNvPr id="17" name="Text 12"/>
          <p:cNvSpPr/>
          <p:nvPr/>
        </p:nvSpPr>
        <p:spPr>
          <a:xfrm>
            <a:off x="9585127" y="1712357"/>
            <a:ext cx="2179201" cy="181213"/>
          </a:xfrm>
          <a:prstGeom prst="rect">
            <a:avLst/>
          </a:prstGeom>
          <a:noFill/>
          <a:ln/>
        </p:spPr>
        <p:txBody>
          <a:bodyPr wrap="none" lIns="0" tIns="0" rIns="0" bIns="0" rtlCol="0" anchor="t"/>
          <a:lstStyle/>
          <a:p>
            <a:pPr marL="0" indent="0" algn="l">
              <a:buNone/>
            </a:pPr>
            <a:r>
              <a:rPr lang="en-US" sz="2000" dirty="0">
                <a:solidFill>
                  <a:srgbClr val="49495A"/>
                </a:solidFill>
                <a:latin typeface="Times New Roman" panose="02020603050405020304" pitchFamily="18" charset="0"/>
                <a:ea typeface="Libre Baskerville" pitchFamily="34" charset="-122"/>
                <a:cs typeface="Times New Roman" panose="02020603050405020304" pitchFamily="18" charset="0"/>
              </a:rPr>
              <a:t>100%-дан жоғары мүмкін емес</a:t>
            </a:r>
            <a:endParaRPr lang="en-US" sz="2000" dirty="0">
              <a:latin typeface="Times New Roman" panose="02020603050405020304" pitchFamily="18" charset="0"/>
              <a:cs typeface="Times New Roman" panose="02020603050405020304" pitchFamily="18" charset="0"/>
            </a:endParaRPr>
          </a:p>
        </p:txBody>
      </p:sp>
      <p:sp>
        <p:nvSpPr>
          <p:cNvPr id="18" name="Text 13"/>
          <p:cNvSpPr/>
          <p:nvPr/>
        </p:nvSpPr>
        <p:spPr>
          <a:xfrm>
            <a:off x="9585127" y="1963103"/>
            <a:ext cx="4091464" cy="371475"/>
          </a:xfrm>
          <a:prstGeom prst="rect">
            <a:avLst/>
          </a:prstGeom>
          <a:noFill/>
          <a:ln/>
        </p:spPr>
        <p:txBody>
          <a:bodyPr wrap="square" lIns="0" tIns="0" rIns="0" bIns="0" rtlCol="0" anchor="t"/>
          <a:lstStyle/>
          <a:p>
            <a:pPr marL="0" indent="0" algn="l">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ПӘК 100%-дан аспайды, өйткені жұмсалғаннан көп энергия алу мүмкін емес. Бұл энергияның сақталу заңы.</a:t>
            </a:r>
            <a:endParaRPr lang="en-US" sz="1400" dirty="0">
              <a:latin typeface="Times New Roman" panose="02020603050405020304" pitchFamily="18" charset="0"/>
              <a:cs typeface="Times New Roman" panose="02020603050405020304" pitchFamily="18" charset="0"/>
            </a:endParaRPr>
          </a:p>
        </p:txBody>
      </p:sp>
      <p:sp>
        <p:nvSpPr>
          <p:cNvPr id="19" name="Shape 14"/>
          <p:cNvSpPr/>
          <p:nvPr/>
        </p:nvSpPr>
        <p:spPr>
          <a:xfrm>
            <a:off x="590312" y="2752249"/>
            <a:ext cx="6543080" cy="1318141"/>
          </a:xfrm>
          <a:prstGeom prst="roundRect">
            <a:avLst>
              <a:gd name="adj" fmla="val 1321"/>
            </a:avLst>
          </a:prstGeom>
          <a:solidFill>
            <a:srgbClr val="EAE8F3"/>
          </a:solidFill>
          <a:ln/>
        </p:spPr>
      </p:sp>
      <p:sp>
        <p:nvSpPr>
          <p:cNvPr id="20" name="Shape 15"/>
          <p:cNvSpPr/>
          <p:nvPr/>
        </p:nvSpPr>
        <p:spPr>
          <a:xfrm>
            <a:off x="706279" y="2868216"/>
            <a:ext cx="348020" cy="348020"/>
          </a:xfrm>
          <a:prstGeom prst="roundRect">
            <a:avLst>
              <a:gd name="adj" fmla="val 26271725"/>
            </a:avLst>
          </a:prstGeom>
          <a:solidFill>
            <a:srgbClr val="3E2513"/>
          </a:solidFill>
          <a:ln/>
        </p:spPr>
      </p:sp>
      <p:pic>
        <p:nvPicPr>
          <p:cNvPr id="21" name="Image 3" descr="preencoded.png"/>
          <p:cNvPicPr>
            <a:picLocks noChangeAspect="1"/>
          </p:cNvPicPr>
          <p:nvPr/>
        </p:nvPicPr>
        <p:blipFill>
          <a:blip r:embed="rId3">
            <a:extLst>
              <a:ext uri="{96DAC541-7B7A-43D3-8B79-37D633B846F1}">
                <asvg:svgBlip xmlns:asvg="http://schemas.microsoft.com/office/drawing/2016/SVG/main" r:embed="rId7"/>
              </a:ext>
            </a:extLst>
          </a:blip>
          <a:stretch>
            <a:fillRect/>
          </a:stretch>
        </p:blipFill>
        <p:spPr>
          <a:xfrm>
            <a:off x="802005" y="2963823"/>
            <a:ext cx="156567" cy="156567"/>
          </a:xfrm>
          <a:prstGeom prst="rect">
            <a:avLst/>
          </a:prstGeom>
        </p:spPr>
      </p:pic>
      <p:sp>
        <p:nvSpPr>
          <p:cNvPr id="22" name="Text 16"/>
          <p:cNvSpPr/>
          <p:nvPr/>
        </p:nvSpPr>
        <p:spPr>
          <a:xfrm>
            <a:off x="706279" y="3332203"/>
            <a:ext cx="2370892" cy="181213"/>
          </a:xfrm>
          <a:prstGeom prst="rect">
            <a:avLst/>
          </a:prstGeom>
          <a:noFill/>
          <a:ln/>
        </p:spPr>
        <p:txBody>
          <a:bodyPr wrap="none" lIns="0" tIns="0" rIns="0" bIns="0" rtlCol="0" anchor="t"/>
          <a:lstStyle/>
          <a:p>
            <a:pPr marL="0" indent="0" algn="l">
              <a:buNone/>
            </a:pPr>
            <a:r>
              <a:rPr lang="en-US" sz="2000" dirty="0">
                <a:solidFill>
                  <a:srgbClr val="49495A"/>
                </a:solidFill>
                <a:latin typeface="Times New Roman" panose="02020603050405020304" pitchFamily="18" charset="0"/>
                <a:ea typeface="Libre Baskerville" pitchFamily="34" charset="-122"/>
                <a:cs typeface="Times New Roman" panose="02020603050405020304" pitchFamily="18" charset="0"/>
              </a:rPr>
              <a:t>Идеал машина — теориялық үлгі</a:t>
            </a:r>
            <a:endParaRPr lang="en-US" sz="2000" dirty="0">
              <a:latin typeface="Times New Roman" panose="02020603050405020304" pitchFamily="18" charset="0"/>
              <a:cs typeface="Times New Roman" panose="02020603050405020304" pitchFamily="18" charset="0"/>
            </a:endParaRPr>
          </a:p>
        </p:txBody>
      </p:sp>
      <p:sp>
        <p:nvSpPr>
          <p:cNvPr id="23" name="Text 17"/>
          <p:cNvSpPr/>
          <p:nvPr/>
        </p:nvSpPr>
        <p:spPr>
          <a:xfrm>
            <a:off x="706279" y="3582948"/>
            <a:ext cx="6311146" cy="371475"/>
          </a:xfrm>
          <a:prstGeom prst="rect">
            <a:avLst/>
          </a:prstGeom>
          <a:noFill/>
          <a:ln/>
        </p:spPr>
        <p:txBody>
          <a:bodyPr wrap="square" lIns="0" tIns="0" rIns="0" bIns="0" rtlCol="0" anchor="t"/>
          <a:lstStyle/>
          <a:p>
            <a:pPr marL="0" indent="0" algn="l">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Карноның идеал машинасы ешқандай шығынсыз жұмыс істейді және максималды мүмкін ПӘК-ті көрсетеді. Ол температуралар айырмасына байланысты.</a:t>
            </a:r>
            <a:endParaRPr lang="en-US" sz="1400" dirty="0">
              <a:latin typeface="Times New Roman" panose="02020603050405020304" pitchFamily="18" charset="0"/>
              <a:cs typeface="Times New Roman" panose="02020603050405020304" pitchFamily="18" charset="0"/>
            </a:endParaRPr>
          </a:p>
        </p:txBody>
      </p:sp>
      <p:sp>
        <p:nvSpPr>
          <p:cNvPr id="24" name="Shape 18"/>
          <p:cNvSpPr/>
          <p:nvPr/>
        </p:nvSpPr>
        <p:spPr>
          <a:xfrm>
            <a:off x="7249358" y="2752249"/>
            <a:ext cx="6543199" cy="1318141"/>
          </a:xfrm>
          <a:prstGeom prst="roundRect">
            <a:avLst>
              <a:gd name="adj" fmla="val 1321"/>
            </a:avLst>
          </a:prstGeom>
          <a:solidFill>
            <a:srgbClr val="EAE8F3"/>
          </a:solidFill>
          <a:ln/>
        </p:spPr>
      </p:sp>
      <p:sp>
        <p:nvSpPr>
          <p:cNvPr id="25" name="Shape 19"/>
          <p:cNvSpPr/>
          <p:nvPr/>
        </p:nvSpPr>
        <p:spPr>
          <a:xfrm>
            <a:off x="7365325" y="2868216"/>
            <a:ext cx="348020" cy="348020"/>
          </a:xfrm>
          <a:prstGeom prst="roundRect">
            <a:avLst>
              <a:gd name="adj" fmla="val 26271725"/>
            </a:avLst>
          </a:prstGeom>
          <a:solidFill>
            <a:srgbClr val="3E2513"/>
          </a:solidFill>
          <a:ln/>
        </p:spPr>
      </p:sp>
      <p:pic>
        <p:nvPicPr>
          <p:cNvPr id="26" name="Image 4" descr="preencoded.png"/>
          <p:cNvPicPr>
            <a:picLocks noChangeAspect="1"/>
          </p:cNvPicPr>
          <p:nvPr/>
        </p:nvPicPr>
        <p:blipFill>
          <a:blip r:embed="rId3">
            <a:extLst>
              <a:ext uri="{96DAC541-7B7A-43D3-8B79-37D633B846F1}">
                <asvg:svgBlip xmlns:asvg="http://schemas.microsoft.com/office/drawing/2016/SVG/main" r:embed="rId8"/>
              </a:ext>
            </a:extLst>
          </a:blip>
          <a:stretch>
            <a:fillRect/>
          </a:stretch>
        </p:blipFill>
        <p:spPr>
          <a:xfrm>
            <a:off x="7461052" y="2963823"/>
            <a:ext cx="156567" cy="156567"/>
          </a:xfrm>
          <a:prstGeom prst="rect">
            <a:avLst/>
          </a:prstGeom>
        </p:spPr>
      </p:pic>
      <p:sp>
        <p:nvSpPr>
          <p:cNvPr id="27" name="Text 20"/>
          <p:cNvSpPr/>
          <p:nvPr/>
        </p:nvSpPr>
        <p:spPr>
          <a:xfrm>
            <a:off x="7365325" y="3332203"/>
            <a:ext cx="2102644" cy="181213"/>
          </a:xfrm>
          <a:prstGeom prst="rect">
            <a:avLst/>
          </a:prstGeom>
          <a:noFill/>
          <a:ln/>
        </p:spPr>
        <p:txBody>
          <a:bodyPr wrap="none" lIns="0" tIns="0" rIns="0" bIns="0" rtlCol="0" anchor="t"/>
          <a:lstStyle/>
          <a:p>
            <a:pPr marL="0" indent="0" algn="l">
              <a:buNone/>
            </a:pPr>
            <a:r>
              <a:rPr lang="en-US" sz="2000" dirty="0">
                <a:solidFill>
                  <a:srgbClr val="49495A"/>
                </a:solidFill>
                <a:latin typeface="Times New Roman" panose="02020603050405020304" pitchFamily="18" charset="0"/>
                <a:ea typeface="Libre Baskerville" pitchFamily="34" charset="-122"/>
                <a:cs typeface="Times New Roman" panose="02020603050405020304" pitchFamily="18" charset="0"/>
              </a:rPr>
              <a:t>Нақты әлемде шектеулер бар</a:t>
            </a:r>
            <a:endParaRPr lang="en-US" sz="2000" dirty="0">
              <a:latin typeface="Times New Roman" panose="02020603050405020304" pitchFamily="18" charset="0"/>
              <a:cs typeface="Times New Roman" panose="02020603050405020304" pitchFamily="18" charset="0"/>
            </a:endParaRPr>
          </a:p>
        </p:txBody>
      </p:sp>
      <p:sp>
        <p:nvSpPr>
          <p:cNvPr id="28" name="Text 21"/>
          <p:cNvSpPr/>
          <p:nvPr/>
        </p:nvSpPr>
        <p:spPr>
          <a:xfrm>
            <a:off x="7365325" y="3582948"/>
            <a:ext cx="6311265" cy="371475"/>
          </a:xfrm>
          <a:prstGeom prst="rect">
            <a:avLst/>
          </a:prstGeom>
          <a:noFill/>
          <a:ln/>
        </p:spPr>
        <p:txBody>
          <a:bodyPr wrap="square" lIns="0" tIns="0" rIns="0" bIns="0" rtlCol="0" anchor="t"/>
          <a:lstStyle/>
          <a:p>
            <a:pPr marL="0" indent="0" algn="l">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Идеал машиналар табиғатта жоқ, бірақ олардың идеясы инженерлерге тиімдірек қозғалтқыштар мен электр станциялары жасауға көмектеседі.</a:t>
            </a:r>
            <a:endParaRPr lang="en-US" sz="1400" dirty="0">
              <a:latin typeface="Times New Roman" panose="02020603050405020304" pitchFamily="18" charset="0"/>
              <a:cs typeface="Times New Roman" panose="02020603050405020304" pitchFamily="18" charset="0"/>
            </a:endParaRPr>
          </a:p>
        </p:txBody>
      </p:sp>
      <p:sp>
        <p:nvSpPr>
          <p:cNvPr id="29" name="Text 22"/>
          <p:cNvSpPr/>
          <p:nvPr/>
        </p:nvSpPr>
        <p:spPr>
          <a:xfrm>
            <a:off x="590312" y="4244340"/>
            <a:ext cx="1865114" cy="217527"/>
          </a:xfrm>
          <a:prstGeom prst="rect">
            <a:avLst/>
          </a:prstGeom>
          <a:noFill/>
          <a:ln/>
        </p:spPr>
        <p:txBody>
          <a:bodyPr wrap="none" lIns="0" tIns="0" rIns="0" bIns="0" rtlCol="0" anchor="t"/>
          <a:lstStyle/>
          <a:p>
            <a:pPr marL="0" indent="0" algn="l">
              <a:buNone/>
            </a:pPr>
            <a:r>
              <a:rPr lang="en-US" sz="2400" dirty="0">
                <a:solidFill>
                  <a:srgbClr val="403CCF"/>
                </a:solidFill>
                <a:latin typeface="Times New Roman" panose="02020603050405020304" pitchFamily="18" charset="0"/>
                <a:ea typeface="Libre Baskerville" pitchFamily="34" charset="-122"/>
                <a:cs typeface="Times New Roman" panose="02020603050405020304" pitchFamily="18" charset="0"/>
              </a:rPr>
              <a:t>Практикалық маңызы</a:t>
            </a:r>
            <a:endParaRPr lang="en-US" sz="2400" dirty="0">
              <a:latin typeface="Times New Roman" panose="02020603050405020304" pitchFamily="18" charset="0"/>
              <a:cs typeface="Times New Roman" panose="02020603050405020304" pitchFamily="18" charset="0"/>
            </a:endParaRPr>
          </a:p>
        </p:txBody>
      </p:sp>
      <p:sp>
        <p:nvSpPr>
          <p:cNvPr id="30" name="Text 23"/>
          <p:cNvSpPr/>
          <p:nvPr/>
        </p:nvSpPr>
        <p:spPr>
          <a:xfrm>
            <a:off x="590312" y="4751785"/>
            <a:ext cx="2155508" cy="181213"/>
          </a:xfrm>
          <a:prstGeom prst="rect">
            <a:avLst/>
          </a:prstGeom>
          <a:noFill/>
          <a:ln/>
        </p:spPr>
        <p:txBody>
          <a:bodyPr wrap="none" lIns="0" tIns="0" rIns="0" bIns="0" rtlCol="0" anchor="t"/>
          <a:lstStyle/>
          <a:p>
            <a:pPr marL="0" indent="0" algn="l">
              <a:buNone/>
            </a:pPr>
            <a:r>
              <a:rPr lang="en-US" sz="2000" dirty="0">
                <a:solidFill>
                  <a:srgbClr val="403CCF"/>
                </a:solidFill>
                <a:latin typeface="Times New Roman" panose="02020603050405020304" pitchFamily="18" charset="0"/>
                <a:ea typeface="Libre Baskerville" pitchFamily="34" charset="-122"/>
                <a:cs typeface="Times New Roman" panose="02020603050405020304" pitchFamily="18" charset="0"/>
              </a:rPr>
              <a:t>Қазіргі заман технологиялары</a:t>
            </a:r>
            <a:endParaRPr lang="en-US" sz="2000" dirty="0">
              <a:latin typeface="Times New Roman" panose="02020603050405020304" pitchFamily="18" charset="0"/>
              <a:cs typeface="Times New Roman" panose="02020603050405020304" pitchFamily="18" charset="0"/>
            </a:endParaRPr>
          </a:p>
        </p:txBody>
      </p:sp>
      <p:sp>
        <p:nvSpPr>
          <p:cNvPr id="31" name="Text 24"/>
          <p:cNvSpPr/>
          <p:nvPr/>
        </p:nvSpPr>
        <p:spPr>
          <a:xfrm>
            <a:off x="590312" y="5048965"/>
            <a:ext cx="6459617" cy="185738"/>
          </a:xfrm>
          <a:prstGeom prst="rect">
            <a:avLst/>
          </a:prstGeom>
          <a:noFill/>
          <a:ln/>
        </p:spPr>
        <p:txBody>
          <a:bodyPr wrap="none" lIns="0" tIns="0" rIns="0" bIns="0" rtlCol="0" anchor="t"/>
          <a:lstStyle/>
          <a:p>
            <a:pPr marL="342900" indent="-342900" algn="l">
              <a:buSzPct val="100000"/>
              <a:buChar char="•"/>
            </a:pP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Гибридті автомобильдер</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 екі қозғалтқыш, жоғары ПӘК</a:t>
            </a:r>
            <a:endParaRPr lang="en-US" sz="1400" dirty="0">
              <a:latin typeface="Times New Roman" panose="02020603050405020304" pitchFamily="18" charset="0"/>
              <a:cs typeface="Times New Roman" panose="02020603050405020304" pitchFamily="18" charset="0"/>
            </a:endParaRPr>
          </a:p>
        </p:txBody>
      </p:sp>
      <p:sp>
        <p:nvSpPr>
          <p:cNvPr id="32" name="Text 25"/>
          <p:cNvSpPr/>
          <p:nvPr/>
        </p:nvSpPr>
        <p:spPr>
          <a:xfrm>
            <a:off x="590312" y="5275303"/>
            <a:ext cx="6459617" cy="185738"/>
          </a:xfrm>
          <a:prstGeom prst="rect">
            <a:avLst/>
          </a:prstGeom>
          <a:noFill/>
          <a:ln/>
        </p:spPr>
        <p:txBody>
          <a:bodyPr wrap="none" lIns="0" tIns="0" rIns="0" bIns="0" rtlCol="0" anchor="t"/>
          <a:lstStyle/>
          <a:p>
            <a:pPr marL="342900" indent="-342900" algn="l">
              <a:buSzPct val="100000"/>
              <a:buChar char="•"/>
            </a:pP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Жаңартылатын энергия</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 күн, жел панельдері</a:t>
            </a:r>
            <a:endParaRPr lang="en-US" sz="1400" dirty="0">
              <a:latin typeface="Times New Roman" panose="02020603050405020304" pitchFamily="18" charset="0"/>
              <a:cs typeface="Times New Roman" panose="02020603050405020304" pitchFamily="18" charset="0"/>
            </a:endParaRPr>
          </a:p>
        </p:txBody>
      </p:sp>
      <p:sp>
        <p:nvSpPr>
          <p:cNvPr id="33" name="Text 26"/>
          <p:cNvSpPr/>
          <p:nvPr/>
        </p:nvSpPr>
        <p:spPr>
          <a:xfrm>
            <a:off x="590312" y="5501640"/>
            <a:ext cx="6459617" cy="185738"/>
          </a:xfrm>
          <a:prstGeom prst="rect">
            <a:avLst/>
          </a:prstGeom>
          <a:noFill/>
          <a:ln/>
        </p:spPr>
        <p:txBody>
          <a:bodyPr wrap="none" lIns="0" tIns="0" rIns="0" bIns="0" rtlCol="0" anchor="t"/>
          <a:lstStyle/>
          <a:p>
            <a:pPr marL="342900" indent="-342900" algn="l">
              <a:buSzPct val="100000"/>
              <a:buChar char="•"/>
            </a:pP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Когенерация</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 жылу мен электрді бірге өндіру</a:t>
            </a:r>
            <a:endParaRPr lang="en-US" sz="1400" dirty="0">
              <a:latin typeface="Times New Roman" panose="02020603050405020304" pitchFamily="18" charset="0"/>
              <a:cs typeface="Times New Roman" panose="02020603050405020304" pitchFamily="18" charset="0"/>
            </a:endParaRPr>
          </a:p>
        </p:txBody>
      </p:sp>
      <p:sp>
        <p:nvSpPr>
          <p:cNvPr id="34" name="Text 27"/>
          <p:cNvSpPr/>
          <p:nvPr/>
        </p:nvSpPr>
        <p:spPr>
          <a:xfrm>
            <a:off x="590312" y="5727978"/>
            <a:ext cx="6459617" cy="185738"/>
          </a:xfrm>
          <a:prstGeom prst="rect">
            <a:avLst/>
          </a:prstGeom>
          <a:noFill/>
          <a:ln/>
        </p:spPr>
        <p:txBody>
          <a:bodyPr wrap="none" lIns="0" tIns="0" rIns="0" bIns="0" rtlCol="0" anchor="t"/>
          <a:lstStyle/>
          <a:p>
            <a:pPr marL="342900" indent="-342900" algn="l">
              <a:buSzPct val="100000"/>
              <a:buChar char="•"/>
            </a:pP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Энергия үнемдеу</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 жарық диодтары, үнемді техника</a:t>
            </a:r>
            <a:endParaRPr lang="en-US" sz="1400" dirty="0">
              <a:latin typeface="Times New Roman" panose="02020603050405020304" pitchFamily="18" charset="0"/>
              <a:cs typeface="Times New Roman" panose="02020603050405020304" pitchFamily="18" charset="0"/>
            </a:endParaRPr>
          </a:p>
        </p:txBody>
      </p:sp>
      <p:sp>
        <p:nvSpPr>
          <p:cNvPr id="35" name="Text 28"/>
          <p:cNvSpPr/>
          <p:nvPr/>
        </p:nvSpPr>
        <p:spPr>
          <a:xfrm>
            <a:off x="7340679" y="4751785"/>
            <a:ext cx="1450538" cy="181213"/>
          </a:xfrm>
          <a:prstGeom prst="rect">
            <a:avLst/>
          </a:prstGeom>
          <a:noFill/>
          <a:ln/>
        </p:spPr>
        <p:txBody>
          <a:bodyPr wrap="none" lIns="0" tIns="0" rIns="0" bIns="0" rtlCol="0" anchor="t"/>
          <a:lstStyle/>
          <a:p>
            <a:pPr marL="0" indent="0" algn="l">
              <a:buNone/>
            </a:pPr>
            <a:r>
              <a:rPr lang="en-US" sz="2000" dirty="0">
                <a:solidFill>
                  <a:srgbClr val="403CCF"/>
                </a:solidFill>
                <a:latin typeface="Times New Roman" panose="02020603050405020304" pitchFamily="18" charset="0"/>
                <a:ea typeface="Libre Baskerville" pitchFamily="34" charset="-122"/>
                <a:cs typeface="Times New Roman" panose="02020603050405020304" pitchFamily="18" charset="0"/>
              </a:rPr>
              <a:t>Болашақ бағыттары</a:t>
            </a:r>
            <a:endParaRPr lang="en-US" sz="2000" dirty="0">
              <a:latin typeface="Times New Roman" panose="02020603050405020304" pitchFamily="18" charset="0"/>
              <a:cs typeface="Times New Roman" panose="02020603050405020304" pitchFamily="18" charset="0"/>
            </a:endParaRPr>
          </a:p>
        </p:txBody>
      </p:sp>
      <p:sp>
        <p:nvSpPr>
          <p:cNvPr id="36" name="Text 29"/>
          <p:cNvSpPr/>
          <p:nvPr/>
        </p:nvSpPr>
        <p:spPr>
          <a:xfrm>
            <a:off x="7340679" y="5048965"/>
            <a:ext cx="6459617" cy="185738"/>
          </a:xfrm>
          <a:prstGeom prst="rect">
            <a:avLst/>
          </a:prstGeom>
          <a:noFill/>
          <a:ln/>
        </p:spPr>
        <p:txBody>
          <a:bodyPr wrap="none" lIns="0" tIns="0" rIns="0" bIns="0" rtlCol="0" anchor="t"/>
          <a:lstStyle/>
          <a:p>
            <a:pPr marL="342900" indent="-342900" algn="l">
              <a:buSzPct val="100000"/>
              <a:buChar char="•"/>
            </a:pP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Суперөткізгіштер</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 кедергісіз энергия беру</a:t>
            </a:r>
            <a:endParaRPr lang="en-US" sz="1400" dirty="0">
              <a:latin typeface="Times New Roman" panose="02020603050405020304" pitchFamily="18" charset="0"/>
              <a:cs typeface="Times New Roman" panose="02020603050405020304" pitchFamily="18" charset="0"/>
            </a:endParaRPr>
          </a:p>
        </p:txBody>
      </p:sp>
      <p:sp>
        <p:nvSpPr>
          <p:cNvPr id="37" name="Text 30"/>
          <p:cNvSpPr/>
          <p:nvPr/>
        </p:nvSpPr>
        <p:spPr>
          <a:xfrm>
            <a:off x="7340679" y="5275303"/>
            <a:ext cx="6459617" cy="185738"/>
          </a:xfrm>
          <a:prstGeom prst="rect">
            <a:avLst/>
          </a:prstGeom>
          <a:noFill/>
          <a:ln/>
        </p:spPr>
        <p:txBody>
          <a:bodyPr wrap="none" lIns="0" tIns="0" rIns="0" bIns="0" rtlCol="0" anchor="t"/>
          <a:lstStyle/>
          <a:p>
            <a:pPr marL="342900" indent="-342900" algn="l">
              <a:buSzPct val="100000"/>
              <a:buChar char="•"/>
            </a:pP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Жаңа материалдар</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 аз үйкеліс, жоғары беріктік</a:t>
            </a:r>
            <a:endParaRPr lang="en-US" sz="1400" dirty="0">
              <a:latin typeface="Times New Roman" panose="02020603050405020304" pitchFamily="18" charset="0"/>
              <a:cs typeface="Times New Roman" panose="02020603050405020304" pitchFamily="18" charset="0"/>
            </a:endParaRPr>
          </a:p>
        </p:txBody>
      </p:sp>
      <p:sp>
        <p:nvSpPr>
          <p:cNvPr id="38" name="Text 31"/>
          <p:cNvSpPr/>
          <p:nvPr/>
        </p:nvSpPr>
        <p:spPr>
          <a:xfrm>
            <a:off x="7340679" y="5501640"/>
            <a:ext cx="6459617" cy="185738"/>
          </a:xfrm>
          <a:prstGeom prst="rect">
            <a:avLst/>
          </a:prstGeom>
          <a:noFill/>
          <a:ln/>
        </p:spPr>
        <p:txBody>
          <a:bodyPr wrap="none" lIns="0" tIns="0" rIns="0" bIns="0" rtlCol="0" anchor="t"/>
          <a:lstStyle/>
          <a:p>
            <a:pPr marL="342900" indent="-342900" algn="l">
              <a:buSzPct val="100000"/>
              <a:buChar char="•"/>
            </a:pP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Квант технологиялары</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 жаңа тиімділік деңгейі</a:t>
            </a:r>
            <a:endParaRPr lang="en-US" sz="1400" dirty="0">
              <a:latin typeface="Times New Roman" panose="02020603050405020304" pitchFamily="18" charset="0"/>
              <a:cs typeface="Times New Roman" panose="02020603050405020304" pitchFamily="18" charset="0"/>
            </a:endParaRPr>
          </a:p>
        </p:txBody>
      </p:sp>
      <p:sp>
        <p:nvSpPr>
          <p:cNvPr id="39" name="Text 32"/>
          <p:cNvSpPr/>
          <p:nvPr/>
        </p:nvSpPr>
        <p:spPr>
          <a:xfrm>
            <a:off x="7340679" y="5727978"/>
            <a:ext cx="6459617" cy="185738"/>
          </a:xfrm>
          <a:prstGeom prst="rect">
            <a:avLst/>
          </a:prstGeom>
          <a:noFill/>
          <a:ln/>
        </p:spPr>
        <p:txBody>
          <a:bodyPr wrap="none" lIns="0" tIns="0" rIns="0" bIns="0" rtlCol="0" anchor="t"/>
          <a:lstStyle/>
          <a:p>
            <a:pPr marL="342900" indent="-342900" algn="l">
              <a:buSzPct val="100000"/>
              <a:buChar char="•"/>
            </a:pP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Жасанды интеллект</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 энергияны оңтайлы басқару</a:t>
            </a:r>
            <a:endParaRPr lang="en-US" sz="1400" dirty="0">
              <a:latin typeface="Times New Roman" panose="02020603050405020304" pitchFamily="18" charset="0"/>
              <a:cs typeface="Times New Roman" panose="02020603050405020304" pitchFamily="18" charset="0"/>
            </a:endParaRPr>
          </a:p>
        </p:txBody>
      </p:sp>
      <p:sp>
        <p:nvSpPr>
          <p:cNvPr id="40" name="Text 33"/>
          <p:cNvSpPr/>
          <p:nvPr/>
        </p:nvSpPr>
        <p:spPr>
          <a:xfrm>
            <a:off x="735151" y="6068616"/>
            <a:ext cx="13028414" cy="410527"/>
          </a:xfrm>
          <a:prstGeom prst="rect">
            <a:avLst/>
          </a:prstGeom>
          <a:noFill/>
          <a:ln/>
        </p:spPr>
        <p:txBody>
          <a:bodyPr wrap="none" lIns="0" tIns="0" rIns="0" bIns="0" rtlCol="0" anchor="t"/>
          <a:lstStyle/>
          <a:p>
            <a:pPr marL="0" indent="0" algn="l">
              <a:buNone/>
            </a:pP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Ең маңызды ой:</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ПӘК туралы білім — бұл тек физика сабағы емес. Бұл энергияны үнемдеу, табиғатты қорғау, тұрақты даму туралы түсінік. </a:t>
            </a:r>
            <a:endParaRPr lang="ru-RU" sz="1400" dirty="0">
              <a:solidFill>
                <a:srgbClr val="49495A"/>
              </a:solidFill>
              <a:latin typeface="Times New Roman" panose="02020603050405020304" pitchFamily="18" charset="0"/>
              <a:ea typeface="Open Sans" pitchFamily="34" charset="-122"/>
              <a:cs typeface="Times New Roman" panose="02020603050405020304" pitchFamily="18" charset="0"/>
            </a:endParaRPr>
          </a:p>
          <a:p>
            <a:pPr marL="0" indent="0" algn="l">
              <a:buNone/>
            </a:pPr>
            <a:r>
              <a:rPr lang="en-US" sz="1400" dirty="0" err="1">
                <a:solidFill>
                  <a:srgbClr val="49495A"/>
                </a:solidFill>
                <a:latin typeface="Times New Roman" panose="02020603050405020304" pitchFamily="18" charset="0"/>
                <a:ea typeface="Open Sans" pitchFamily="34" charset="-122"/>
                <a:cs typeface="Times New Roman" panose="02020603050405020304" pitchFamily="18" charset="0"/>
              </a:rPr>
              <a:t>Әрбір</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пайыз тиімділік — бұл үнемделген ресурстар, таза ауа және жарқын болашақ!</a:t>
            </a:r>
            <a:endParaRPr lang="en-US" sz="1400" dirty="0">
              <a:latin typeface="Times New Roman" panose="02020603050405020304" pitchFamily="18" charset="0"/>
              <a:cs typeface="Times New Roman" panose="02020603050405020304" pitchFamily="18" charset="0"/>
            </a:endParaRPr>
          </a:p>
        </p:txBody>
      </p:sp>
      <p:sp>
        <p:nvSpPr>
          <p:cNvPr id="41" name="Shape 34"/>
          <p:cNvSpPr/>
          <p:nvPr/>
        </p:nvSpPr>
        <p:spPr>
          <a:xfrm>
            <a:off x="590312" y="6084809"/>
            <a:ext cx="15240" cy="446723"/>
          </a:xfrm>
          <a:prstGeom prst="rect">
            <a:avLst/>
          </a:prstGeom>
          <a:solidFill>
            <a:srgbClr val="403CCF"/>
          </a:solidFill>
          <a:ln/>
        </p:spPr>
      </p:sp>
      <p:sp>
        <p:nvSpPr>
          <p:cNvPr id="42" name="Text 35"/>
          <p:cNvSpPr/>
          <p:nvPr/>
        </p:nvSpPr>
        <p:spPr>
          <a:xfrm>
            <a:off x="590312" y="6705481"/>
            <a:ext cx="1965841" cy="217527"/>
          </a:xfrm>
          <a:prstGeom prst="rect">
            <a:avLst/>
          </a:prstGeom>
          <a:noFill/>
          <a:ln/>
        </p:spPr>
        <p:txBody>
          <a:bodyPr wrap="none" lIns="0" tIns="0" rIns="0" bIns="0" rtlCol="0" anchor="t"/>
          <a:lstStyle/>
          <a:p>
            <a:pPr marL="0" indent="0" algn="l">
              <a:buNone/>
            </a:pPr>
            <a:r>
              <a:rPr lang="en-US" sz="2400" dirty="0">
                <a:solidFill>
                  <a:srgbClr val="403CCF"/>
                </a:solidFill>
                <a:latin typeface="Times New Roman" panose="02020603050405020304" pitchFamily="18" charset="0"/>
                <a:ea typeface="Libre Baskerville" pitchFamily="34" charset="-122"/>
                <a:cs typeface="Times New Roman" panose="02020603050405020304" pitchFamily="18" charset="0"/>
              </a:rPr>
              <a:t>Үйге тапсырма ойлары</a:t>
            </a:r>
            <a:endParaRPr lang="en-US" sz="2400" dirty="0">
              <a:latin typeface="Times New Roman" panose="02020603050405020304" pitchFamily="18" charset="0"/>
              <a:cs typeface="Times New Roman" panose="02020603050405020304" pitchFamily="18" charset="0"/>
            </a:endParaRPr>
          </a:p>
        </p:txBody>
      </p:sp>
      <p:sp>
        <p:nvSpPr>
          <p:cNvPr id="43" name="Text 36"/>
          <p:cNvSpPr/>
          <p:nvPr/>
        </p:nvSpPr>
        <p:spPr>
          <a:xfrm>
            <a:off x="590312" y="7096959"/>
            <a:ext cx="13202364" cy="185738"/>
          </a:xfrm>
          <a:prstGeom prst="rect">
            <a:avLst/>
          </a:prstGeom>
          <a:noFill/>
          <a:ln/>
        </p:spPr>
        <p:txBody>
          <a:bodyPr wrap="none" lIns="0" tIns="0" rIns="0" bIns="0" rtlCol="0" anchor="t"/>
          <a:lstStyle/>
          <a:p>
            <a:pPr marL="0" indent="0" algn="l">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Үйіңіздегі құрылғыларды қарап шығыңыз: шам, тоңазытқыш, компьютер. Олардың қайсысы тиімдірек деп ойлайсыз? Неліктен? ПӘК ұғымын пайдаланып түсіндіріңіз.</a:t>
            </a:r>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75930" y="477142"/>
            <a:ext cx="7592139" cy="980183"/>
          </a:xfrm>
          <a:prstGeom prst="rect">
            <a:avLst/>
          </a:prstGeom>
          <a:noFill/>
          <a:ln/>
        </p:spPr>
        <p:txBody>
          <a:bodyPr wrap="square" lIns="0" tIns="0" rIns="0" bIns="0" rtlCol="0" anchor="t"/>
          <a:lstStyle/>
          <a:p>
            <a:pPr marL="0" indent="0" algn="ctr">
              <a:lnSpc>
                <a:spcPts val="3550"/>
              </a:lnSpc>
              <a:buNone/>
            </a:pPr>
            <a:r>
              <a:rPr lang="en-US" sz="2850" dirty="0">
                <a:solidFill>
                  <a:srgbClr val="403CCF"/>
                </a:solidFill>
                <a:latin typeface="Times New Roman" panose="02020603050405020304" pitchFamily="18" charset="0"/>
                <a:ea typeface="Libre Baskerville" pitchFamily="34" charset="-122"/>
                <a:cs typeface="Times New Roman" panose="02020603050405020304" pitchFamily="18" charset="0"/>
              </a:rPr>
              <a:t>Сабақтың тақырыбы: Жылу қозғалтқышының пайдалы әсер коэффициенті</a:t>
            </a:r>
            <a:endParaRPr lang="en-US" sz="2850" dirty="0">
              <a:latin typeface="Times New Roman" panose="02020603050405020304" pitchFamily="18" charset="0"/>
              <a:cs typeface="Times New Roman" panose="02020603050405020304" pitchFamily="18" charset="0"/>
            </a:endParaRPr>
          </a:p>
        </p:txBody>
      </p:sp>
      <p:sp>
        <p:nvSpPr>
          <p:cNvPr id="4" name="Shape 1"/>
          <p:cNvSpPr/>
          <p:nvPr/>
        </p:nvSpPr>
        <p:spPr>
          <a:xfrm>
            <a:off x="775930" y="1812667"/>
            <a:ext cx="7592139" cy="1070729"/>
          </a:xfrm>
          <a:prstGeom prst="roundRect">
            <a:avLst>
              <a:gd name="adj" fmla="val 2038"/>
            </a:avLst>
          </a:prstGeom>
          <a:solidFill>
            <a:srgbClr val="3E2513"/>
          </a:solidFill>
          <a:ln/>
        </p:spPr>
      </p:sp>
      <p:sp>
        <p:nvSpPr>
          <p:cNvPr id="5" name="Text 2"/>
          <p:cNvSpPr/>
          <p:nvPr/>
        </p:nvSpPr>
        <p:spPr>
          <a:xfrm>
            <a:off x="921306" y="1958042"/>
            <a:ext cx="1818561" cy="227171"/>
          </a:xfrm>
          <a:prstGeom prst="rect">
            <a:avLst/>
          </a:prstGeom>
          <a:noFill/>
          <a:ln/>
        </p:spPr>
        <p:txBody>
          <a:bodyPr wrap="none" lIns="0" tIns="0" rIns="0" bIns="0" rtlCol="0" anchor="t"/>
          <a:lstStyle/>
          <a:p>
            <a:pPr marL="0" indent="0" algn="l">
              <a:lnSpc>
                <a:spcPts val="1750"/>
              </a:lnSpc>
              <a:buNone/>
            </a:pPr>
            <a:r>
              <a:rPr lang="en-US" sz="2400" dirty="0">
                <a:solidFill>
                  <a:srgbClr val="FFFFFF"/>
                </a:solidFill>
                <a:latin typeface="Times New Roman" panose="02020603050405020304" pitchFamily="18" charset="0"/>
                <a:ea typeface="Libre Baskerville" pitchFamily="34" charset="-122"/>
                <a:cs typeface="Times New Roman" panose="02020603050405020304" pitchFamily="18" charset="0"/>
              </a:rPr>
              <a:t>Білім мақсаты</a:t>
            </a:r>
            <a:endParaRPr lang="en-US" sz="2400" dirty="0">
              <a:latin typeface="Times New Roman" panose="02020603050405020304" pitchFamily="18" charset="0"/>
              <a:cs typeface="Times New Roman" panose="02020603050405020304" pitchFamily="18" charset="0"/>
            </a:endParaRPr>
          </a:p>
        </p:txBody>
      </p:sp>
      <p:sp>
        <p:nvSpPr>
          <p:cNvPr id="6" name="Text 3"/>
          <p:cNvSpPr/>
          <p:nvPr/>
        </p:nvSpPr>
        <p:spPr>
          <a:xfrm>
            <a:off x="921306" y="2272486"/>
            <a:ext cx="7301389" cy="465534"/>
          </a:xfrm>
          <a:prstGeom prst="rect">
            <a:avLst/>
          </a:prstGeom>
          <a:noFill/>
          <a:ln/>
        </p:spPr>
        <p:txBody>
          <a:bodyPr wrap="square" lIns="0" tIns="0" rIns="0" bIns="0" rtlCol="0" anchor="t"/>
          <a:lstStyle/>
          <a:p>
            <a:pPr marL="0" indent="0" algn="l">
              <a:lnSpc>
                <a:spcPts val="1800"/>
              </a:lnSpc>
              <a:buNone/>
            </a:pPr>
            <a:r>
              <a:rPr lang="en-US" dirty="0">
                <a:solidFill>
                  <a:srgbClr val="FFFFFF"/>
                </a:solidFill>
                <a:latin typeface="Times New Roman" panose="02020603050405020304" pitchFamily="18" charset="0"/>
                <a:ea typeface="Open Sans" pitchFamily="34" charset="-122"/>
                <a:cs typeface="Times New Roman" panose="02020603050405020304" pitchFamily="18" charset="0"/>
              </a:rPr>
              <a:t>Пайдалы әсер коэффициенті (ПӘК) дегеніміз не және неліктен ол әрқашан 100%-дан төмен болатынын түсіну</a:t>
            </a:r>
            <a:endParaRPr lang="en-US" dirty="0">
              <a:latin typeface="Times New Roman" panose="02020603050405020304" pitchFamily="18" charset="0"/>
              <a:cs typeface="Times New Roman" panose="02020603050405020304" pitchFamily="18" charset="0"/>
            </a:endParaRPr>
          </a:p>
        </p:txBody>
      </p:sp>
      <p:sp>
        <p:nvSpPr>
          <p:cNvPr id="7" name="Shape 4"/>
          <p:cNvSpPr/>
          <p:nvPr/>
        </p:nvSpPr>
        <p:spPr>
          <a:xfrm>
            <a:off x="775930" y="2956975"/>
            <a:ext cx="7592139" cy="967860"/>
          </a:xfrm>
          <a:prstGeom prst="roundRect">
            <a:avLst>
              <a:gd name="adj" fmla="val 2604"/>
            </a:avLst>
          </a:prstGeom>
          <a:solidFill>
            <a:srgbClr val="3E2513"/>
          </a:solidFill>
          <a:ln/>
        </p:spPr>
      </p:sp>
      <p:sp>
        <p:nvSpPr>
          <p:cNvPr id="8" name="Text 5"/>
          <p:cNvSpPr/>
          <p:nvPr/>
        </p:nvSpPr>
        <p:spPr>
          <a:xfrm>
            <a:off x="921306" y="3102350"/>
            <a:ext cx="1818561" cy="227171"/>
          </a:xfrm>
          <a:prstGeom prst="rect">
            <a:avLst/>
          </a:prstGeom>
          <a:noFill/>
          <a:ln/>
        </p:spPr>
        <p:txBody>
          <a:bodyPr wrap="none" lIns="0" tIns="0" rIns="0" bIns="0" rtlCol="0" anchor="t"/>
          <a:lstStyle/>
          <a:p>
            <a:pPr marL="0" indent="0" algn="l">
              <a:lnSpc>
                <a:spcPts val="1750"/>
              </a:lnSpc>
              <a:buNone/>
            </a:pPr>
            <a:r>
              <a:rPr lang="en-US" sz="2400" dirty="0">
                <a:solidFill>
                  <a:srgbClr val="FFFFFF"/>
                </a:solidFill>
                <a:latin typeface="Times New Roman" panose="02020603050405020304" pitchFamily="18" charset="0"/>
                <a:ea typeface="Libre Baskerville" pitchFamily="34" charset="-122"/>
                <a:cs typeface="Times New Roman" panose="02020603050405020304" pitchFamily="18" charset="0"/>
              </a:rPr>
              <a:t>Практикалық дағды</a:t>
            </a:r>
            <a:endParaRPr lang="en-US" sz="2400" dirty="0">
              <a:latin typeface="Times New Roman" panose="02020603050405020304" pitchFamily="18" charset="0"/>
              <a:cs typeface="Times New Roman" panose="02020603050405020304" pitchFamily="18" charset="0"/>
            </a:endParaRPr>
          </a:p>
        </p:txBody>
      </p:sp>
      <p:sp>
        <p:nvSpPr>
          <p:cNvPr id="9" name="Text 6"/>
          <p:cNvSpPr/>
          <p:nvPr/>
        </p:nvSpPr>
        <p:spPr>
          <a:xfrm>
            <a:off x="921306" y="3416794"/>
            <a:ext cx="7301389" cy="232767"/>
          </a:xfrm>
          <a:prstGeom prst="rect">
            <a:avLst/>
          </a:prstGeom>
          <a:noFill/>
          <a:ln/>
        </p:spPr>
        <p:txBody>
          <a:bodyPr wrap="none" lIns="0" tIns="0" rIns="0" bIns="0" rtlCol="0" anchor="t"/>
          <a:lstStyle/>
          <a:p>
            <a:pPr marL="0" indent="0" algn="l">
              <a:lnSpc>
                <a:spcPts val="1800"/>
              </a:lnSpc>
              <a:buNone/>
            </a:pPr>
            <a:r>
              <a:rPr lang="en-US" dirty="0">
                <a:solidFill>
                  <a:srgbClr val="FFFFFF"/>
                </a:solidFill>
                <a:latin typeface="Times New Roman" panose="02020603050405020304" pitchFamily="18" charset="0"/>
                <a:ea typeface="Open Sans" pitchFamily="34" charset="-122"/>
                <a:cs typeface="Times New Roman" panose="02020603050405020304" pitchFamily="18" charset="0"/>
              </a:rPr>
              <a:t>Жылу қозғалтқышының ПӘК-ін формулалар арқылы есептеуді </a:t>
            </a:r>
            <a:r>
              <a:rPr lang="en-US" dirty="0" err="1">
                <a:solidFill>
                  <a:srgbClr val="FFFFFF"/>
                </a:solidFill>
                <a:latin typeface="Times New Roman" panose="02020603050405020304" pitchFamily="18" charset="0"/>
                <a:ea typeface="Open Sans" pitchFamily="34" charset="-122"/>
                <a:cs typeface="Times New Roman" panose="02020603050405020304" pitchFamily="18" charset="0"/>
              </a:rPr>
              <a:t>үйрену</a:t>
            </a:r>
            <a:r>
              <a:rPr lang="en-US" dirty="0">
                <a:solidFill>
                  <a:srgbClr val="FFFFFF"/>
                </a:solidFill>
                <a:latin typeface="Times New Roman" panose="02020603050405020304" pitchFamily="18" charset="0"/>
                <a:ea typeface="Open Sans" pitchFamily="34" charset="-122"/>
                <a:cs typeface="Times New Roman" panose="02020603050405020304" pitchFamily="18" charset="0"/>
              </a:rPr>
              <a:t> </a:t>
            </a:r>
            <a:endParaRPr lang="ru-RU" dirty="0">
              <a:solidFill>
                <a:srgbClr val="FFFFFF"/>
              </a:solidFill>
              <a:latin typeface="Times New Roman" panose="02020603050405020304" pitchFamily="18" charset="0"/>
              <a:ea typeface="Open Sans" pitchFamily="34" charset="-122"/>
              <a:cs typeface="Times New Roman" panose="02020603050405020304" pitchFamily="18" charset="0"/>
            </a:endParaRPr>
          </a:p>
          <a:p>
            <a:pPr marL="0" indent="0" algn="l">
              <a:lnSpc>
                <a:spcPts val="1800"/>
              </a:lnSpc>
              <a:buNone/>
            </a:pPr>
            <a:r>
              <a:rPr lang="en-US" dirty="0" err="1">
                <a:solidFill>
                  <a:srgbClr val="FFFFFF"/>
                </a:solidFill>
                <a:latin typeface="Times New Roman" panose="02020603050405020304" pitchFamily="18" charset="0"/>
                <a:ea typeface="Open Sans" pitchFamily="34" charset="-122"/>
                <a:cs typeface="Times New Roman" panose="02020603050405020304" pitchFamily="18" charset="0"/>
              </a:rPr>
              <a:t>және</a:t>
            </a:r>
            <a:r>
              <a:rPr lang="en-US" dirty="0">
                <a:solidFill>
                  <a:srgbClr val="FFFFFF"/>
                </a:solidFill>
                <a:latin typeface="Times New Roman" panose="02020603050405020304" pitchFamily="18" charset="0"/>
                <a:ea typeface="Open Sans" pitchFamily="34" charset="-122"/>
                <a:cs typeface="Times New Roman" panose="02020603050405020304" pitchFamily="18" charset="0"/>
              </a:rPr>
              <a:t> нақты есептерді шығару</a:t>
            </a:r>
            <a:endParaRPr lang="en-US" dirty="0">
              <a:latin typeface="Times New Roman" panose="02020603050405020304" pitchFamily="18" charset="0"/>
              <a:cs typeface="Times New Roman" panose="02020603050405020304" pitchFamily="18" charset="0"/>
            </a:endParaRPr>
          </a:p>
        </p:txBody>
      </p:sp>
      <p:sp>
        <p:nvSpPr>
          <p:cNvPr id="10" name="Shape 7"/>
          <p:cNvSpPr/>
          <p:nvPr/>
        </p:nvSpPr>
        <p:spPr>
          <a:xfrm>
            <a:off x="775929" y="3998592"/>
            <a:ext cx="7592139" cy="896064"/>
          </a:xfrm>
          <a:prstGeom prst="roundRect">
            <a:avLst>
              <a:gd name="adj" fmla="val 2604"/>
            </a:avLst>
          </a:prstGeom>
          <a:solidFill>
            <a:srgbClr val="3E2513"/>
          </a:solidFill>
          <a:ln/>
        </p:spPr>
      </p:sp>
      <p:sp>
        <p:nvSpPr>
          <p:cNvPr id="11" name="Text 8"/>
          <p:cNvSpPr/>
          <p:nvPr/>
        </p:nvSpPr>
        <p:spPr>
          <a:xfrm>
            <a:off x="921306" y="4061102"/>
            <a:ext cx="1818561" cy="227171"/>
          </a:xfrm>
          <a:prstGeom prst="rect">
            <a:avLst/>
          </a:prstGeom>
          <a:noFill/>
          <a:ln/>
        </p:spPr>
        <p:txBody>
          <a:bodyPr wrap="none" lIns="0" tIns="0" rIns="0" bIns="0" rtlCol="0" anchor="t"/>
          <a:lstStyle/>
          <a:p>
            <a:pPr marL="0" indent="0" algn="l">
              <a:lnSpc>
                <a:spcPts val="1750"/>
              </a:lnSpc>
              <a:buNone/>
            </a:pPr>
            <a:r>
              <a:rPr lang="en-US" sz="2400" dirty="0">
                <a:solidFill>
                  <a:srgbClr val="FFFFFF"/>
                </a:solidFill>
                <a:latin typeface="Times New Roman" panose="02020603050405020304" pitchFamily="18" charset="0"/>
                <a:ea typeface="Libre Baskerville" pitchFamily="34" charset="-122"/>
                <a:cs typeface="Times New Roman" panose="02020603050405020304" pitchFamily="18" charset="0"/>
              </a:rPr>
              <a:t>Талдау қабілеті</a:t>
            </a:r>
            <a:endParaRPr lang="en-US" sz="2400" dirty="0">
              <a:latin typeface="Times New Roman" panose="02020603050405020304" pitchFamily="18" charset="0"/>
              <a:cs typeface="Times New Roman" panose="02020603050405020304" pitchFamily="18" charset="0"/>
            </a:endParaRPr>
          </a:p>
        </p:txBody>
      </p:sp>
      <p:sp>
        <p:nvSpPr>
          <p:cNvPr id="12" name="Text 9"/>
          <p:cNvSpPr/>
          <p:nvPr/>
        </p:nvSpPr>
        <p:spPr>
          <a:xfrm>
            <a:off x="921306" y="4375546"/>
            <a:ext cx="7301389" cy="232767"/>
          </a:xfrm>
          <a:prstGeom prst="rect">
            <a:avLst/>
          </a:prstGeom>
          <a:noFill/>
          <a:ln/>
        </p:spPr>
        <p:txBody>
          <a:bodyPr wrap="none" lIns="0" tIns="0" rIns="0" bIns="0" rtlCol="0" anchor="t"/>
          <a:lstStyle/>
          <a:p>
            <a:pPr marL="0" indent="0" algn="l">
              <a:lnSpc>
                <a:spcPts val="1800"/>
              </a:lnSpc>
              <a:buNone/>
            </a:pPr>
            <a:r>
              <a:rPr lang="en-US" dirty="0">
                <a:solidFill>
                  <a:srgbClr val="FFFFFF"/>
                </a:solidFill>
                <a:latin typeface="Times New Roman" panose="02020603050405020304" pitchFamily="18" charset="0"/>
                <a:ea typeface="Open Sans" pitchFamily="34" charset="-122"/>
                <a:cs typeface="Times New Roman" panose="02020603050405020304" pitchFamily="18" charset="0"/>
              </a:rPr>
              <a:t>Әртүрлі құрылғыларда энергия қайда жоғалатынын түсіну және </a:t>
            </a:r>
            <a:r>
              <a:rPr lang="en-US" dirty="0" err="1">
                <a:solidFill>
                  <a:srgbClr val="FFFFFF"/>
                </a:solidFill>
                <a:latin typeface="Times New Roman" panose="02020603050405020304" pitchFamily="18" charset="0"/>
                <a:ea typeface="Open Sans" pitchFamily="34" charset="-122"/>
                <a:cs typeface="Times New Roman" panose="02020603050405020304" pitchFamily="18" charset="0"/>
              </a:rPr>
              <a:t>оны</a:t>
            </a:r>
            <a:r>
              <a:rPr lang="en-US" dirty="0">
                <a:solidFill>
                  <a:srgbClr val="FFFFFF"/>
                </a:solidFill>
                <a:latin typeface="Times New Roman" panose="02020603050405020304" pitchFamily="18" charset="0"/>
                <a:ea typeface="Open Sans" pitchFamily="34" charset="-122"/>
                <a:cs typeface="Times New Roman" panose="02020603050405020304" pitchFamily="18" charset="0"/>
              </a:rPr>
              <a:t> </a:t>
            </a:r>
            <a:endParaRPr lang="ru-RU" dirty="0">
              <a:solidFill>
                <a:srgbClr val="FFFFFF"/>
              </a:solidFill>
              <a:latin typeface="Times New Roman" panose="02020603050405020304" pitchFamily="18" charset="0"/>
              <a:ea typeface="Open Sans" pitchFamily="34" charset="-122"/>
              <a:cs typeface="Times New Roman" panose="02020603050405020304" pitchFamily="18" charset="0"/>
            </a:endParaRPr>
          </a:p>
          <a:p>
            <a:pPr marL="0" indent="0" algn="l">
              <a:lnSpc>
                <a:spcPts val="1800"/>
              </a:lnSpc>
              <a:buNone/>
            </a:pPr>
            <a:r>
              <a:rPr lang="en-US" dirty="0" err="1">
                <a:solidFill>
                  <a:srgbClr val="FFFFFF"/>
                </a:solidFill>
                <a:latin typeface="Times New Roman" panose="02020603050405020304" pitchFamily="18" charset="0"/>
                <a:ea typeface="Open Sans" pitchFamily="34" charset="-122"/>
                <a:cs typeface="Times New Roman" panose="02020603050405020304" pitchFamily="18" charset="0"/>
              </a:rPr>
              <a:t>азайту</a:t>
            </a:r>
            <a:r>
              <a:rPr lang="en-US" dirty="0">
                <a:solidFill>
                  <a:srgbClr val="FFFFFF"/>
                </a:solidFill>
                <a:latin typeface="Times New Roman" panose="02020603050405020304" pitchFamily="18" charset="0"/>
                <a:ea typeface="Open Sans" pitchFamily="34" charset="-122"/>
                <a:cs typeface="Times New Roman" panose="02020603050405020304" pitchFamily="18" charset="0"/>
              </a:rPr>
              <a:t> жолдарын ұсыну</a:t>
            </a:r>
            <a:endParaRPr lang="en-US" dirty="0">
              <a:latin typeface="Times New Roman" panose="02020603050405020304" pitchFamily="18" charset="0"/>
              <a:cs typeface="Times New Roman" panose="02020603050405020304" pitchFamily="18" charset="0"/>
            </a:endParaRPr>
          </a:p>
        </p:txBody>
      </p:sp>
      <p:sp>
        <p:nvSpPr>
          <p:cNvPr id="14" name="Text 11"/>
          <p:cNvSpPr/>
          <p:nvPr/>
        </p:nvSpPr>
        <p:spPr>
          <a:xfrm>
            <a:off x="921306" y="5140821"/>
            <a:ext cx="1818561" cy="227171"/>
          </a:xfrm>
          <a:prstGeom prst="rect">
            <a:avLst/>
          </a:prstGeom>
          <a:noFill/>
          <a:ln/>
        </p:spPr>
        <p:txBody>
          <a:bodyPr wrap="none" lIns="0" tIns="0" rIns="0" bIns="0" rtlCol="0" anchor="t"/>
          <a:lstStyle/>
          <a:p>
            <a:pPr marL="0" indent="0" algn="l">
              <a:lnSpc>
                <a:spcPts val="1750"/>
              </a:lnSpc>
              <a:buNone/>
            </a:pPr>
            <a:r>
              <a:rPr lang="en-US" sz="2400" dirty="0">
                <a:solidFill>
                  <a:srgbClr val="FFFFFF"/>
                </a:solidFill>
                <a:latin typeface="Times New Roman" panose="02020603050405020304" pitchFamily="18" charset="0"/>
                <a:ea typeface="Libre Baskerville" pitchFamily="34" charset="-122"/>
                <a:cs typeface="Times New Roman" panose="02020603050405020304" pitchFamily="18" charset="0"/>
              </a:rPr>
              <a:t>Қолданбалы ойлау</a:t>
            </a:r>
            <a:endParaRPr lang="en-US" sz="2400" dirty="0">
              <a:latin typeface="Times New Roman" panose="02020603050405020304" pitchFamily="18" charset="0"/>
              <a:cs typeface="Times New Roman" panose="02020603050405020304" pitchFamily="18" charset="0"/>
            </a:endParaRPr>
          </a:p>
        </p:txBody>
      </p:sp>
      <p:sp>
        <p:nvSpPr>
          <p:cNvPr id="15" name="Text 12"/>
          <p:cNvSpPr/>
          <p:nvPr/>
        </p:nvSpPr>
        <p:spPr>
          <a:xfrm>
            <a:off x="921306" y="5455265"/>
            <a:ext cx="7301389" cy="232767"/>
          </a:xfrm>
          <a:prstGeom prst="rect">
            <a:avLst/>
          </a:prstGeom>
          <a:noFill/>
          <a:ln/>
        </p:spPr>
        <p:txBody>
          <a:bodyPr wrap="none" lIns="0" tIns="0" rIns="0" bIns="0" rtlCol="0" anchor="t"/>
          <a:lstStyle/>
          <a:p>
            <a:pPr marL="0" indent="0" algn="l">
              <a:lnSpc>
                <a:spcPts val="1800"/>
              </a:lnSpc>
              <a:buNone/>
            </a:pPr>
            <a:r>
              <a:rPr lang="en-US" dirty="0">
                <a:solidFill>
                  <a:srgbClr val="FFFFFF"/>
                </a:solidFill>
                <a:latin typeface="Times New Roman" panose="02020603050405020304" pitchFamily="18" charset="0"/>
                <a:ea typeface="Open Sans" pitchFamily="34" charset="-122"/>
                <a:cs typeface="Times New Roman" panose="02020603050405020304" pitchFamily="18" charset="0"/>
              </a:rPr>
              <a:t>Физикалық заңдарға негізделген машиналар мен </a:t>
            </a:r>
            <a:r>
              <a:rPr lang="en-US" dirty="0" err="1">
                <a:solidFill>
                  <a:srgbClr val="FFFFFF"/>
                </a:solidFill>
                <a:latin typeface="Times New Roman" panose="02020603050405020304" pitchFamily="18" charset="0"/>
                <a:ea typeface="Open Sans" pitchFamily="34" charset="-122"/>
                <a:cs typeface="Times New Roman" panose="02020603050405020304" pitchFamily="18" charset="0"/>
              </a:rPr>
              <a:t>механизмдердің</a:t>
            </a:r>
            <a:r>
              <a:rPr lang="en-US" dirty="0">
                <a:solidFill>
                  <a:srgbClr val="FFFFFF"/>
                </a:solidFill>
                <a:latin typeface="Times New Roman" panose="02020603050405020304" pitchFamily="18" charset="0"/>
                <a:ea typeface="Open Sans" pitchFamily="34" charset="-122"/>
                <a:cs typeface="Times New Roman" panose="02020603050405020304" pitchFamily="18" charset="0"/>
              </a:rPr>
              <a:t> </a:t>
            </a:r>
            <a:endParaRPr lang="ru-RU" dirty="0">
              <a:solidFill>
                <a:srgbClr val="FFFFFF"/>
              </a:solidFill>
              <a:latin typeface="Times New Roman" panose="02020603050405020304" pitchFamily="18" charset="0"/>
              <a:ea typeface="Open Sans" pitchFamily="34" charset="-122"/>
              <a:cs typeface="Times New Roman" panose="02020603050405020304" pitchFamily="18" charset="0"/>
            </a:endParaRPr>
          </a:p>
          <a:p>
            <a:pPr marL="0" indent="0" algn="l">
              <a:lnSpc>
                <a:spcPts val="1800"/>
              </a:lnSpc>
              <a:buNone/>
            </a:pPr>
            <a:r>
              <a:rPr lang="en-US" dirty="0">
                <a:solidFill>
                  <a:srgbClr val="FFFFFF"/>
                </a:solidFill>
                <a:latin typeface="Times New Roman" panose="02020603050405020304" pitchFamily="18" charset="0"/>
                <a:ea typeface="Open Sans" pitchFamily="34" charset="-122"/>
                <a:cs typeface="Times New Roman" panose="02020603050405020304" pitchFamily="18" charset="0"/>
              </a:rPr>
              <a:t>ПӘК-</a:t>
            </a:r>
            <a:r>
              <a:rPr lang="en-US" dirty="0" err="1">
                <a:solidFill>
                  <a:srgbClr val="FFFFFF"/>
                </a:solidFill>
                <a:latin typeface="Times New Roman" panose="02020603050405020304" pitchFamily="18" charset="0"/>
                <a:ea typeface="Open Sans" pitchFamily="34" charset="-122"/>
                <a:cs typeface="Times New Roman" panose="02020603050405020304" pitchFamily="18" charset="0"/>
              </a:rPr>
              <a:t>ін</a:t>
            </a:r>
            <a:r>
              <a:rPr lang="en-US" dirty="0">
                <a:solidFill>
                  <a:srgbClr val="FFFFFF"/>
                </a:solidFill>
                <a:latin typeface="Times New Roman" panose="02020603050405020304" pitchFamily="18" charset="0"/>
                <a:ea typeface="Open Sans" pitchFamily="34" charset="-122"/>
                <a:cs typeface="Times New Roman" panose="02020603050405020304" pitchFamily="18" charset="0"/>
              </a:rPr>
              <a:t> арттыру тәсілдерін ұсыну</a:t>
            </a:r>
            <a:endParaRPr lang="en-US" dirty="0">
              <a:latin typeface="Times New Roman" panose="02020603050405020304" pitchFamily="18" charset="0"/>
              <a:cs typeface="Times New Roman" panose="02020603050405020304" pitchFamily="18" charset="0"/>
            </a:endParaRPr>
          </a:p>
        </p:txBody>
      </p:sp>
      <p:sp>
        <p:nvSpPr>
          <p:cNvPr id="16" name="Text 13"/>
          <p:cNvSpPr/>
          <p:nvPr/>
        </p:nvSpPr>
        <p:spPr>
          <a:xfrm>
            <a:off x="775930" y="6203746"/>
            <a:ext cx="7592139" cy="931069"/>
          </a:xfrm>
          <a:prstGeom prst="rect">
            <a:avLst/>
          </a:prstGeom>
          <a:noFill/>
          <a:ln/>
        </p:spPr>
        <p:txBody>
          <a:bodyPr wrap="square" lIns="0" tIns="0" rIns="0" bIns="0" rtlCol="0" anchor="t"/>
          <a:lstStyle/>
          <a:p>
            <a:pPr marL="0" indent="0" algn="l">
              <a:lnSpc>
                <a:spcPts val="1800"/>
              </a:lnSpc>
              <a:buNone/>
            </a:pP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Бұл сабақ сіздерге энергияның сақталу заңын терең түсінуге, қоршаған ортадағы техникалық құрылғылардың жұмыс принциптерін талдауға және заманауи технологиялардың тиімділігін бағалауға көмектеседі. Біз теориялық білімді практикалық мысалдармен байланыстырып, күнделікті өміріміздегі энергия ағымдарын көре аламыз.</a:t>
            </a:r>
            <a:endParaRPr lang="en-US" dirty="0">
              <a:latin typeface="Times New Roman" panose="02020603050405020304" pitchFamily="18" charset="0"/>
              <a:cs typeface="Times New Roman" panose="02020603050405020304" pitchFamily="18" charset="0"/>
            </a:endParaRPr>
          </a:p>
        </p:txBody>
      </p:sp>
      <p:sp>
        <p:nvSpPr>
          <p:cNvPr id="19" name="Shape 10">
            <a:extLst>
              <a:ext uri="{FF2B5EF4-FFF2-40B4-BE49-F238E27FC236}">
                <a16:creationId xmlns:a16="http://schemas.microsoft.com/office/drawing/2014/main" id="{82401EDA-4F79-4846-B04E-54D1CDB538EA}"/>
              </a:ext>
            </a:extLst>
          </p:cNvPr>
          <p:cNvSpPr/>
          <p:nvPr/>
        </p:nvSpPr>
        <p:spPr>
          <a:xfrm>
            <a:off x="775930" y="4986336"/>
            <a:ext cx="7592138" cy="896064"/>
          </a:xfrm>
          <a:prstGeom prst="roundRect">
            <a:avLst>
              <a:gd name="adj" fmla="val 2604"/>
            </a:avLst>
          </a:prstGeom>
          <a:solidFill>
            <a:srgbClr val="3E2513"/>
          </a:solidFill>
          <a:ln/>
        </p:spPr>
      </p:sp>
      <p:sp>
        <p:nvSpPr>
          <p:cNvPr id="20" name="Text 11">
            <a:extLst>
              <a:ext uri="{FF2B5EF4-FFF2-40B4-BE49-F238E27FC236}">
                <a16:creationId xmlns:a16="http://schemas.microsoft.com/office/drawing/2014/main" id="{01079084-262F-4EFB-936F-CAD2BE95432D}"/>
              </a:ext>
            </a:extLst>
          </p:cNvPr>
          <p:cNvSpPr/>
          <p:nvPr/>
        </p:nvSpPr>
        <p:spPr>
          <a:xfrm>
            <a:off x="921306" y="5063609"/>
            <a:ext cx="1818561" cy="227171"/>
          </a:xfrm>
          <a:prstGeom prst="rect">
            <a:avLst/>
          </a:prstGeom>
          <a:noFill/>
          <a:ln/>
        </p:spPr>
        <p:txBody>
          <a:bodyPr wrap="none" lIns="0" tIns="0" rIns="0" bIns="0" rtlCol="0" anchor="t"/>
          <a:lstStyle/>
          <a:p>
            <a:pPr marL="0" indent="0" algn="l">
              <a:lnSpc>
                <a:spcPts val="1750"/>
              </a:lnSpc>
              <a:buNone/>
            </a:pPr>
            <a:r>
              <a:rPr lang="en-US" sz="2400" dirty="0">
                <a:solidFill>
                  <a:srgbClr val="FFFFFF"/>
                </a:solidFill>
                <a:latin typeface="Times New Roman" panose="02020603050405020304" pitchFamily="18" charset="0"/>
                <a:ea typeface="Libre Baskerville" pitchFamily="34" charset="-122"/>
                <a:cs typeface="Times New Roman" panose="02020603050405020304" pitchFamily="18" charset="0"/>
              </a:rPr>
              <a:t>Қолданбалы ойлау</a:t>
            </a:r>
            <a:endParaRPr lang="en-US" sz="2400" dirty="0">
              <a:latin typeface="Times New Roman" panose="02020603050405020304" pitchFamily="18" charset="0"/>
              <a:cs typeface="Times New Roman" panose="02020603050405020304" pitchFamily="18" charset="0"/>
            </a:endParaRPr>
          </a:p>
        </p:txBody>
      </p:sp>
      <p:sp>
        <p:nvSpPr>
          <p:cNvPr id="21" name="Text 12">
            <a:extLst>
              <a:ext uri="{FF2B5EF4-FFF2-40B4-BE49-F238E27FC236}">
                <a16:creationId xmlns:a16="http://schemas.microsoft.com/office/drawing/2014/main" id="{DD9362ED-35C2-439A-8884-9BDF33819665}"/>
              </a:ext>
            </a:extLst>
          </p:cNvPr>
          <p:cNvSpPr/>
          <p:nvPr/>
        </p:nvSpPr>
        <p:spPr>
          <a:xfrm>
            <a:off x="921306" y="5378053"/>
            <a:ext cx="7301389" cy="232767"/>
          </a:xfrm>
          <a:prstGeom prst="rect">
            <a:avLst/>
          </a:prstGeom>
          <a:noFill/>
          <a:ln/>
        </p:spPr>
        <p:txBody>
          <a:bodyPr wrap="none" lIns="0" tIns="0" rIns="0" bIns="0" rtlCol="0" anchor="t"/>
          <a:lstStyle/>
          <a:p>
            <a:pPr marL="0" indent="0" algn="l">
              <a:lnSpc>
                <a:spcPts val="1800"/>
              </a:lnSpc>
              <a:buNone/>
            </a:pPr>
            <a:r>
              <a:rPr lang="en-US" dirty="0">
                <a:solidFill>
                  <a:srgbClr val="FFFFFF"/>
                </a:solidFill>
                <a:latin typeface="Times New Roman" panose="02020603050405020304" pitchFamily="18" charset="0"/>
                <a:ea typeface="Open Sans" pitchFamily="34" charset="-122"/>
                <a:cs typeface="Times New Roman" panose="02020603050405020304" pitchFamily="18" charset="0"/>
              </a:rPr>
              <a:t>Физикалық заңдарға негізделген машиналар мен </a:t>
            </a:r>
            <a:r>
              <a:rPr lang="en-US" dirty="0" err="1">
                <a:solidFill>
                  <a:srgbClr val="FFFFFF"/>
                </a:solidFill>
                <a:latin typeface="Times New Roman" panose="02020603050405020304" pitchFamily="18" charset="0"/>
                <a:ea typeface="Open Sans" pitchFamily="34" charset="-122"/>
                <a:cs typeface="Times New Roman" panose="02020603050405020304" pitchFamily="18" charset="0"/>
              </a:rPr>
              <a:t>механизмдердің</a:t>
            </a:r>
            <a:r>
              <a:rPr lang="en-US" dirty="0">
                <a:solidFill>
                  <a:srgbClr val="FFFFFF"/>
                </a:solidFill>
                <a:latin typeface="Times New Roman" panose="02020603050405020304" pitchFamily="18" charset="0"/>
                <a:ea typeface="Open Sans" pitchFamily="34" charset="-122"/>
                <a:cs typeface="Times New Roman" panose="02020603050405020304" pitchFamily="18" charset="0"/>
              </a:rPr>
              <a:t> </a:t>
            </a:r>
            <a:endParaRPr lang="ru-RU" dirty="0">
              <a:solidFill>
                <a:srgbClr val="FFFFFF"/>
              </a:solidFill>
              <a:latin typeface="Times New Roman" panose="02020603050405020304" pitchFamily="18" charset="0"/>
              <a:ea typeface="Open Sans" pitchFamily="34" charset="-122"/>
              <a:cs typeface="Times New Roman" panose="02020603050405020304" pitchFamily="18" charset="0"/>
            </a:endParaRPr>
          </a:p>
          <a:p>
            <a:pPr marL="0" indent="0" algn="l">
              <a:lnSpc>
                <a:spcPts val="1800"/>
              </a:lnSpc>
              <a:buNone/>
            </a:pPr>
            <a:r>
              <a:rPr lang="en-US" dirty="0">
                <a:solidFill>
                  <a:srgbClr val="FFFFFF"/>
                </a:solidFill>
                <a:latin typeface="Times New Roman" panose="02020603050405020304" pitchFamily="18" charset="0"/>
                <a:ea typeface="Open Sans" pitchFamily="34" charset="-122"/>
                <a:cs typeface="Times New Roman" panose="02020603050405020304" pitchFamily="18" charset="0"/>
              </a:rPr>
              <a:t>ПӘК-</a:t>
            </a:r>
            <a:r>
              <a:rPr lang="en-US" dirty="0" err="1">
                <a:solidFill>
                  <a:srgbClr val="FFFFFF"/>
                </a:solidFill>
                <a:latin typeface="Times New Roman" panose="02020603050405020304" pitchFamily="18" charset="0"/>
                <a:ea typeface="Open Sans" pitchFamily="34" charset="-122"/>
                <a:cs typeface="Times New Roman" panose="02020603050405020304" pitchFamily="18" charset="0"/>
              </a:rPr>
              <a:t>ін</a:t>
            </a:r>
            <a:r>
              <a:rPr lang="en-US" dirty="0">
                <a:solidFill>
                  <a:srgbClr val="FFFFFF"/>
                </a:solidFill>
                <a:latin typeface="Times New Roman" panose="02020603050405020304" pitchFamily="18" charset="0"/>
                <a:ea typeface="Open Sans" pitchFamily="34" charset="-122"/>
                <a:cs typeface="Times New Roman" panose="02020603050405020304" pitchFamily="18" charset="0"/>
              </a:rPr>
              <a:t> арттыру тәсілдерін ұсыну</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86290" y="285868"/>
            <a:ext cx="3473291" cy="434102"/>
          </a:xfrm>
          <a:prstGeom prst="rect">
            <a:avLst/>
          </a:prstGeom>
          <a:noFill/>
          <a:ln/>
        </p:spPr>
        <p:txBody>
          <a:bodyPr wrap="none" lIns="0" tIns="0" rIns="0" bIns="0" rtlCol="0" anchor="t"/>
          <a:lstStyle/>
          <a:p>
            <a:pPr marL="0" indent="0" algn="l">
              <a:lnSpc>
                <a:spcPts val="3400"/>
              </a:lnSpc>
              <a:buNone/>
            </a:pPr>
            <a:r>
              <a:rPr lang="en-US" sz="3600" dirty="0">
                <a:solidFill>
                  <a:srgbClr val="403CCF"/>
                </a:solidFill>
                <a:latin typeface="Times New Roman" panose="02020603050405020304" pitchFamily="18" charset="0"/>
                <a:ea typeface="Libre Baskerville" pitchFamily="34" charset="-122"/>
                <a:cs typeface="Times New Roman" panose="02020603050405020304" pitchFamily="18" charset="0"/>
              </a:rPr>
              <a:t>ПӘК дегеніміз не?</a:t>
            </a:r>
            <a:endParaRPr lang="en-US" sz="3600" dirty="0">
              <a:latin typeface="Times New Roman" panose="02020603050405020304" pitchFamily="18" charset="0"/>
              <a:cs typeface="Times New Roman" panose="02020603050405020304" pitchFamily="18" charset="0"/>
            </a:endParaRPr>
          </a:p>
        </p:txBody>
      </p:sp>
      <p:sp>
        <p:nvSpPr>
          <p:cNvPr id="3" name="Text 1"/>
          <p:cNvSpPr/>
          <p:nvPr/>
        </p:nvSpPr>
        <p:spPr>
          <a:xfrm>
            <a:off x="786290" y="906659"/>
            <a:ext cx="2083951" cy="260390"/>
          </a:xfrm>
          <a:prstGeom prst="rect">
            <a:avLst/>
          </a:prstGeom>
          <a:noFill/>
          <a:ln/>
        </p:spPr>
        <p:txBody>
          <a:bodyPr wrap="none" lIns="0" tIns="0" rIns="0" bIns="0" rtlCol="0" anchor="t"/>
          <a:lstStyle/>
          <a:p>
            <a:pPr marL="0" indent="0" algn="l">
              <a:lnSpc>
                <a:spcPts val="2050"/>
              </a:lnSpc>
              <a:buNone/>
            </a:pPr>
            <a:r>
              <a:rPr lang="en-US" sz="2400" dirty="0">
                <a:solidFill>
                  <a:srgbClr val="3E2513"/>
                </a:solidFill>
                <a:latin typeface="Times New Roman" panose="02020603050405020304" pitchFamily="18" charset="0"/>
                <a:ea typeface="Libre Baskerville" pitchFamily="34" charset="-122"/>
                <a:cs typeface="Times New Roman" panose="02020603050405020304" pitchFamily="18" charset="0"/>
              </a:rPr>
              <a:t>Негізгі анықтама</a:t>
            </a:r>
            <a:endParaRPr lang="en-US" sz="2400" dirty="0">
              <a:latin typeface="Times New Roman" panose="02020603050405020304" pitchFamily="18" charset="0"/>
              <a:cs typeface="Times New Roman" panose="02020603050405020304" pitchFamily="18" charset="0"/>
            </a:endParaRPr>
          </a:p>
        </p:txBody>
      </p:sp>
      <p:sp>
        <p:nvSpPr>
          <p:cNvPr id="4" name="Text 2"/>
          <p:cNvSpPr/>
          <p:nvPr/>
        </p:nvSpPr>
        <p:spPr>
          <a:xfrm>
            <a:off x="786290" y="1291351"/>
            <a:ext cx="7690128" cy="444579"/>
          </a:xfrm>
          <a:prstGeom prst="rect">
            <a:avLst/>
          </a:prstGeom>
          <a:noFill/>
          <a:ln/>
        </p:spPr>
        <p:txBody>
          <a:bodyPr wrap="square" lIns="0" tIns="0" rIns="0" bIns="0" rtlCol="0" anchor="t"/>
          <a:lstStyle/>
          <a:p>
            <a:pPr marL="0" indent="0" algn="l">
              <a:lnSpc>
                <a:spcPts val="1750"/>
              </a:lnSpc>
              <a:buNone/>
            </a:pP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ПӘК (Пайдалы әсер коэффициенті)</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 бұл машинаның немесе кез келген құрылғының тиімділік көрсеткіші. Ол алынған энергияның қандай бөлігі пайдалы жұмысқа айналатынын, ал қандай бөлігі жоғалатынын көрсетеді.</a:t>
            </a:r>
            <a:endParaRPr lang="en-US" sz="1400" dirty="0">
              <a:latin typeface="Times New Roman" panose="02020603050405020304" pitchFamily="18" charset="0"/>
              <a:cs typeface="Times New Roman" panose="02020603050405020304" pitchFamily="18" charset="0"/>
            </a:endParaRPr>
          </a:p>
        </p:txBody>
      </p:sp>
      <p:sp>
        <p:nvSpPr>
          <p:cNvPr id="5" name="Text 3"/>
          <p:cNvSpPr/>
          <p:nvPr/>
        </p:nvSpPr>
        <p:spPr>
          <a:xfrm>
            <a:off x="786290" y="2035968"/>
            <a:ext cx="7690128" cy="444579"/>
          </a:xfrm>
          <a:prstGeom prst="rect">
            <a:avLst/>
          </a:prstGeom>
          <a:noFill/>
          <a:ln/>
        </p:spPr>
        <p:txBody>
          <a:bodyPr wrap="square" lIns="0" tIns="0" rIns="0" bIns="0" rtlCol="0" anchor="t"/>
          <a:lstStyle/>
          <a:p>
            <a:pPr marL="0" indent="0" algn="l">
              <a:lnSpc>
                <a:spcPts val="1750"/>
              </a:lnSpc>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ПӘК грек әрпі </a:t>
            </a: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η (эта)</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арқылы белгіленеді және пайызбен өрнектеледі. Бұл көрсеткіш әрбір техникалық құрылғының "денсаулық паспортындай" — ол машинаның қаншалықты "сау" және үнемді екенін көрсетеді.</a:t>
            </a:r>
            <a:endParaRPr lang="en-US" sz="1400" dirty="0">
              <a:latin typeface="Times New Roman" panose="02020603050405020304" pitchFamily="18" charset="0"/>
              <a:cs typeface="Times New Roman" panose="02020603050405020304" pitchFamily="18" charset="0"/>
            </a:endParaRPr>
          </a:p>
        </p:txBody>
      </p:sp>
      <p:sp>
        <p:nvSpPr>
          <p:cNvPr id="6" name="Shape 4"/>
          <p:cNvSpPr/>
          <p:nvPr/>
        </p:nvSpPr>
        <p:spPr>
          <a:xfrm>
            <a:off x="786290" y="2796300"/>
            <a:ext cx="7690128" cy="812483"/>
          </a:xfrm>
          <a:prstGeom prst="roundRect">
            <a:avLst>
              <a:gd name="adj" fmla="val 2565"/>
            </a:avLst>
          </a:prstGeom>
          <a:solidFill>
            <a:srgbClr val="C3C2F0"/>
          </a:solidFill>
          <a:ln/>
        </p:spPr>
      </p:sp>
      <p:pic>
        <p:nvPicPr>
          <p:cNvPr id="7" name="Image 0" descr="preencoded.png"/>
          <p:cNvPicPr>
            <a:picLocks noChangeAspect="1"/>
          </p:cNvPicPr>
          <p:nvPr/>
        </p:nvPicPr>
        <p:blipFill>
          <a:blip r:embed="rId3"/>
          <a:stretch>
            <a:fillRect/>
          </a:stretch>
        </p:blipFill>
        <p:spPr>
          <a:xfrm>
            <a:off x="925117" y="3008232"/>
            <a:ext cx="173593" cy="138827"/>
          </a:xfrm>
          <a:prstGeom prst="rect">
            <a:avLst/>
          </a:prstGeom>
        </p:spPr>
      </p:pic>
      <p:sp>
        <p:nvSpPr>
          <p:cNvPr id="8" name="Text 5"/>
          <p:cNvSpPr/>
          <p:nvPr/>
        </p:nvSpPr>
        <p:spPr>
          <a:xfrm>
            <a:off x="1237537" y="2969775"/>
            <a:ext cx="7100054" cy="444579"/>
          </a:xfrm>
          <a:prstGeom prst="rect">
            <a:avLst/>
          </a:prstGeom>
          <a:noFill/>
          <a:ln/>
        </p:spPr>
        <p:txBody>
          <a:bodyPr wrap="square" lIns="0" tIns="0" rIns="0" bIns="0" rtlCol="0" anchor="t"/>
          <a:lstStyle/>
          <a:p>
            <a:pPr marL="0" indent="0" algn="l">
              <a:lnSpc>
                <a:spcPts val="1750"/>
              </a:lnSpc>
              <a:buNone/>
            </a:pPr>
            <a:r>
              <a:rPr lang="en-US" sz="1400" b="1" dirty="0">
                <a:solidFill>
                  <a:srgbClr val="000000"/>
                </a:solidFill>
                <a:latin typeface="Times New Roman" panose="02020603050405020304" pitchFamily="18" charset="0"/>
                <a:ea typeface="Open Sans" pitchFamily="34" charset="-122"/>
                <a:cs typeface="Times New Roman" panose="02020603050405020304" pitchFamily="18" charset="0"/>
              </a:rPr>
              <a:t>Маңызды:</a:t>
            </a:r>
            <a:r>
              <a:rPr lang="en-US" sz="1400" dirty="0">
                <a:solidFill>
                  <a:srgbClr val="000000"/>
                </a:solidFill>
                <a:latin typeface="Times New Roman" panose="02020603050405020304" pitchFamily="18" charset="0"/>
                <a:ea typeface="Open Sans" pitchFamily="34" charset="-122"/>
                <a:cs typeface="Times New Roman" panose="02020603050405020304" pitchFamily="18" charset="0"/>
              </a:rPr>
              <a:t> ПӘК неғұрлым жоғары болса, құрылғы соғұрлым тиімді жұмыс істейді және энергияны үнемдейді. Бұл экономикалық тұрғыдан да, экологиялық тұрғыдан да өте маңызды.</a:t>
            </a:r>
            <a:endParaRPr lang="en-US" sz="1400" dirty="0">
              <a:latin typeface="Times New Roman" panose="02020603050405020304" pitchFamily="18" charset="0"/>
              <a:cs typeface="Times New Roman" panose="02020603050405020304" pitchFamily="18" charset="0"/>
            </a:endParaRPr>
          </a:p>
        </p:txBody>
      </p:sp>
      <p:sp>
        <p:nvSpPr>
          <p:cNvPr id="10" name="Text 6"/>
          <p:cNvSpPr/>
          <p:nvPr/>
        </p:nvSpPr>
        <p:spPr>
          <a:xfrm>
            <a:off x="786290" y="3878340"/>
            <a:ext cx="3985498" cy="260390"/>
          </a:xfrm>
          <a:prstGeom prst="rect">
            <a:avLst/>
          </a:prstGeom>
          <a:noFill/>
          <a:ln/>
        </p:spPr>
        <p:txBody>
          <a:bodyPr wrap="none" lIns="0" tIns="0" rIns="0" bIns="0" rtlCol="0" anchor="t"/>
          <a:lstStyle/>
          <a:p>
            <a:pPr marL="0" indent="0" algn="l">
              <a:lnSpc>
                <a:spcPts val="2050"/>
              </a:lnSpc>
              <a:buNone/>
            </a:pPr>
            <a:r>
              <a:rPr lang="en-US" sz="2400" dirty="0">
                <a:solidFill>
                  <a:srgbClr val="403CCF"/>
                </a:solidFill>
                <a:latin typeface="Times New Roman" panose="02020603050405020304" pitchFamily="18" charset="0"/>
                <a:ea typeface="Libre Baskerville" pitchFamily="34" charset="-122"/>
                <a:cs typeface="Times New Roman" panose="02020603050405020304" pitchFamily="18" charset="0"/>
              </a:rPr>
              <a:t>Автомобиль қозғалтқышының мысалы</a:t>
            </a:r>
            <a:endParaRPr lang="en-US" sz="2400" dirty="0">
              <a:latin typeface="Times New Roman" panose="02020603050405020304" pitchFamily="18" charset="0"/>
              <a:cs typeface="Times New Roman" panose="02020603050405020304" pitchFamily="18" charset="0"/>
            </a:endParaRPr>
          </a:p>
        </p:txBody>
      </p:sp>
      <p:pic>
        <p:nvPicPr>
          <p:cNvPr id="11" name="Image 2" descr="preencoded.png"/>
          <p:cNvPicPr>
            <a:picLocks noChangeAspect="1"/>
          </p:cNvPicPr>
          <p:nvPr/>
        </p:nvPicPr>
        <p:blipFill>
          <a:blip r:embed="rId4"/>
          <a:stretch>
            <a:fillRect/>
          </a:stretch>
        </p:blipFill>
        <p:spPr>
          <a:xfrm>
            <a:off x="786290" y="4438768"/>
            <a:ext cx="2778562" cy="1967032"/>
          </a:xfrm>
          <a:prstGeom prst="rect">
            <a:avLst/>
          </a:prstGeom>
        </p:spPr>
      </p:pic>
      <p:sp>
        <p:nvSpPr>
          <p:cNvPr id="12" name="Text 7"/>
          <p:cNvSpPr/>
          <p:nvPr/>
        </p:nvSpPr>
        <p:spPr>
          <a:xfrm>
            <a:off x="6146483" y="4407574"/>
            <a:ext cx="7690128" cy="222290"/>
          </a:xfrm>
          <a:prstGeom prst="rect">
            <a:avLst/>
          </a:prstGeom>
          <a:noFill/>
          <a:ln/>
        </p:spPr>
        <p:txBody>
          <a:bodyPr wrap="none" lIns="0" tIns="0" rIns="0" bIns="0" rtlCol="0" anchor="t"/>
          <a:lstStyle/>
          <a:p>
            <a:pPr marL="0" indent="0" algn="l">
              <a:lnSpc>
                <a:spcPts val="1750"/>
              </a:lnSpc>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Бензинді қозғалтқышта отын энергиясы үш бағытта бөлінеді:</a:t>
            </a:r>
            <a:endParaRPr lang="en-US" sz="1400" dirty="0">
              <a:latin typeface="Times New Roman" panose="02020603050405020304" pitchFamily="18" charset="0"/>
              <a:cs typeface="Times New Roman" panose="02020603050405020304" pitchFamily="18" charset="0"/>
            </a:endParaRPr>
          </a:p>
        </p:txBody>
      </p:sp>
      <p:sp>
        <p:nvSpPr>
          <p:cNvPr id="13" name="Text 8"/>
          <p:cNvSpPr/>
          <p:nvPr/>
        </p:nvSpPr>
        <p:spPr>
          <a:xfrm>
            <a:off x="6146483" y="4754879"/>
            <a:ext cx="7690128" cy="222290"/>
          </a:xfrm>
          <a:prstGeom prst="rect">
            <a:avLst/>
          </a:prstGeom>
          <a:noFill/>
          <a:ln/>
        </p:spPr>
        <p:txBody>
          <a:bodyPr wrap="none" lIns="0" tIns="0" rIns="0" bIns="0" rtlCol="0" anchor="t"/>
          <a:lstStyle/>
          <a:p>
            <a:pPr marL="342900" indent="-342900" algn="l">
              <a:lnSpc>
                <a:spcPts val="1750"/>
              </a:lnSpc>
              <a:buSzPct val="100000"/>
              <a:buChar char="•"/>
            </a:pP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Қозғалысқа айналады</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 бұл пайдалы жұмыс, дөңгелектерді айналдырып, көлікті алға жылжытады</a:t>
            </a:r>
            <a:endParaRPr lang="en-US" sz="1400" dirty="0">
              <a:latin typeface="Times New Roman" panose="02020603050405020304" pitchFamily="18" charset="0"/>
              <a:cs typeface="Times New Roman" panose="02020603050405020304" pitchFamily="18" charset="0"/>
            </a:endParaRPr>
          </a:p>
        </p:txBody>
      </p:sp>
      <p:sp>
        <p:nvSpPr>
          <p:cNvPr id="14" name="Text 9"/>
          <p:cNvSpPr/>
          <p:nvPr/>
        </p:nvSpPr>
        <p:spPr>
          <a:xfrm>
            <a:off x="6146483" y="5025746"/>
            <a:ext cx="7690128" cy="222290"/>
          </a:xfrm>
          <a:prstGeom prst="rect">
            <a:avLst/>
          </a:prstGeom>
          <a:noFill/>
          <a:ln/>
        </p:spPr>
        <p:txBody>
          <a:bodyPr wrap="none" lIns="0" tIns="0" rIns="0" bIns="0" rtlCol="0" anchor="t"/>
          <a:lstStyle/>
          <a:p>
            <a:pPr marL="342900" indent="-342900" algn="l">
              <a:lnSpc>
                <a:spcPts val="1750"/>
              </a:lnSpc>
              <a:buSzPct val="100000"/>
              <a:buChar char="•"/>
            </a:pP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Жылуға айналады</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 қозғалтқышты қыздырады, суыту жүйесі арқылы тарайды</a:t>
            </a:r>
            <a:endParaRPr lang="en-US" sz="1400" dirty="0">
              <a:latin typeface="Times New Roman" panose="02020603050405020304" pitchFamily="18" charset="0"/>
              <a:cs typeface="Times New Roman" panose="02020603050405020304" pitchFamily="18" charset="0"/>
            </a:endParaRPr>
          </a:p>
        </p:txBody>
      </p:sp>
      <p:sp>
        <p:nvSpPr>
          <p:cNvPr id="15" name="Text 10"/>
          <p:cNvSpPr/>
          <p:nvPr/>
        </p:nvSpPr>
        <p:spPr>
          <a:xfrm>
            <a:off x="6146483" y="5296614"/>
            <a:ext cx="7690128" cy="222290"/>
          </a:xfrm>
          <a:prstGeom prst="rect">
            <a:avLst/>
          </a:prstGeom>
          <a:noFill/>
          <a:ln/>
        </p:spPr>
        <p:txBody>
          <a:bodyPr wrap="none" lIns="0" tIns="0" rIns="0" bIns="0" rtlCol="0" anchor="t"/>
          <a:lstStyle/>
          <a:p>
            <a:pPr marL="342900" indent="-342900" algn="l">
              <a:lnSpc>
                <a:spcPts val="1750"/>
              </a:lnSpc>
              <a:buSzPct val="100000"/>
              <a:buChar char="•"/>
            </a:pP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Дыбыс пен үйкелісте жоғалады</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 механикалық бөлшектердің өзара әрекеттесуінде</a:t>
            </a:r>
            <a:endParaRPr lang="en-US" sz="1400" dirty="0">
              <a:latin typeface="Times New Roman" panose="02020603050405020304" pitchFamily="18" charset="0"/>
              <a:cs typeface="Times New Roman" panose="02020603050405020304" pitchFamily="18" charset="0"/>
            </a:endParaRPr>
          </a:p>
        </p:txBody>
      </p:sp>
      <p:sp>
        <p:nvSpPr>
          <p:cNvPr id="16" name="Text 11"/>
          <p:cNvSpPr/>
          <p:nvPr/>
        </p:nvSpPr>
        <p:spPr>
          <a:xfrm>
            <a:off x="6146483" y="5643919"/>
            <a:ext cx="7690128" cy="444579"/>
          </a:xfrm>
          <a:prstGeom prst="rect">
            <a:avLst/>
          </a:prstGeom>
          <a:noFill/>
          <a:ln/>
        </p:spPr>
        <p:txBody>
          <a:bodyPr wrap="square" lIns="0" tIns="0" rIns="0" bIns="0" rtlCol="0" anchor="t"/>
          <a:lstStyle/>
          <a:p>
            <a:pPr marL="0" indent="0" algn="l">
              <a:lnSpc>
                <a:spcPts val="1750"/>
              </a:lnSpc>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ІЖҚ-ның ПӘК-і шамамен </a:t>
            </a:r>
            <a:r>
              <a:rPr lang="en-US" sz="1400" b="1" dirty="0">
                <a:solidFill>
                  <a:srgbClr val="49495A"/>
                </a:solidFill>
                <a:highlight>
                  <a:srgbClr val="F3E3D8"/>
                </a:highlight>
                <a:latin typeface="Times New Roman" panose="02020603050405020304" pitchFamily="18" charset="0"/>
                <a:ea typeface="Open Sans" pitchFamily="34" charset="-122"/>
                <a:cs typeface="Times New Roman" panose="02020603050405020304" pitchFamily="18" charset="0"/>
              </a:rPr>
              <a:t>25-30%</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құрайды, яғни: 10 литр бензиннің тек 3 литры "қозғалысқа" жұмсалады, қалған 7 литры қоршаған ортаны қыздырады!</a:t>
            </a:r>
            <a:endParaRPr lang="en-US" sz="1400" dirty="0">
              <a:latin typeface="Times New Roman" panose="02020603050405020304" pitchFamily="18" charset="0"/>
              <a:cs typeface="Times New Roman" panose="02020603050405020304" pitchFamily="18" charset="0"/>
            </a:endParaRPr>
          </a:p>
        </p:txBody>
      </p:sp>
      <p:sp>
        <p:nvSpPr>
          <p:cNvPr id="17" name="Text 12"/>
          <p:cNvSpPr/>
          <p:nvPr/>
        </p:nvSpPr>
        <p:spPr>
          <a:xfrm>
            <a:off x="786290" y="6718219"/>
            <a:ext cx="13042821" cy="604721"/>
          </a:xfrm>
          <a:prstGeom prst="rect">
            <a:avLst/>
          </a:prstGeom>
          <a:noFill/>
          <a:ln/>
        </p:spPr>
        <p:txBody>
          <a:bodyPr wrap="none" lIns="0" tIns="0" rIns="0" bIns="0" rtlCol="0" anchor="t"/>
          <a:lstStyle/>
          <a:p>
            <a:pPr marL="0" indent="0" algn="l">
              <a:lnSpc>
                <a:spcPts val="1750"/>
              </a:lnSpc>
              <a:buNone/>
            </a:pP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Бұл мысал энергияны түрлендірудің қиындығын көрсетеді. Ғалымдар мен инженерлер осы жоғалымдарды азайту </a:t>
            </a:r>
            <a:r>
              <a:rPr lang="en-US" dirty="0" err="1">
                <a:solidFill>
                  <a:srgbClr val="49495A"/>
                </a:solidFill>
                <a:latin typeface="Times New Roman" panose="02020603050405020304" pitchFamily="18" charset="0"/>
                <a:ea typeface="Open Sans" pitchFamily="34" charset="-122"/>
                <a:cs typeface="Times New Roman" panose="02020603050405020304" pitchFamily="18" charset="0"/>
              </a:rPr>
              <a:t>үшін</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a:t>
            </a:r>
            <a:endParaRPr lang="ru-RU" dirty="0">
              <a:solidFill>
                <a:srgbClr val="49495A"/>
              </a:solidFill>
              <a:latin typeface="Times New Roman" panose="02020603050405020304" pitchFamily="18" charset="0"/>
              <a:ea typeface="Open Sans" pitchFamily="34" charset="-122"/>
              <a:cs typeface="Times New Roman" panose="02020603050405020304" pitchFamily="18" charset="0"/>
            </a:endParaRPr>
          </a:p>
          <a:p>
            <a:pPr marL="0" indent="0" algn="l">
              <a:lnSpc>
                <a:spcPts val="1750"/>
              </a:lnSpc>
              <a:buNone/>
            </a:pPr>
            <a:r>
              <a:rPr lang="en-US" dirty="0" err="1">
                <a:solidFill>
                  <a:srgbClr val="49495A"/>
                </a:solidFill>
                <a:latin typeface="Times New Roman" panose="02020603050405020304" pitchFamily="18" charset="0"/>
                <a:ea typeface="Open Sans" pitchFamily="34" charset="-122"/>
                <a:cs typeface="Times New Roman" panose="02020603050405020304" pitchFamily="18" charset="0"/>
              </a:rPr>
              <a:t>үнемі</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жаңа технологиялар мен материалдарды іздестіруде.</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3702546" y="462439"/>
            <a:ext cx="3838099" cy="465177"/>
          </a:xfrm>
          <a:prstGeom prst="rect">
            <a:avLst/>
          </a:prstGeom>
          <a:noFill/>
          <a:ln/>
        </p:spPr>
        <p:txBody>
          <a:bodyPr wrap="none" lIns="0" tIns="0" rIns="0" bIns="0" rtlCol="0" anchor="t"/>
          <a:lstStyle/>
          <a:p>
            <a:pPr marL="0" indent="0" algn="l">
              <a:buNone/>
            </a:pPr>
            <a:r>
              <a:rPr lang="en-US" sz="4400" dirty="0">
                <a:solidFill>
                  <a:srgbClr val="403CCF"/>
                </a:solidFill>
                <a:latin typeface="Times New Roman" panose="02020603050405020304" pitchFamily="18" charset="0"/>
                <a:ea typeface="Libre Baskerville" pitchFamily="34" charset="-122"/>
                <a:cs typeface="Times New Roman" panose="02020603050405020304" pitchFamily="18" charset="0"/>
              </a:rPr>
              <a:t>Адам да — "машина"</a:t>
            </a:r>
            <a:endParaRPr lang="en-US" sz="4400" dirty="0">
              <a:latin typeface="Times New Roman" panose="02020603050405020304" pitchFamily="18" charset="0"/>
              <a:cs typeface="Times New Roman" panose="02020603050405020304" pitchFamily="18" charset="0"/>
            </a:endParaRPr>
          </a:p>
        </p:txBody>
      </p:sp>
      <p:sp>
        <p:nvSpPr>
          <p:cNvPr id="3" name="Text 1"/>
          <p:cNvSpPr/>
          <p:nvPr/>
        </p:nvSpPr>
        <p:spPr>
          <a:xfrm>
            <a:off x="793790" y="1409700"/>
            <a:ext cx="2989302" cy="278963"/>
          </a:xfrm>
          <a:prstGeom prst="rect">
            <a:avLst/>
          </a:prstGeom>
          <a:noFill/>
          <a:ln/>
        </p:spPr>
        <p:txBody>
          <a:bodyPr wrap="none" lIns="0" tIns="0" rIns="0" bIns="0" rtlCol="0" anchor="t"/>
          <a:lstStyle/>
          <a:p>
            <a:pPr marL="0" indent="0" algn="l">
              <a:buNone/>
            </a:pPr>
            <a:r>
              <a:rPr lang="en-US" sz="2800" dirty="0">
                <a:solidFill>
                  <a:srgbClr val="403CCF"/>
                </a:solidFill>
                <a:latin typeface="Times New Roman" panose="02020603050405020304" pitchFamily="18" charset="0"/>
                <a:ea typeface="Libre Baskerville" pitchFamily="34" charset="-122"/>
                <a:cs typeface="Times New Roman" panose="02020603050405020304" pitchFamily="18" charset="0"/>
              </a:rPr>
              <a:t>Биологиялық "қозғалтқыш"</a:t>
            </a:r>
            <a:endParaRPr lang="en-US" sz="2800" dirty="0">
              <a:latin typeface="Times New Roman" panose="02020603050405020304" pitchFamily="18" charset="0"/>
              <a:cs typeface="Times New Roman" panose="02020603050405020304" pitchFamily="18" charset="0"/>
            </a:endParaRPr>
          </a:p>
        </p:txBody>
      </p:sp>
      <p:sp>
        <p:nvSpPr>
          <p:cNvPr id="4" name="Text 2"/>
          <p:cNvSpPr/>
          <p:nvPr/>
        </p:nvSpPr>
        <p:spPr>
          <a:xfrm>
            <a:off x="793790" y="1837492"/>
            <a:ext cx="9557266" cy="476250"/>
          </a:xfrm>
          <a:prstGeom prst="rect">
            <a:avLst/>
          </a:prstGeom>
          <a:noFill/>
          <a:ln/>
        </p:spPr>
        <p:txBody>
          <a:bodyPr wrap="square" lIns="0" tIns="0" rIns="0" bIns="0" rtlCol="0" anchor="t"/>
          <a:lstStyle/>
          <a:p>
            <a:pPr marL="0" indent="0" algn="l">
              <a:buNone/>
            </a:pP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Адам ағзасы — бұл ең күрделі термодинамикалық жүйелердің бірі. Біз тамақтанғанда, организм энергия алады, бірақ оның барлығы бұлшықет жұмысына жұмсалмайды.</a:t>
            </a:r>
            <a:endParaRPr lang="en-US" dirty="0">
              <a:latin typeface="Times New Roman" panose="02020603050405020304" pitchFamily="18" charset="0"/>
              <a:cs typeface="Times New Roman" panose="02020603050405020304" pitchFamily="18" charset="0"/>
            </a:endParaRPr>
          </a:p>
        </p:txBody>
      </p:sp>
      <p:sp>
        <p:nvSpPr>
          <p:cNvPr id="5" name="Text 3"/>
          <p:cNvSpPr/>
          <p:nvPr/>
        </p:nvSpPr>
        <p:spPr>
          <a:xfrm>
            <a:off x="793790" y="2447687"/>
            <a:ext cx="9557266" cy="238125"/>
          </a:xfrm>
          <a:prstGeom prst="rect">
            <a:avLst/>
          </a:prstGeom>
          <a:noFill/>
          <a:ln/>
        </p:spPr>
        <p:txBody>
          <a:bodyPr wrap="none" lIns="0" tIns="0" rIns="0" bIns="0" rtlCol="0" anchor="t"/>
          <a:lstStyle/>
          <a:p>
            <a:pPr marL="0" indent="0" algn="l">
              <a:buNone/>
            </a:pPr>
            <a:r>
              <a:rPr lang="en-US" b="1" dirty="0">
                <a:solidFill>
                  <a:srgbClr val="49495A"/>
                </a:solidFill>
                <a:latin typeface="Times New Roman" panose="02020603050405020304" pitchFamily="18" charset="0"/>
                <a:ea typeface="Open Sans" pitchFamily="34" charset="-122"/>
                <a:cs typeface="Times New Roman" panose="02020603050405020304" pitchFamily="18" charset="0"/>
              </a:rPr>
              <a:t>Энергияның бөлінуі:</a:t>
            </a:r>
            <a:endParaRPr lang="en-US" dirty="0">
              <a:latin typeface="Times New Roman" panose="02020603050405020304" pitchFamily="18" charset="0"/>
              <a:cs typeface="Times New Roman" panose="02020603050405020304" pitchFamily="18" charset="0"/>
            </a:endParaRPr>
          </a:p>
        </p:txBody>
      </p:sp>
      <p:sp>
        <p:nvSpPr>
          <p:cNvPr id="6" name="Text 4"/>
          <p:cNvSpPr/>
          <p:nvPr/>
        </p:nvSpPr>
        <p:spPr>
          <a:xfrm>
            <a:off x="793790" y="2819757"/>
            <a:ext cx="9557266" cy="238125"/>
          </a:xfrm>
          <a:prstGeom prst="rect">
            <a:avLst/>
          </a:prstGeom>
          <a:noFill/>
          <a:ln/>
        </p:spPr>
        <p:txBody>
          <a:bodyPr wrap="none" lIns="0" tIns="0" rIns="0" bIns="0" rtlCol="0" anchor="t"/>
          <a:lstStyle/>
          <a:p>
            <a:pPr marL="342900" indent="-342900" algn="l">
              <a:buSzPct val="100000"/>
              <a:buChar char="•"/>
            </a:pPr>
            <a:r>
              <a:rPr lang="en-US" b="1" dirty="0">
                <a:solidFill>
                  <a:srgbClr val="3E2513"/>
                </a:solidFill>
                <a:latin typeface="Times New Roman" panose="02020603050405020304" pitchFamily="18" charset="0"/>
                <a:ea typeface="Open Sans" pitchFamily="34" charset="-122"/>
                <a:cs typeface="Times New Roman" panose="02020603050405020304" pitchFamily="18" charset="0"/>
              </a:rPr>
              <a:t>Негізгі алмасу</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 жүрек соғысы, тыныс алу, жасушалардың қызметі үшін энергияның 60-70%-ы</a:t>
            </a:r>
            <a:endParaRPr lang="en-US" dirty="0">
              <a:latin typeface="Times New Roman" panose="02020603050405020304" pitchFamily="18" charset="0"/>
              <a:cs typeface="Times New Roman" panose="02020603050405020304" pitchFamily="18" charset="0"/>
            </a:endParaRPr>
          </a:p>
        </p:txBody>
      </p:sp>
      <p:sp>
        <p:nvSpPr>
          <p:cNvPr id="7" name="Text 5"/>
          <p:cNvSpPr/>
          <p:nvPr/>
        </p:nvSpPr>
        <p:spPr>
          <a:xfrm>
            <a:off x="793790" y="3109912"/>
            <a:ext cx="9557266" cy="238125"/>
          </a:xfrm>
          <a:prstGeom prst="rect">
            <a:avLst/>
          </a:prstGeom>
          <a:noFill/>
          <a:ln/>
        </p:spPr>
        <p:txBody>
          <a:bodyPr wrap="none" lIns="0" tIns="0" rIns="0" bIns="0" rtlCol="0" anchor="t"/>
          <a:lstStyle/>
          <a:p>
            <a:pPr marL="342900" indent="-342900" algn="l">
              <a:buSzPct val="100000"/>
              <a:buChar char="•"/>
            </a:pPr>
            <a:r>
              <a:rPr lang="en-US" b="1" dirty="0">
                <a:solidFill>
                  <a:srgbClr val="3E2513"/>
                </a:solidFill>
                <a:latin typeface="Times New Roman" panose="02020603050405020304" pitchFamily="18" charset="0"/>
                <a:ea typeface="Open Sans" pitchFamily="34" charset="-122"/>
                <a:cs typeface="Times New Roman" panose="02020603050405020304" pitchFamily="18" charset="0"/>
              </a:rPr>
              <a:t>Жылу түрінде</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 дене температурасын ұстап тұру үшін 10-15%</a:t>
            </a:r>
            <a:endParaRPr lang="en-US" dirty="0">
              <a:latin typeface="Times New Roman" panose="02020603050405020304" pitchFamily="18" charset="0"/>
              <a:cs typeface="Times New Roman" panose="02020603050405020304" pitchFamily="18" charset="0"/>
            </a:endParaRPr>
          </a:p>
        </p:txBody>
      </p:sp>
      <p:sp>
        <p:nvSpPr>
          <p:cNvPr id="8" name="Text 6"/>
          <p:cNvSpPr/>
          <p:nvPr/>
        </p:nvSpPr>
        <p:spPr>
          <a:xfrm>
            <a:off x="793790" y="3400068"/>
            <a:ext cx="9557266" cy="238125"/>
          </a:xfrm>
          <a:prstGeom prst="rect">
            <a:avLst/>
          </a:prstGeom>
          <a:noFill/>
          <a:ln/>
        </p:spPr>
        <p:txBody>
          <a:bodyPr wrap="none" lIns="0" tIns="0" rIns="0" bIns="0" rtlCol="0" anchor="t"/>
          <a:lstStyle/>
          <a:p>
            <a:pPr marL="342900" indent="-342900" algn="l">
              <a:buSzPct val="100000"/>
              <a:buChar char="•"/>
            </a:pPr>
            <a:r>
              <a:rPr lang="en-US" b="1" dirty="0">
                <a:solidFill>
                  <a:srgbClr val="3E2513"/>
                </a:solidFill>
                <a:latin typeface="Times New Roman" panose="02020603050405020304" pitchFamily="18" charset="0"/>
                <a:ea typeface="Open Sans" pitchFamily="34" charset="-122"/>
                <a:cs typeface="Times New Roman" panose="02020603050405020304" pitchFamily="18" charset="0"/>
              </a:rPr>
              <a:t>Механикалық жұмыс</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 қозғалыс, жүру, спорт үшін тек 20-25%</a:t>
            </a:r>
            <a:endParaRPr lang="en-US" dirty="0">
              <a:latin typeface="Times New Roman" panose="02020603050405020304" pitchFamily="18" charset="0"/>
              <a:cs typeface="Times New Roman" panose="02020603050405020304" pitchFamily="18" charset="0"/>
            </a:endParaRPr>
          </a:p>
        </p:txBody>
      </p:sp>
      <p:sp>
        <p:nvSpPr>
          <p:cNvPr id="9" name="Text 7"/>
          <p:cNvSpPr/>
          <p:nvPr/>
        </p:nvSpPr>
        <p:spPr>
          <a:xfrm>
            <a:off x="793790" y="3690223"/>
            <a:ext cx="9557266" cy="238125"/>
          </a:xfrm>
          <a:prstGeom prst="rect">
            <a:avLst/>
          </a:prstGeom>
          <a:noFill/>
          <a:ln/>
        </p:spPr>
        <p:txBody>
          <a:bodyPr wrap="none" lIns="0" tIns="0" rIns="0" bIns="0" rtlCol="0" anchor="t"/>
          <a:lstStyle/>
          <a:p>
            <a:pPr marL="342900" indent="-342900" algn="l">
              <a:buSzPct val="100000"/>
              <a:buChar char="•"/>
            </a:pPr>
            <a:r>
              <a:rPr lang="en-US" b="1" dirty="0">
                <a:solidFill>
                  <a:srgbClr val="3E2513"/>
                </a:solidFill>
                <a:latin typeface="Times New Roman" panose="02020603050405020304" pitchFamily="18" charset="0"/>
                <a:ea typeface="Open Sans" pitchFamily="34" charset="-122"/>
                <a:cs typeface="Times New Roman" panose="02020603050405020304" pitchFamily="18" charset="0"/>
              </a:rPr>
              <a:t>Асқорыту процесі</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 тамақты өңдеу үшін 5-10%</a:t>
            </a:r>
            <a:endParaRPr lang="en-US" dirty="0">
              <a:latin typeface="Times New Roman" panose="02020603050405020304" pitchFamily="18" charset="0"/>
              <a:cs typeface="Times New Roman" panose="02020603050405020304" pitchFamily="18" charset="0"/>
            </a:endParaRPr>
          </a:p>
        </p:txBody>
      </p:sp>
      <p:sp>
        <p:nvSpPr>
          <p:cNvPr id="10" name="Text 8"/>
          <p:cNvSpPr/>
          <p:nvPr/>
        </p:nvSpPr>
        <p:spPr>
          <a:xfrm>
            <a:off x="793790" y="4062293"/>
            <a:ext cx="9557266" cy="476250"/>
          </a:xfrm>
          <a:prstGeom prst="rect">
            <a:avLst/>
          </a:prstGeom>
          <a:noFill/>
          <a:ln/>
        </p:spPr>
        <p:txBody>
          <a:bodyPr wrap="square" lIns="0" tIns="0" rIns="0" bIns="0" rtlCol="0" anchor="t"/>
          <a:lstStyle/>
          <a:p>
            <a:pPr marL="0" indent="0" algn="l">
              <a:buNone/>
            </a:pP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Адам ағзасының ПӘК-і шамамен </a:t>
            </a:r>
            <a:r>
              <a:rPr lang="en-US" b="1" dirty="0">
                <a:solidFill>
                  <a:srgbClr val="49495A"/>
                </a:solidFill>
                <a:latin typeface="Times New Roman" panose="02020603050405020304" pitchFamily="18" charset="0"/>
                <a:ea typeface="Open Sans" pitchFamily="34" charset="-122"/>
                <a:cs typeface="Times New Roman" panose="02020603050405020304" pitchFamily="18" charset="0"/>
              </a:rPr>
              <a:t>20-25%</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құрайды. Бұл дегеніміз, біз жеген калориялардың төрттен бірі ғана мақсатты қозғалысқа жұмсалады!</a:t>
            </a:r>
            <a:endParaRPr lang="en-US" dirty="0">
              <a:latin typeface="Times New Roman" panose="02020603050405020304" pitchFamily="18" charset="0"/>
              <a:cs typeface="Times New Roman" panose="02020603050405020304" pitchFamily="18" charset="0"/>
            </a:endParaRPr>
          </a:p>
        </p:txBody>
      </p:sp>
      <p:pic>
        <p:nvPicPr>
          <p:cNvPr id="11" name="Image 0" descr="preencoded.png"/>
          <p:cNvPicPr>
            <a:picLocks noChangeAspect="1"/>
          </p:cNvPicPr>
          <p:nvPr/>
        </p:nvPicPr>
        <p:blipFill>
          <a:blip r:embed="rId3"/>
          <a:stretch>
            <a:fillRect/>
          </a:stretch>
        </p:blipFill>
        <p:spPr>
          <a:xfrm>
            <a:off x="11463374" y="163829"/>
            <a:ext cx="3051774" cy="2181147"/>
          </a:xfrm>
          <a:prstGeom prst="rect">
            <a:avLst/>
          </a:prstGeom>
        </p:spPr>
      </p:pic>
      <p:pic>
        <p:nvPicPr>
          <p:cNvPr id="12" name="Image 1" descr="preencoded.png"/>
          <p:cNvPicPr>
            <a:picLocks noChangeAspect="1"/>
          </p:cNvPicPr>
          <p:nvPr/>
        </p:nvPicPr>
        <p:blipFill>
          <a:blip r:embed="rId4"/>
          <a:stretch>
            <a:fillRect/>
          </a:stretch>
        </p:blipFill>
        <p:spPr>
          <a:xfrm>
            <a:off x="11516440" y="2512377"/>
            <a:ext cx="2998708" cy="2998708"/>
          </a:xfrm>
          <a:prstGeom prst="rect">
            <a:avLst/>
          </a:prstGeom>
        </p:spPr>
      </p:pic>
      <p:sp>
        <p:nvSpPr>
          <p:cNvPr id="13" name="Text 9"/>
          <p:cNvSpPr/>
          <p:nvPr/>
        </p:nvSpPr>
        <p:spPr>
          <a:xfrm>
            <a:off x="1017032" y="5067538"/>
            <a:ext cx="10172938" cy="1071919"/>
          </a:xfrm>
          <a:prstGeom prst="rect">
            <a:avLst/>
          </a:prstGeom>
          <a:noFill/>
          <a:ln/>
        </p:spPr>
        <p:txBody>
          <a:bodyPr wrap="square" lIns="0" tIns="0" rIns="0" bIns="0" rtlCol="0" anchor="t"/>
          <a:lstStyle/>
          <a:p>
            <a:pPr marL="0" indent="0" algn="l">
              <a:buNone/>
            </a:pPr>
            <a:r>
              <a:rPr lang="en-US" b="1" dirty="0">
                <a:solidFill>
                  <a:srgbClr val="49495A"/>
                </a:solidFill>
                <a:latin typeface="Times New Roman" panose="02020603050405020304" pitchFamily="18" charset="0"/>
                <a:ea typeface="Open Sans" pitchFamily="34" charset="-122"/>
                <a:cs typeface="Times New Roman" panose="02020603050405020304" pitchFamily="18" charset="0"/>
              </a:rPr>
              <a:t>Қызықты факт:</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Олимпиада чемпиондары мен спортшылардың ПӘК-і жаттығулар арқылы 30%-ға дейін жетуі мүмкін. Бұл дұрыс жаттығу техникасы мен мышцалардың дамуының нәтижесі.</a:t>
            </a:r>
            <a:endParaRPr lang="en-US" dirty="0">
              <a:latin typeface="Times New Roman" panose="02020603050405020304" pitchFamily="18" charset="0"/>
              <a:cs typeface="Times New Roman" panose="02020603050405020304" pitchFamily="18" charset="0"/>
            </a:endParaRPr>
          </a:p>
        </p:txBody>
      </p:sp>
      <p:sp>
        <p:nvSpPr>
          <p:cNvPr id="14" name="Shape 10"/>
          <p:cNvSpPr/>
          <p:nvPr/>
        </p:nvSpPr>
        <p:spPr>
          <a:xfrm>
            <a:off x="793789" y="4900137"/>
            <a:ext cx="45719" cy="1010920"/>
          </a:xfrm>
          <a:prstGeom prst="rect">
            <a:avLst/>
          </a:prstGeom>
          <a:solidFill>
            <a:srgbClr val="403CCF"/>
          </a:solidFill>
          <a:ln/>
        </p:spPr>
      </p:sp>
      <p:sp>
        <p:nvSpPr>
          <p:cNvPr id="15" name="Text 11"/>
          <p:cNvSpPr/>
          <p:nvPr/>
        </p:nvSpPr>
        <p:spPr>
          <a:xfrm>
            <a:off x="793790" y="6440052"/>
            <a:ext cx="13493711" cy="913288"/>
          </a:xfrm>
          <a:prstGeom prst="rect">
            <a:avLst/>
          </a:prstGeom>
          <a:noFill/>
          <a:ln/>
        </p:spPr>
        <p:txBody>
          <a:bodyPr wrap="square" lIns="0" tIns="0" rIns="0" bIns="0" rtlCol="0" anchor="t"/>
          <a:lstStyle/>
          <a:p>
            <a:pPr marL="0" indent="0" algn="l">
              <a:buNone/>
            </a:pP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Адам денесі де физиканың энергия сақталу заңына бағынады! Біз жеген тамақ — біздің "отынымыз", ал бұлшықеттер — "қозғалтқышымыз". Дәл машиналар сияқты, біздің денеміз де жетілмеген, бірақ табиғат миллиондаған жылдар бойы оны оңтайландырып отырды.</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39498" y="558045"/>
            <a:ext cx="3473291" cy="434102"/>
          </a:xfrm>
          <a:prstGeom prst="rect">
            <a:avLst/>
          </a:prstGeom>
          <a:noFill/>
          <a:ln/>
        </p:spPr>
        <p:txBody>
          <a:bodyPr wrap="none" lIns="0" tIns="0" rIns="0" bIns="0" rtlCol="0" anchor="t"/>
          <a:lstStyle/>
          <a:p>
            <a:pPr marL="0" indent="0" algn="l">
              <a:lnSpc>
                <a:spcPts val="3400"/>
              </a:lnSpc>
              <a:buNone/>
            </a:pPr>
            <a:r>
              <a:rPr lang="en-US" sz="3600" dirty="0">
                <a:solidFill>
                  <a:srgbClr val="403CCF"/>
                </a:solidFill>
                <a:latin typeface="Times New Roman" panose="02020603050405020304" pitchFamily="18" charset="0"/>
                <a:ea typeface="Libre Baskerville" pitchFamily="34" charset="-122"/>
                <a:cs typeface="Times New Roman" panose="02020603050405020304" pitchFamily="18" charset="0"/>
              </a:rPr>
              <a:t>ПӘК формулалары</a:t>
            </a:r>
            <a:endParaRPr lang="en-US" sz="3600" dirty="0">
              <a:latin typeface="Times New Roman" panose="02020603050405020304" pitchFamily="18" charset="0"/>
              <a:cs typeface="Times New Roman" panose="02020603050405020304" pitchFamily="18" charset="0"/>
            </a:endParaRPr>
          </a:p>
        </p:txBody>
      </p:sp>
      <p:sp>
        <p:nvSpPr>
          <p:cNvPr id="3" name="Text 1"/>
          <p:cNvSpPr/>
          <p:nvPr/>
        </p:nvSpPr>
        <p:spPr>
          <a:xfrm>
            <a:off x="739498" y="1269920"/>
            <a:ext cx="13042821" cy="444579"/>
          </a:xfrm>
          <a:prstGeom prst="rect">
            <a:avLst/>
          </a:prstGeom>
          <a:noFill/>
          <a:ln/>
        </p:spPr>
        <p:txBody>
          <a:bodyPr wrap="square" lIns="0" tIns="0" rIns="0" bIns="0" rtlCol="0" anchor="t"/>
          <a:lstStyle/>
          <a:p>
            <a:pPr marL="0" indent="0" algn="l">
              <a:lnSpc>
                <a:spcPts val="1750"/>
              </a:lnSpc>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ПӘК жұмсалған энергияның қандай бөлігінің пайдалы жұмысқа айналатынын көрсетеді. Бұл маңызды қатынас инженерлерге, физиктерге және барлық техникамен жұмыс істейтін мамандарға қажет.</a:t>
            </a:r>
            <a:endParaRPr lang="en-US" sz="1400" dirty="0">
              <a:latin typeface="Times New Roman" panose="02020603050405020304" pitchFamily="18" charset="0"/>
              <a:cs typeface="Times New Roman" panose="02020603050405020304" pitchFamily="18" charset="0"/>
            </a:endParaRPr>
          </a:p>
        </p:txBody>
      </p:sp>
      <p:sp>
        <p:nvSpPr>
          <p:cNvPr id="4" name="Shape 2"/>
          <p:cNvSpPr/>
          <p:nvPr/>
        </p:nvSpPr>
        <p:spPr>
          <a:xfrm>
            <a:off x="739498" y="1870709"/>
            <a:ext cx="6451997" cy="2578656"/>
          </a:xfrm>
          <a:prstGeom prst="roundRect">
            <a:avLst>
              <a:gd name="adj" fmla="val 2837"/>
            </a:avLst>
          </a:prstGeom>
          <a:solidFill>
            <a:srgbClr val="FBFAFF"/>
          </a:solidFill>
          <a:ln w="15240">
            <a:solidFill>
              <a:srgbClr val="3E2513"/>
            </a:solidFill>
            <a:prstDash val="solid"/>
          </a:ln>
        </p:spPr>
      </p:sp>
      <p:sp>
        <p:nvSpPr>
          <p:cNvPr id="5" name="Shape 3"/>
          <p:cNvSpPr/>
          <p:nvPr/>
        </p:nvSpPr>
        <p:spPr>
          <a:xfrm>
            <a:off x="724258" y="1870709"/>
            <a:ext cx="60960" cy="2578656"/>
          </a:xfrm>
          <a:prstGeom prst="roundRect">
            <a:avLst>
              <a:gd name="adj" fmla="val 34186"/>
            </a:avLst>
          </a:prstGeom>
          <a:solidFill>
            <a:srgbClr val="3E2513"/>
          </a:solidFill>
          <a:ln/>
        </p:spPr>
      </p:sp>
      <p:sp>
        <p:nvSpPr>
          <p:cNvPr id="6" name="Text 4"/>
          <p:cNvSpPr/>
          <p:nvPr/>
        </p:nvSpPr>
        <p:spPr>
          <a:xfrm>
            <a:off x="939285" y="2024776"/>
            <a:ext cx="2083951" cy="260390"/>
          </a:xfrm>
          <a:prstGeom prst="rect">
            <a:avLst/>
          </a:prstGeom>
          <a:noFill/>
          <a:ln/>
        </p:spPr>
        <p:txBody>
          <a:bodyPr wrap="none" lIns="0" tIns="0" rIns="0" bIns="0" rtlCol="0" anchor="t"/>
          <a:lstStyle/>
          <a:p>
            <a:pPr marL="0" indent="0" algn="l">
              <a:lnSpc>
                <a:spcPts val="2050"/>
              </a:lnSpc>
              <a:buNone/>
            </a:pPr>
            <a:r>
              <a:rPr lang="en-US" sz="2400" dirty="0">
                <a:solidFill>
                  <a:srgbClr val="49495A"/>
                </a:solidFill>
                <a:latin typeface="Times New Roman" panose="02020603050405020304" pitchFamily="18" charset="0"/>
                <a:ea typeface="Libre Baskerville" pitchFamily="34" charset="-122"/>
                <a:cs typeface="Times New Roman" panose="02020603050405020304" pitchFamily="18" charset="0"/>
              </a:rPr>
              <a:t>Негізгі формула</a:t>
            </a:r>
            <a:endParaRPr lang="en-US" sz="2400" dirty="0">
              <a:latin typeface="Times New Roman" panose="02020603050405020304" pitchFamily="18" charset="0"/>
              <a:cs typeface="Times New Roman" panose="02020603050405020304" pitchFamily="18" charset="0"/>
            </a:endParaRPr>
          </a:p>
        </p:txBody>
      </p:sp>
      <p:sp>
        <p:nvSpPr>
          <p:cNvPr id="7" name="Text 5"/>
          <p:cNvSpPr/>
          <p:nvPr/>
        </p:nvSpPr>
        <p:spPr>
          <a:xfrm>
            <a:off x="939285" y="2460902"/>
            <a:ext cx="6098143" cy="415290"/>
          </a:xfrm>
          <a:prstGeom prst="rect">
            <a:avLst/>
          </a:prstGeom>
          <a:noFill/>
          <a:ln/>
        </p:spPr>
        <p:txBody>
          <a:bodyPr wrap="square" lIns="0" tIns="0" rIns="0" bIns="0" rtlCol="0" anchor="t"/>
          <a:lstStyle/>
          <a:p>
            <a:pPr marL="0" indent="0" algn="l">
              <a:lnSpc>
                <a:spcPts val="1950"/>
              </a:lnSpc>
              <a:buNone/>
            </a:pPr>
            <a:endParaRPr lang="en-US" dirty="0">
              <a:latin typeface="Times New Roman" panose="02020603050405020304" pitchFamily="18" charset="0"/>
              <a:cs typeface="Times New Roman" panose="02020603050405020304" pitchFamily="18" charset="0"/>
            </a:endParaRPr>
          </a:p>
        </p:txBody>
      </p:sp>
      <p:pic>
        <p:nvPicPr>
          <p:cNvPr id="8" name="Image 0" descr="preencoded.png"/>
          <p:cNvPicPr>
            <a:picLocks noChangeAspect="1"/>
          </p:cNvPicPr>
          <p:nvPr/>
        </p:nvPicPr>
        <p:blipFill>
          <a:blip r:embed="rId3"/>
          <a:stretch>
            <a:fillRect/>
          </a:stretch>
        </p:blipFill>
        <p:spPr>
          <a:xfrm>
            <a:off x="939285" y="2460902"/>
            <a:ext cx="6098143" cy="415290"/>
          </a:xfrm>
          <a:prstGeom prst="rect">
            <a:avLst/>
          </a:prstGeom>
        </p:spPr>
      </p:pic>
      <p:sp>
        <p:nvSpPr>
          <p:cNvPr id="9" name="Text 6"/>
          <p:cNvSpPr/>
          <p:nvPr/>
        </p:nvSpPr>
        <p:spPr>
          <a:xfrm>
            <a:off x="939285" y="3051928"/>
            <a:ext cx="6098143" cy="222290"/>
          </a:xfrm>
          <a:prstGeom prst="rect">
            <a:avLst/>
          </a:prstGeom>
          <a:noFill/>
          <a:ln/>
        </p:spPr>
        <p:txBody>
          <a:bodyPr wrap="none" lIns="0" tIns="0" rIns="0" bIns="0" rtlCol="0" anchor="t"/>
          <a:lstStyle/>
          <a:p>
            <a:pPr marL="0" indent="0" algn="l">
              <a:lnSpc>
                <a:spcPts val="1750"/>
              </a:lnSpc>
              <a:buNone/>
            </a:pP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Мұндағы:</a:t>
            </a:r>
            <a:endParaRPr lang="en-US" sz="1400" dirty="0">
              <a:latin typeface="Times New Roman" panose="02020603050405020304" pitchFamily="18" charset="0"/>
              <a:cs typeface="Times New Roman" panose="02020603050405020304" pitchFamily="18" charset="0"/>
            </a:endParaRPr>
          </a:p>
        </p:txBody>
      </p:sp>
      <p:sp>
        <p:nvSpPr>
          <p:cNvPr id="10" name="Text 7"/>
          <p:cNvSpPr/>
          <p:nvPr/>
        </p:nvSpPr>
        <p:spPr>
          <a:xfrm>
            <a:off x="939285" y="3357562"/>
            <a:ext cx="6098143" cy="444579"/>
          </a:xfrm>
          <a:prstGeom prst="rect">
            <a:avLst/>
          </a:prstGeom>
          <a:noFill/>
          <a:ln/>
        </p:spPr>
        <p:txBody>
          <a:bodyPr wrap="square" lIns="0" tIns="0" rIns="0" bIns="0" rtlCol="0" anchor="t"/>
          <a:lstStyle/>
          <a:p>
            <a:pPr marL="342900" indent="-342900" algn="l">
              <a:lnSpc>
                <a:spcPts val="1750"/>
              </a:lnSpc>
              <a:buSzPct val="100000"/>
              <a:buChar char="•"/>
            </a:pPr>
            <a:r>
              <a:rPr lang="en-US" sz="1400" i="1" dirty="0">
                <a:solidFill>
                  <a:srgbClr val="49495A"/>
                </a:solidFill>
                <a:latin typeface="Times New Roman" panose="02020603050405020304" pitchFamily="18" charset="0"/>
                <a:ea typeface="Open Sans" pitchFamily="34" charset="-122"/>
                <a:cs typeface="Times New Roman" panose="02020603050405020304" pitchFamily="18" charset="0"/>
              </a:rPr>
              <a:t>A</a:t>
            </a:r>
            <a:r>
              <a:rPr lang="ru-RU" sz="1400" i="1" dirty="0">
                <a:solidFill>
                  <a:srgbClr val="49495A"/>
                </a:solidFill>
                <a:latin typeface="Times New Roman" panose="02020603050405020304" pitchFamily="18" charset="0"/>
                <a:ea typeface="Open Sans" pitchFamily="34" charset="-122"/>
                <a:cs typeface="Times New Roman" panose="02020603050405020304" pitchFamily="18" charset="0"/>
              </a:rPr>
              <a:t> </a:t>
            </a:r>
            <a:r>
              <a:rPr lang="en-US" sz="1400" i="1" dirty="0" err="1">
                <a:solidFill>
                  <a:srgbClr val="49495A"/>
                </a:solidFill>
                <a:latin typeface="Times New Roman" panose="02020603050405020304" pitchFamily="18" charset="0"/>
                <a:ea typeface="Open Sans" pitchFamily="34" charset="-122"/>
                <a:cs typeface="Times New Roman" panose="02020603050405020304" pitchFamily="18" charset="0"/>
              </a:rPr>
              <a:t>пайдалы</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 біз </a:t>
            </a:r>
            <a:r>
              <a:rPr lang="en-US" sz="1400" i="1" dirty="0">
                <a:solidFill>
                  <a:srgbClr val="49495A"/>
                </a:solidFill>
                <a:latin typeface="Times New Roman" panose="02020603050405020304" pitchFamily="18" charset="0"/>
                <a:ea typeface="Open Sans" pitchFamily="34" charset="-122"/>
                <a:cs typeface="Times New Roman" panose="02020603050405020304" pitchFamily="18" charset="0"/>
              </a:rPr>
              <a:t>нақты пайдаланатын</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энергия (мысалы, автомобильдің қозғалысы, шамның жарығы)</a:t>
            </a:r>
            <a:endParaRPr lang="en-US" sz="1400" dirty="0">
              <a:latin typeface="Times New Roman" panose="02020603050405020304" pitchFamily="18" charset="0"/>
              <a:cs typeface="Times New Roman" panose="02020603050405020304" pitchFamily="18" charset="0"/>
            </a:endParaRPr>
          </a:p>
        </p:txBody>
      </p:sp>
      <p:sp>
        <p:nvSpPr>
          <p:cNvPr id="11" name="Text 8"/>
          <p:cNvSpPr/>
          <p:nvPr/>
        </p:nvSpPr>
        <p:spPr>
          <a:xfrm>
            <a:off x="939285" y="3850719"/>
            <a:ext cx="6098143" cy="444579"/>
          </a:xfrm>
          <a:prstGeom prst="rect">
            <a:avLst/>
          </a:prstGeom>
          <a:noFill/>
          <a:ln/>
        </p:spPr>
        <p:txBody>
          <a:bodyPr wrap="square" lIns="0" tIns="0" rIns="0" bIns="0" rtlCol="0" anchor="t"/>
          <a:lstStyle/>
          <a:p>
            <a:pPr marL="342900" indent="-342900" algn="l">
              <a:lnSpc>
                <a:spcPts val="1750"/>
              </a:lnSpc>
              <a:buSzPct val="100000"/>
              <a:buChar char="•"/>
            </a:pPr>
            <a:r>
              <a:rPr lang="en-US" sz="1400" i="1" dirty="0">
                <a:solidFill>
                  <a:srgbClr val="49495A"/>
                </a:solidFill>
                <a:latin typeface="Times New Roman" panose="02020603050405020304" pitchFamily="18" charset="0"/>
                <a:ea typeface="Open Sans" pitchFamily="34" charset="-122"/>
                <a:cs typeface="Times New Roman" panose="02020603050405020304" pitchFamily="18" charset="0"/>
              </a:rPr>
              <a:t>A</a:t>
            </a:r>
            <a:r>
              <a:rPr lang="ru-RU" sz="1400" i="1" dirty="0">
                <a:solidFill>
                  <a:srgbClr val="49495A"/>
                </a:solidFill>
                <a:latin typeface="Times New Roman" panose="02020603050405020304" pitchFamily="18" charset="0"/>
                <a:ea typeface="Open Sans" pitchFamily="34" charset="-122"/>
                <a:cs typeface="Times New Roman" panose="02020603050405020304" pitchFamily="18" charset="0"/>
              </a:rPr>
              <a:t> </a:t>
            </a:r>
            <a:r>
              <a:rPr lang="en-US" sz="1400" i="1" dirty="0" err="1">
                <a:solidFill>
                  <a:srgbClr val="49495A"/>
                </a:solidFill>
                <a:latin typeface="Times New Roman" panose="02020603050405020304" pitchFamily="18" charset="0"/>
                <a:ea typeface="Open Sans" pitchFamily="34" charset="-122"/>
                <a:cs typeface="Times New Roman" panose="02020603050405020304" pitchFamily="18" charset="0"/>
              </a:rPr>
              <a:t>жұмсалған</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 жүйе </a:t>
            </a:r>
            <a:r>
              <a:rPr lang="en-US" sz="1400" i="1" dirty="0">
                <a:solidFill>
                  <a:srgbClr val="49495A"/>
                </a:solidFill>
                <a:latin typeface="Times New Roman" panose="02020603050405020304" pitchFamily="18" charset="0"/>
                <a:ea typeface="Open Sans" pitchFamily="34" charset="-122"/>
                <a:cs typeface="Times New Roman" panose="02020603050405020304" pitchFamily="18" charset="0"/>
              </a:rPr>
              <a:t>алған</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энергия (мысалы, отын энергиясы, электр энергиясы және т.б.)</a:t>
            </a:r>
            <a:endParaRPr lang="en-US" sz="1400" dirty="0">
              <a:latin typeface="Times New Roman" panose="02020603050405020304" pitchFamily="18" charset="0"/>
              <a:cs typeface="Times New Roman" panose="02020603050405020304" pitchFamily="18" charset="0"/>
            </a:endParaRPr>
          </a:p>
        </p:txBody>
      </p:sp>
      <p:sp>
        <p:nvSpPr>
          <p:cNvPr id="12" name="Shape 9"/>
          <p:cNvSpPr/>
          <p:nvPr/>
        </p:nvSpPr>
        <p:spPr>
          <a:xfrm>
            <a:off x="7330321" y="1870709"/>
            <a:ext cx="6451997" cy="2578656"/>
          </a:xfrm>
          <a:prstGeom prst="roundRect">
            <a:avLst>
              <a:gd name="adj" fmla="val 2837"/>
            </a:avLst>
          </a:prstGeom>
          <a:solidFill>
            <a:srgbClr val="FBFAFF"/>
          </a:solidFill>
          <a:ln w="15240">
            <a:solidFill>
              <a:srgbClr val="3E2513"/>
            </a:solidFill>
            <a:prstDash val="solid"/>
          </a:ln>
        </p:spPr>
      </p:sp>
      <p:sp>
        <p:nvSpPr>
          <p:cNvPr id="13" name="Shape 10"/>
          <p:cNvSpPr/>
          <p:nvPr/>
        </p:nvSpPr>
        <p:spPr>
          <a:xfrm>
            <a:off x="7315081" y="1870709"/>
            <a:ext cx="60960" cy="2578656"/>
          </a:xfrm>
          <a:prstGeom prst="roundRect">
            <a:avLst>
              <a:gd name="adj" fmla="val 34186"/>
            </a:avLst>
          </a:prstGeom>
          <a:solidFill>
            <a:srgbClr val="3E2513"/>
          </a:solidFill>
          <a:ln/>
        </p:spPr>
      </p:sp>
      <p:sp>
        <p:nvSpPr>
          <p:cNvPr id="14" name="Text 11"/>
          <p:cNvSpPr/>
          <p:nvPr/>
        </p:nvSpPr>
        <p:spPr>
          <a:xfrm>
            <a:off x="7530108" y="2024776"/>
            <a:ext cx="2638782" cy="260390"/>
          </a:xfrm>
          <a:prstGeom prst="rect">
            <a:avLst/>
          </a:prstGeom>
          <a:noFill/>
          <a:ln/>
        </p:spPr>
        <p:txBody>
          <a:bodyPr wrap="none" lIns="0" tIns="0" rIns="0" bIns="0" rtlCol="0" anchor="t"/>
          <a:lstStyle/>
          <a:p>
            <a:pPr marL="0" indent="0" algn="l">
              <a:lnSpc>
                <a:spcPts val="2050"/>
              </a:lnSpc>
              <a:buNone/>
            </a:pPr>
            <a:r>
              <a:rPr lang="en-US" sz="2400" dirty="0">
                <a:solidFill>
                  <a:srgbClr val="49495A"/>
                </a:solidFill>
                <a:latin typeface="Times New Roman" panose="02020603050405020304" pitchFamily="18" charset="0"/>
                <a:ea typeface="Libre Baskerville" pitchFamily="34" charset="-122"/>
                <a:cs typeface="Times New Roman" panose="02020603050405020304" pitchFamily="18" charset="0"/>
              </a:rPr>
              <a:t>Неге 100%-ға көбейтеміз?</a:t>
            </a:r>
            <a:endParaRPr lang="en-US" sz="2400" dirty="0">
              <a:latin typeface="Times New Roman" panose="02020603050405020304" pitchFamily="18" charset="0"/>
              <a:cs typeface="Times New Roman" panose="02020603050405020304" pitchFamily="18" charset="0"/>
            </a:endParaRPr>
          </a:p>
        </p:txBody>
      </p:sp>
      <p:sp>
        <p:nvSpPr>
          <p:cNvPr id="15" name="Text 12"/>
          <p:cNvSpPr/>
          <p:nvPr/>
        </p:nvSpPr>
        <p:spPr>
          <a:xfrm>
            <a:off x="7530108" y="2368510"/>
            <a:ext cx="6098143" cy="666869"/>
          </a:xfrm>
          <a:prstGeom prst="rect">
            <a:avLst/>
          </a:prstGeom>
          <a:noFill/>
          <a:ln/>
        </p:spPr>
        <p:txBody>
          <a:bodyPr wrap="square" lIns="0" tIns="0" rIns="0" bIns="0" rtlCol="0" anchor="t"/>
          <a:lstStyle/>
          <a:p>
            <a:pPr marL="0" indent="0" algn="l">
              <a:lnSpc>
                <a:spcPts val="1750"/>
              </a:lnSpc>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Нәтижені пайызбен өрнектеу үшін, өйткені әртүрлі машиналарды салыстыру осылай ыңғайлырақ. Пайызбен жазу біздің ойымызды нақтылайды және әртүрлі құрылғылардың тиімділігін шапшаң салыстыруға мүмкіндік береді.</a:t>
            </a:r>
            <a:endParaRPr lang="en-US" sz="1400" dirty="0">
              <a:latin typeface="Times New Roman" panose="02020603050405020304" pitchFamily="18" charset="0"/>
              <a:cs typeface="Times New Roman" panose="02020603050405020304" pitchFamily="18" charset="0"/>
            </a:endParaRPr>
          </a:p>
        </p:txBody>
      </p:sp>
      <p:sp>
        <p:nvSpPr>
          <p:cNvPr id="16" name="Text 13"/>
          <p:cNvSpPr/>
          <p:nvPr/>
        </p:nvSpPr>
        <p:spPr>
          <a:xfrm>
            <a:off x="7530108" y="3118723"/>
            <a:ext cx="6098143" cy="222290"/>
          </a:xfrm>
          <a:prstGeom prst="rect">
            <a:avLst/>
          </a:prstGeom>
          <a:noFill/>
          <a:ln/>
        </p:spPr>
        <p:txBody>
          <a:bodyPr wrap="none" lIns="0" tIns="0" rIns="0" bIns="0" rtlCol="0" anchor="t"/>
          <a:lstStyle/>
          <a:p>
            <a:pPr marL="0" indent="0" algn="l">
              <a:lnSpc>
                <a:spcPts val="1750"/>
              </a:lnSpc>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Мысалы: "ПӘК = 0,25" дегеннен "ПӘК = 25%" деген түсініктірек және </a:t>
            </a:r>
            <a:r>
              <a:rPr lang="en-US" sz="1400" dirty="0" err="1">
                <a:solidFill>
                  <a:srgbClr val="49495A"/>
                </a:solidFill>
                <a:latin typeface="Times New Roman" panose="02020603050405020304" pitchFamily="18" charset="0"/>
                <a:ea typeface="Open Sans" pitchFamily="34" charset="-122"/>
                <a:cs typeface="Times New Roman" panose="02020603050405020304" pitchFamily="18" charset="0"/>
              </a:rPr>
              <a:t>есте</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a:t>
            </a:r>
            <a:endParaRPr lang="ru-RU" sz="1400" dirty="0">
              <a:solidFill>
                <a:srgbClr val="49495A"/>
              </a:solidFill>
              <a:latin typeface="Times New Roman" panose="02020603050405020304" pitchFamily="18" charset="0"/>
              <a:ea typeface="Open Sans" pitchFamily="34" charset="-122"/>
              <a:cs typeface="Times New Roman" panose="02020603050405020304" pitchFamily="18" charset="0"/>
            </a:endParaRPr>
          </a:p>
          <a:p>
            <a:pPr marL="0" indent="0" algn="l">
              <a:lnSpc>
                <a:spcPts val="1750"/>
              </a:lnSpc>
              <a:buNone/>
            </a:pPr>
            <a:r>
              <a:rPr lang="en-US" sz="1400" dirty="0" err="1">
                <a:solidFill>
                  <a:srgbClr val="49495A"/>
                </a:solidFill>
                <a:latin typeface="Times New Roman" panose="02020603050405020304" pitchFamily="18" charset="0"/>
                <a:ea typeface="Open Sans" pitchFamily="34" charset="-122"/>
                <a:cs typeface="Times New Roman" panose="02020603050405020304" pitchFamily="18" charset="0"/>
              </a:rPr>
              <a:t>қалуы</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оңай.</a:t>
            </a:r>
            <a:endParaRPr lang="en-US" sz="1400" dirty="0">
              <a:latin typeface="Times New Roman" panose="02020603050405020304" pitchFamily="18" charset="0"/>
              <a:cs typeface="Times New Roman" panose="02020603050405020304" pitchFamily="18" charset="0"/>
            </a:endParaRPr>
          </a:p>
        </p:txBody>
      </p:sp>
      <p:sp>
        <p:nvSpPr>
          <p:cNvPr id="17" name="Text 14"/>
          <p:cNvSpPr/>
          <p:nvPr/>
        </p:nvSpPr>
        <p:spPr>
          <a:xfrm>
            <a:off x="739498" y="4657724"/>
            <a:ext cx="2083951" cy="260390"/>
          </a:xfrm>
          <a:prstGeom prst="rect">
            <a:avLst/>
          </a:prstGeom>
          <a:noFill/>
          <a:ln/>
        </p:spPr>
        <p:txBody>
          <a:bodyPr wrap="none" lIns="0" tIns="0" rIns="0" bIns="0" rtlCol="0" anchor="t"/>
          <a:lstStyle/>
          <a:p>
            <a:pPr marL="0" indent="0" algn="l">
              <a:lnSpc>
                <a:spcPts val="2050"/>
              </a:lnSpc>
              <a:buNone/>
            </a:pPr>
            <a:r>
              <a:rPr lang="en-US" sz="2400" dirty="0">
                <a:solidFill>
                  <a:srgbClr val="403CCF"/>
                </a:solidFill>
                <a:latin typeface="Times New Roman" panose="02020603050405020304" pitchFamily="18" charset="0"/>
                <a:ea typeface="Libre Baskerville" pitchFamily="34" charset="-122"/>
                <a:cs typeface="Times New Roman" panose="02020603050405020304" pitchFamily="18" charset="0"/>
              </a:rPr>
              <a:t>Формуланы түсіну</a:t>
            </a:r>
            <a:endParaRPr lang="en-US" sz="2400" dirty="0">
              <a:latin typeface="Times New Roman" panose="02020603050405020304" pitchFamily="18" charset="0"/>
              <a:cs typeface="Times New Roman" panose="02020603050405020304" pitchFamily="18" charset="0"/>
            </a:endParaRPr>
          </a:p>
        </p:txBody>
      </p:sp>
      <p:sp>
        <p:nvSpPr>
          <p:cNvPr id="18" name="Text 15"/>
          <p:cNvSpPr/>
          <p:nvPr/>
        </p:nvSpPr>
        <p:spPr>
          <a:xfrm>
            <a:off x="739498" y="5126473"/>
            <a:ext cx="13042821" cy="222290"/>
          </a:xfrm>
          <a:prstGeom prst="rect">
            <a:avLst/>
          </a:prstGeom>
          <a:noFill/>
          <a:ln/>
        </p:spPr>
        <p:txBody>
          <a:bodyPr wrap="none" lIns="0" tIns="0" rIns="0" bIns="0" rtlCol="0" anchor="t"/>
          <a:lstStyle/>
          <a:p>
            <a:pPr marL="0" indent="0" algn="l">
              <a:lnSpc>
                <a:spcPts val="1750"/>
              </a:lnSpc>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Бұл формула өте қарапайым, бірақ мағынасы терең. Ол бізге мынаны айтады: </a:t>
            </a: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"Сіз қанша алсаңыз, содан қанша пайдаланасыз?"</a:t>
            </a:r>
            <a:endParaRPr lang="en-US" sz="1400" dirty="0">
              <a:latin typeface="Times New Roman" panose="02020603050405020304" pitchFamily="18" charset="0"/>
              <a:cs typeface="Times New Roman" panose="02020603050405020304" pitchFamily="18" charset="0"/>
            </a:endParaRPr>
          </a:p>
        </p:txBody>
      </p:sp>
      <p:sp>
        <p:nvSpPr>
          <p:cNvPr id="19" name="Text 16"/>
          <p:cNvSpPr/>
          <p:nvPr/>
        </p:nvSpPr>
        <p:spPr>
          <a:xfrm>
            <a:off x="739498" y="5643800"/>
            <a:ext cx="1736646" cy="217051"/>
          </a:xfrm>
          <a:prstGeom prst="rect">
            <a:avLst/>
          </a:prstGeom>
          <a:noFill/>
          <a:ln/>
        </p:spPr>
        <p:txBody>
          <a:bodyPr wrap="none" lIns="0" tIns="0" rIns="0" bIns="0" rtlCol="0" anchor="t"/>
          <a:lstStyle/>
          <a:p>
            <a:pPr marL="0" indent="0" algn="l">
              <a:lnSpc>
                <a:spcPts val="1700"/>
              </a:lnSpc>
              <a:buNone/>
            </a:pPr>
            <a:r>
              <a:rPr lang="en-US" dirty="0">
                <a:solidFill>
                  <a:srgbClr val="403CCF"/>
                </a:solidFill>
                <a:latin typeface="Times New Roman" panose="02020603050405020304" pitchFamily="18" charset="0"/>
                <a:ea typeface="Libre Baskerville" pitchFamily="34" charset="-122"/>
                <a:cs typeface="Times New Roman" panose="02020603050405020304" pitchFamily="18" charset="0"/>
              </a:rPr>
              <a:t>Жоғары ПӘК</a:t>
            </a:r>
            <a:endParaRPr lang="en-US" dirty="0">
              <a:latin typeface="Times New Roman" panose="02020603050405020304" pitchFamily="18" charset="0"/>
              <a:cs typeface="Times New Roman" panose="02020603050405020304" pitchFamily="18" charset="0"/>
            </a:endParaRPr>
          </a:p>
        </p:txBody>
      </p:sp>
      <p:sp>
        <p:nvSpPr>
          <p:cNvPr id="20" name="Text 17"/>
          <p:cNvSpPr/>
          <p:nvPr/>
        </p:nvSpPr>
        <p:spPr>
          <a:xfrm>
            <a:off x="739498" y="5999678"/>
            <a:ext cx="4077057" cy="444579"/>
          </a:xfrm>
          <a:prstGeom prst="rect">
            <a:avLst/>
          </a:prstGeom>
          <a:noFill/>
          <a:ln/>
        </p:spPr>
        <p:txBody>
          <a:bodyPr wrap="square" lIns="0" tIns="0" rIns="0" bIns="0" rtlCol="0" anchor="t"/>
          <a:lstStyle/>
          <a:p>
            <a:pPr marL="0" indent="0" algn="l">
              <a:lnSpc>
                <a:spcPts val="1750"/>
              </a:lnSpc>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Егер ПӘК жоғары болса (70-90%), бұл машина өте тиімді, энергияны аз ысырап етеді</a:t>
            </a:r>
            <a:endParaRPr lang="en-US" sz="1400" dirty="0">
              <a:latin typeface="Times New Roman" panose="02020603050405020304" pitchFamily="18" charset="0"/>
              <a:cs typeface="Times New Roman" panose="02020603050405020304" pitchFamily="18" charset="0"/>
            </a:endParaRPr>
          </a:p>
        </p:txBody>
      </p:sp>
      <p:sp>
        <p:nvSpPr>
          <p:cNvPr id="21" name="Text 18"/>
          <p:cNvSpPr/>
          <p:nvPr/>
        </p:nvSpPr>
        <p:spPr>
          <a:xfrm>
            <a:off x="5163027" y="5643800"/>
            <a:ext cx="1736646" cy="217051"/>
          </a:xfrm>
          <a:prstGeom prst="rect">
            <a:avLst/>
          </a:prstGeom>
          <a:noFill/>
          <a:ln/>
        </p:spPr>
        <p:txBody>
          <a:bodyPr wrap="none" lIns="0" tIns="0" rIns="0" bIns="0" rtlCol="0" anchor="t"/>
          <a:lstStyle/>
          <a:p>
            <a:pPr marL="0" indent="0" algn="l">
              <a:lnSpc>
                <a:spcPts val="1700"/>
              </a:lnSpc>
              <a:buNone/>
            </a:pPr>
            <a:r>
              <a:rPr lang="en-US" dirty="0">
                <a:solidFill>
                  <a:srgbClr val="403CCF"/>
                </a:solidFill>
                <a:latin typeface="Times New Roman" panose="02020603050405020304" pitchFamily="18" charset="0"/>
                <a:ea typeface="Libre Baskerville" pitchFamily="34" charset="-122"/>
                <a:cs typeface="Times New Roman" panose="02020603050405020304" pitchFamily="18" charset="0"/>
              </a:rPr>
              <a:t>Орташа ПӘК</a:t>
            </a:r>
            <a:endParaRPr lang="en-US" dirty="0">
              <a:latin typeface="Times New Roman" panose="02020603050405020304" pitchFamily="18" charset="0"/>
              <a:cs typeface="Times New Roman" panose="02020603050405020304" pitchFamily="18" charset="0"/>
            </a:endParaRPr>
          </a:p>
        </p:txBody>
      </p:sp>
      <p:sp>
        <p:nvSpPr>
          <p:cNvPr id="22" name="Text 19"/>
          <p:cNvSpPr/>
          <p:nvPr/>
        </p:nvSpPr>
        <p:spPr>
          <a:xfrm>
            <a:off x="5163027" y="5999678"/>
            <a:ext cx="4077057" cy="444579"/>
          </a:xfrm>
          <a:prstGeom prst="rect">
            <a:avLst/>
          </a:prstGeom>
          <a:noFill/>
          <a:ln/>
        </p:spPr>
        <p:txBody>
          <a:bodyPr wrap="square" lIns="0" tIns="0" rIns="0" bIns="0" rtlCol="0" anchor="t"/>
          <a:lstStyle/>
          <a:p>
            <a:pPr marL="0" indent="0" algn="l">
              <a:lnSpc>
                <a:spcPts val="1750"/>
              </a:lnSpc>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Көптеген қазіргі құрылғылар 30-50% аралығында жұмыс істейді</a:t>
            </a:r>
            <a:endParaRPr lang="en-US" sz="1400" dirty="0">
              <a:latin typeface="Times New Roman" panose="02020603050405020304" pitchFamily="18" charset="0"/>
              <a:cs typeface="Times New Roman" panose="02020603050405020304" pitchFamily="18" charset="0"/>
            </a:endParaRPr>
          </a:p>
        </p:txBody>
      </p:sp>
      <p:sp>
        <p:nvSpPr>
          <p:cNvPr id="23" name="Text 20"/>
          <p:cNvSpPr/>
          <p:nvPr/>
        </p:nvSpPr>
        <p:spPr>
          <a:xfrm>
            <a:off x="9586556" y="5643800"/>
            <a:ext cx="1736646" cy="217051"/>
          </a:xfrm>
          <a:prstGeom prst="rect">
            <a:avLst/>
          </a:prstGeom>
          <a:noFill/>
          <a:ln/>
        </p:spPr>
        <p:txBody>
          <a:bodyPr wrap="none" lIns="0" tIns="0" rIns="0" bIns="0" rtlCol="0" anchor="t"/>
          <a:lstStyle/>
          <a:p>
            <a:pPr marL="0" indent="0" algn="l">
              <a:lnSpc>
                <a:spcPts val="1700"/>
              </a:lnSpc>
              <a:buNone/>
            </a:pPr>
            <a:r>
              <a:rPr lang="en-US" dirty="0">
                <a:solidFill>
                  <a:srgbClr val="403CCF"/>
                </a:solidFill>
                <a:latin typeface="Times New Roman" panose="02020603050405020304" pitchFamily="18" charset="0"/>
                <a:ea typeface="Libre Baskerville" pitchFamily="34" charset="-122"/>
                <a:cs typeface="Times New Roman" panose="02020603050405020304" pitchFamily="18" charset="0"/>
              </a:rPr>
              <a:t>Төмен ПӘК</a:t>
            </a:r>
            <a:endParaRPr lang="en-US" dirty="0">
              <a:latin typeface="Times New Roman" panose="02020603050405020304" pitchFamily="18" charset="0"/>
              <a:cs typeface="Times New Roman" panose="02020603050405020304" pitchFamily="18" charset="0"/>
            </a:endParaRPr>
          </a:p>
        </p:txBody>
      </p:sp>
      <p:sp>
        <p:nvSpPr>
          <p:cNvPr id="24" name="Text 21"/>
          <p:cNvSpPr/>
          <p:nvPr/>
        </p:nvSpPr>
        <p:spPr>
          <a:xfrm>
            <a:off x="9586556" y="5999678"/>
            <a:ext cx="4210883" cy="444579"/>
          </a:xfrm>
          <a:prstGeom prst="rect">
            <a:avLst/>
          </a:prstGeom>
          <a:noFill/>
          <a:ln/>
        </p:spPr>
        <p:txBody>
          <a:bodyPr wrap="square" lIns="0" tIns="0" rIns="0" bIns="0" rtlCol="0" anchor="t"/>
          <a:lstStyle/>
          <a:p>
            <a:pPr marL="0" indent="0" algn="l">
              <a:lnSpc>
                <a:spcPts val="1750"/>
              </a:lnSpc>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Егер ПӘК төмен болса (10-20%), энергияның көп бөлігі жоғалады</a:t>
            </a:r>
            <a:endParaRPr lang="en-US" sz="1400" dirty="0">
              <a:latin typeface="Times New Roman" panose="02020603050405020304" pitchFamily="18" charset="0"/>
              <a:cs typeface="Times New Roman" panose="02020603050405020304" pitchFamily="18" charset="0"/>
            </a:endParaRPr>
          </a:p>
        </p:txBody>
      </p:sp>
      <p:sp>
        <p:nvSpPr>
          <p:cNvPr id="25" name="Shape 22"/>
          <p:cNvSpPr/>
          <p:nvPr/>
        </p:nvSpPr>
        <p:spPr>
          <a:xfrm>
            <a:off x="739498" y="6725483"/>
            <a:ext cx="13042821" cy="590193"/>
          </a:xfrm>
          <a:prstGeom prst="roundRect">
            <a:avLst>
              <a:gd name="adj" fmla="val 3531"/>
            </a:avLst>
          </a:prstGeom>
          <a:solidFill>
            <a:srgbClr val="C3C2F0"/>
          </a:solidFill>
          <a:ln/>
        </p:spPr>
      </p:sp>
      <p:pic>
        <p:nvPicPr>
          <p:cNvPr id="26" name="Image 1" descr="preencoded.png"/>
          <p:cNvPicPr>
            <a:picLocks noChangeAspect="1"/>
          </p:cNvPicPr>
          <p:nvPr/>
        </p:nvPicPr>
        <p:blipFill>
          <a:blip r:embed="rId4"/>
          <a:stretch>
            <a:fillRect/>
          </a:stretch>
        </p:blipFill>
        <p:spPr>
          <a:xfrm>
            <a:off x="878325" y="6937414"/>
            <a:ext cx="173593" cy="138827"/>
          </a:xfrm>
          <a:prstGeom prst="rect">
            <a:avLst/>
          </a:prstGeom>
        </p:spPr>
      </p:pic>
      <p:sp>
        <p:nvSpPr>
          <p:cNvPr id="27" name="Text 23"/>
          <p:cNvSpPr/>
          <p:nvPr/>
        </p:nvSpPr>
        <p:spPr>
          <a:xfrm>
            <a:off x="1190745" y="6898957"/>
            <a:ext cx="12452747" cy="222290"/>
          </a:xfrm>
          <a:prstGeom prst="rect">
            <a:avLst/>
          </a:prstGeom>
          <a:noFill/>
          <a:ln/>
        </p:spPr>
        <p:txBody>
          <a:bodyPr wrap="none" lIns="0" tIns="0" rIns="0" bIns="0" rtlCol="0" anchor="t"/>
          <a:lstStyle/>
          <a:p>
            <a:pPr marL="0" indent="0" algn="l">
              <a:lnSpc>
                <a:spcPts val="1750"/>
              </a:lnSpc>
              <a:buNone/>
            </a:pPr>
            <a:r>
              <a:rPr lang="en-US" sz="1400" b="1" dirty="0">
                <a:solidFill>
                  <a:srgbClr val="000000"/>
                </a:solidFill>
                <a:latin typeface="Times New Roman" panose="02020603050405020304" pitchFamily="18" charset="0"/>
                <a:ea typeface="Open Sans" pitchFamily="34" charset="-122"/>
                <a:cs typeface="Times New Roman" panose="02020603050405020304" pitchFamily="18" charset="0"/>
              </a:rPr>
              <a:t>Тарихи контекст:</a:t>
            </a:r>
            <a:r>
              <a:rPr lang="en-US" sz="1400" dirty="0">
                <a:solidFill>
                  <a:srgbClr val="000000"/>
                </a:solidFill>
                <a:latin typeface="Times New Roman" panose="02020603050405020304" pitchFamily="18" charset="0"/>
                <a:ea typeface="Open Sans" pitchFamily="34" charset="-122"/>
                <a:cs typeface="Times New Roman" panose="02020603050405020304" pitchFamily="18" charset="0"/>
              </a:rPr>
              <a:t> Бірінші бу машиналарының ПӘК-і тек 1-2% болған! Қазіргі заманғы турбиналар 40-45%-ға жетеді. Бұл технологиялық прогрестің нәтижесі.</a:t>
            </a:r>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51403" y="516969"/>
            <a:ext cx="3052763" cy="381595"/>
          </a:xfrm>
          <a:prstGeom prst="rect">
            <a:avLst/>
          </a:prstGeom>
          <a:noFill/>
          <a:ln/>
        </p:spPr>
        <p:txBody>
          <a:bodyPr wrap="none" lIns="0" tIns="0" rIns="0" bIns="0" rtlCol="0" anchor="t"/>
          <a:lstStyle/>
          <a:p>
            <a:pPr marL="0" indent="0" algn="l">
              <a:lnSpc>
                <a:spcPts val="3000"/>
              </a:lnSpc>
              <a:buNone/>
            </a:pPr>
            <a:r>
              <a:rPr lang="en-US" sz="4400" dirty="0">
                <a:solidFill>
                  <a:srgbClr val="403CCF"/>
                </a:solidFill>
                <a:latin typeface="Times New Roman" panose="02020603050405020304" pitchFamily="18" charset="0"/>
                <a:ea typeface="Libre Baskerville" pitchFamily="34" charset="-122"/>
                <a:cs typeface="Times New Roman" panose="02020603050405020304" pitchFamily="18" charset="0"/>
              </a:rPr>
              <a:t>Есептің мысалы</a:t>
            </a:r>
            <a:endParaRPr lang="en-US" sz="4400" dirty="0">
              <a:latin typeface="Times New Roman" panose="02020603050405020304" pitchFamily="18" charset="0"/>
              <a:cs typeface="Times New Roman" panose="02020603050405020304" pitchFamily="18" charset="0"/>
            </a:endParaRPr>
          </a:p>
        </p:txBody>
      </p:sp>
      <p:sp>
        <p:nvSpPr>
          <p:cNvPr id="3" name="Text 1"/>
          <p:cNvSpPr/>
          <p:nvPr/>
        </p:nvSpPr>
        <p:spPr>
          <a:xfrm>
            <a:off x="751403" y="1142762"/>
            <a:ext cx="13127593" cy="195382"/>
          </a:xfrm>
          <a:prstGeom prst="rect">
            <a:avLst/>
          </a:prstGeom>
          <a:noFill/>
          <a:ln/>
        </p:spPr>
        <p:txBody>
          <a:bodyPr wrap="none" lIns="0" tIns="0" rIns="0" bIns="0" rtlCol="0" anchor="t"/>
          <a:lstStyle/>
          <a:p>
            <a:pPr marL="0" indent="0" algn="l">
              <a:lnSpc>
                <a:spcPts val="1500"/>
              </a:lnSpc>
              <a:buNone/>
            </a:pP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Теориялық білімді практикада қалай қолдануға болатынын көрейік. Нақты сандармен жұмыс істеу ПӘК ұғымын тереңірек түсінуге көмектеседі.</a:t>
            </a:r>
            <a:endParaRPr lang="en-US" dirty="0">
              <a:latin typeface="Times New Roman" panose="02020603050405020304" pitchFamily="18" charset="0"/>
              <a:cs typeface="Times New Roman" panose="02020603050405020304" pitchFamily="18" charset="0"/>
            </a:endParaRPr>
          </a:p>
        </p:txBody>
      </p:sp>
      <p:sp>
        <p:nvSpPr>
          <p:cNvPr id="4" name="Text 2"/>
          <p:cNvSpPr/>
          <p:nvPr/>
        </p:nvSpPr>
        <p:spPr>
          <a:xfrm>
            <a:off x="751403" y="1597462"/>
            <a:ext cx="1831657" cy="228838"/>
          </a:xfrm>
          <a:prstGeom prst="rect">
            <a:avLst/>
          </a:prstGeom>
          <a:noFill/>
          <a:ln/>
        </p:spPr>
        <p:txBody>
          <a:bodyPr wrap="none" lIns="0" tIns="0" rIns="0" bIns="0" rtlCol="0" anchor="t"/>
          <a:lstStyle/>
          <a:p>
            <a:pPr marL="0" indent="0" algn="l">
              <a:lnSpc>
                <a:spcPts val="1800"/>
              </a:lnSpc>
              <a:buNone/>
            </a:pPr>
            <a:r>
              <a:rPr lang="en-US" sz="2800" dirty="0">
                <a:solidFill>
                  <a:srgbClr val="403CCF"/>
                </a:solidFill>
                <a:latin typeface="Times New Roman" panose="02020603050405020304" pitchFamily="18" charset="0"/>
                <a:ea typeface="Libre Baskerville" pitchFamily="34" charset="-122"/>
                <a:cs typeface="Times New Roman" panose="02020603050405020304" pitchFamily="18" charset="0"/>
              </a:rPr>
              <a:t>Есеп шарты</a:t>
            </a:r>
            <a:endParaRPr lang="en-US" sz="2800" dirty="0">
              <a:latin typeface="Times New Roman" panose="02020603050405020304" pitchFamily="18" charset="0"/>
              <a:cs typeface="Times New Roman" panose="02020603050405020304" pitchFamily="18" charset="0"/>
            </a:endParaRPr>
          </a:p>
        </p:txBody>
      </p:sp>
      <p:sp>
        <p:nvSpPr>
          <p:cNvPr id="5" name="Text 3"/>
          <p:cNvSpPr/>
          <p:nvPr/>
        </p:nvSpPr>
        <p:spPr>
          <a:xfrm>
            <a:off x="751403" y="1948339"/>
            <a:ext cx="5743575" cy="195382"/>
          </a:xfrm>
          <a:prstGeom prst="rect">
            <a:avLst/>
          </a:prstGeom>
          <a:noFill/>
          <a:ln/>
        </p:spPr>
        <p:txBody>
          <a:bodyPr wrap="none" lIns="0" tIns="0" rIns="0" bIns="0" rtlCol="0" anchor="t"/>
          <a:lstStyle/>
          <a:p>
            <a:pPr marL="0" indent="0" algn="l">
              <a:lnSpc>
                <a:spcPts val="1500"/>
              </a:lnSpc>
              <a:buNone/>
            </a:pP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Қозғалтқыш </a:t>
            </a:r>
            <a:r>
              <a:rPr lang="en-US" b="1" dirty="0">
                <a:solidFill>
                  <a:srgbClr val="49495A"/>
                </a:solidFill>
                <a:latin typeface="Times New Roman" panose="02020603050405020304" pitchFamily="18" charset="0"/>
                <a:ea typeface="Open Sans" pitchFamily="34" charset="-122"/>
                <a:cs typeface="Times New Roman" panose="02020603050405020304" pitchFamily="18" charset="0"/>
              </a:rPr>
              <a:t>2000 Дж</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энергия алды, ал пайдалы </a:t>
            </a:r>
            <a:r>
              <a:rPr lang="en-US" dirty="0" err="1">
                <a:solidFill>
                  <a:srgbClr val="49495A"/>
                </a:solidFill>
                <a:latin typeface="Times New Roman" panose="02020603050405020304" pitchFamily="18" charset="0"/>
                <a:ea typeface="Open Sans" pitchFamily="34" charset="-122"/>
                <a:cs typeface="Times New Roman" panose="02020603050405020304" pitchFamily="18" charset="0"/>
              </a:rPr>
              <a:t>жұмыс</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a:t>
            </a:r>
            <a:endParaRPr lang="ru-RU" dirty="0">
              <a:solidFill>
                <a:srgbClr val="49495A"/>
              </a:solidFill>
              <a:latin typeface="Times New Roman" panose="02020603050405020304" pitchFamily="18" charset="0"/>
              <a:ea typeface="Open Sans" pitchFamily="34" charset="-122"/>
              <a:cs typeface="Times New Roman" panose="02020603050405020304" pitchFamily="18" charset="0"/>
            </a:endParaRPr>
          </a:p>
          <a:p>
            <a:pPr marL="0" indent="0" algn="l">
              <a:lnSpc>
                <a:spcPts val="1500"/>
              </a:lnSpc>
              <a:buNone/>
            </a:pPr>
            <a:r>
              <a:rPr lang="en-US" dirty="0" err="1">
                <a:solidFill>
                  <a:srgbClr val="49495A"/>
                </a:solidFill>
                <a:latin typeface="Times New Roman" panose="02020603050405020304" pitchFamily="18" charset="0"/>
                <a:ea typeface="Open Sans" pitchFamily="34" charset="-122"/>
                <a:cs typeface="Times New Roman" panose="02020603050405020304" pitchFamily="18" charset="0"/>
              </a:rPr>
              <a:t>жасады</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 </a:t>
            </a:r>
            <a:r>
              <a:rPr lang="en-US" b="1" dirty="0">
                <a:solidFill>
                  <a:srgbClr val="49495A"/>
                </a:solidFill>
                <a:latin typeface="Times New Roman" panose="02020603050405020304" pitchFamily="18" charset="0"/>
                <a:ea typeface="Open Sans" pitchFamily="34" charset="-122"/>
                <a:cs typeface="Times New Roman" panose="02020603050405020304" pitchFamily="18" charset="0"/>
              </a:rPr>
              <a:t>400 Дж</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6" name="Text 4"/>
          <p:cNvSpPr/>
          <p:nvPr/>
        </p:nvSpPr>
        <p:spPr>
          <a:xfrm>
            <a:off x="934522" y="2576750"/>
            <a:ext cx="5560457" cy="195382"/>
          </a:xfrm>
          <a:prstGeom prst="rect">
            <a:avLst/>
          </a:prstGeom>
          <a:noFill/>
          <a:ln/>
        </p:spPr>
        <p:txBody>
          <a:bodyPr wrap="none" lIns="0" tIns="0" rIns="0" bIns="0" rtlCol="0" anchor="t"/>
          <a:lstStyle/>
          <a:p>
            <a:pPr marL="0" indent="0" algn="l">
              <a:lnSpc>
                <a:spcPts val="1500"/>
              </a:lnSpc>
              <a:buNone/>
            </a:pPr>
            <a:r>
              <a:rPr lang="en-US" b="1" dirty="0">
                <a:solidFill>
                  <a:srgbClr val="49495A"/>
                </a:solidFill>
                <a:latin typeface="Times New Roman" panose="02020603050405020304" pitchFamily="18" charset="0"/>
                <a:ea typeface="Open Sans" pitchFamily="34" charset="-122"/>
                <a:cs typeface="Times New Roman" panose="02020603050405020304" pitchFamily="18" charset="0"/>
              </a:rPr>
              <a:t>Сұрақ:</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Қозғалтқыштың ПӘК-і қанша?</a:t>
            </a:r>
            <a:endParaRPr lang="en-US" dirty="0">
              <a:latin typeface="Times New Roman" panose="02020603050405020304" pitchFamily="18" charset="0"/>
              <a:cs typeface="Times New Roman" panose="02020603050405020304" pitchFamily="18" charset="0"/>
            </a:endParaRPr>
          </a:p>
        </p:txBody>
      </p:sp>
      <p:pic>
        <p:nvPicPr>
          <p:cNvPr id="8" name="Image 0" descr="preencoded.png"/>
          <p:cNvPicPr>
            <a:picLocks noChangeAspect="1"/>
          </p:cNvPicPr>
          <p:nvPr/>
        </p:nvPicPr>
        <p:blipFill>
          <a:blip r:embed="rId3"/>
          <a:stretch>
            <a:fillRect/>
          </a:stretch>
        </p:blipFill>
        <p:spPr>
          <a:xfrm>
            <a:off x="1896189" y="2819280"/>
            <a:ext cx="2289572" cy="2533769"/>
          </a:xfrm>
          <a:prstGeom prst="rect">
            <a:avLst/>
          </a:prstGeom>
        </p:spPr>
      </p:pic>
      <p:sp>
        <p:nvSpPr>
          <p:cNvPr id="9" name="Text 6"/>
          <p:cNvSpPr/>
          <p:nvPr/>
        </p:nvSpPr>
        <p:spPr>
          <a:xfrm>
            <a:off x="6800493" y="1597462"/>
            <a:ext cx="1831657" cy="228838"/>
          </a:xfrm>
          <a:prstGeom prst="rect">
            <a:avLst/>
          </a:prstGeom>
          <a:noFill/>
          <a:ln/>
        </p:spPr>
        <p:txBody>
          <a:bodyPr wrap="none" lIns="0" tIns="0" rIns="0" bIns="0" rtlCol="0" anchor="t"/>
          <a:lstStyle/>
          <a:p>
            <a:pPr marL="0" indent="0" algn="l">
              <a:lnSpc>
                <a:spcPts val="1800"/>
              </a:lnSpc>
              <a:buNone/>
            </a:pPr>
            <a:r>
              <a:rPr lang="en-US" sz="2800" dirty="0">
                <a:solidFill>
                  <a:srgbClr val="403CCF"/>
                </a:solidFill>
                <a:latin typeface="Times New Roman" panose="02020603050405020304" pitchFamily="18" charset="0"/>
                <a:ea typeface="Libre Baskerville" pitchFamily="34" charset="-122"/>
                <a:cs typeface="Times New Roman" panose="02020603050405020304" pitchFamily="18" charset="0"/>
              </a:rPr>
              <a:t>Шешімі</a:t>
            </a:r>
            <a:endParaRPr lang="en-US" sz="2800" dirty="0">
              <a:latin typeface="Times New Roman" panose="02020603050405020304" pitchFamily="18" charset="0"/>
              <a:cs typeface="Times New Roman" panose="02020603050405020304" pitchFamily="18" charset="0"/>
            </a:endParaRPr>
          </a:p>
        </p:txBody>
      </p:sp>
      <p:sp>
        <p:nvSpPr>
          <p:cNvPr id="10" name="Text 7"/>
          <p:cNvSpPr/>
          <p:nvPr/>
        </p:nvSpPr>
        <p:spPr>
          <a:xfrm>
            <a:off x="6800493" y="1948339"/>
            <a:ext cx="7086124" cy="195382"/>
          </a:xfrm>
          <a:prstGeom prst="rect">
            <a:avLst/>
          </a:prstGeom>
          <a:noFill/>
          <a:ln/>
        </p:spPr>
        <p:txBody>
          <a:bodyPr wrap="none" lIns="0" tIns="0" rIns="0" bIns="0" rtlCol="0" anchor="t"/>
          <a:lstStyle/>
          <a:p>
            <a:pPr marL="0" indent="0" algn="l">
              <a:lnSpc>
                <a:spcPts val="1500"/>
              </a:lnSpc>
              <a:buNone/>
            </a:pPr>
            <a:r>
              <a:rPr lang="en-US" b="1" dirty="0">
                <a:solidFill>
                  <a:srgbClr val="49495A"/>
                </a:solidFill>
                <a:latin typeface="Times New Roman" panose="02020603050405020304" pitchFamily="18" charset="0"/>
                <a:ea typeface="Open Sans" pitchFamily="34" charset="-122"/>
                <a:cs typeface="Times New Roman" panose="02020603050405020304" pitchFamily="18" charset="0"/>
              </a:rPr>
              <a:t>1-қадам:</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Формуланы жазамыз</a:t>
            </a:r>
            <a:endParaRPr lang="en-US" dirty="0">
              <a:latin typeface="Times New Roman" panose="02020603050405020304" pitchFamily="18" charset="0"/>
              <a:cs typeface="Times New Roman" panose="02020603050405020304" pitchFamily="18" charset="0"/>
            </a:endParaRPr>
          </a:p>
        </p:txBody>
      </p:sp>
      <p:sp>
        <p:nvSpPr>
          <p:cNvPr id="11" name="Text 8"/>
          <p:cNvSpPr/>
          <p:nvPr/>
        </p:nvSpPr>
        <p:spPr>
          <a:xfrm>
            <a:off x="6800493" y="2298263"/>
            <a:ext cx="7086124" cy="365046"/>
          </a:xfrm>
          <a:prstGeom prst="rect">
            <a:avLst/>
          </a:prstGeom>
          <a:noFill/>
          <a:ln/>
        </p:spPr>
        <p:txBody>
          <a:bodyPr wrap="square" lIns="0" tIns="0" rIns="0" bIns="0" rtlCol="0" anchor="t"/>
          <a:lstStyle/>
          <a:p>
            <a:pPr marL="0" indent="0" algn="l">
              <a:lnSpc>
                <a:spcPts val="1700"/>
              </a:lnSpc>
              <a:buNone/>
            </a:pPr>
            <a:endParaRPr lang="en-US" sz="2400" dirty="0">
              <a:latin typeface="Times New Roman" panose="02020603050405020304" pitchFamily="18" charset="0"/>
              <a:cs typeface="Times New Roman" panose="02020603050405020304" pitchFamily="18" charset="0"/>
            </a:endParaRPr>
          </a:p>
        </p:txBody>
      </p:sp>
      <p:pic>
        <p:nvPicPr>
          <p:cNvPr id="12" name="Image 1" descr="preencoded.png"/>
          <p:cNvPicPr>
            <a:picLocks noChangeAspect="1"/>
          </p:cNvPicPr>
          <p:nvPr/>
        </p:nvPicPr>
        <p:blipFill>
          <a:blip r:embed="rId4"/>
          <a:stretch>
            <a:fillRect/>
          </a:stretch>
        </p:blipFill>
        <p:spPr>
          <a:xfrm>
            <a:off x="6800493" y="2298263"/>
            <a:ext cx="7086124" cy="365046"/>
          </a:xfrm>
          <a:prstGeom prst="rect">
            <a:avLst/>
          </a:prstGeom>
        </p:spPr>
      </p:pic>
      <p:sp>
        <p:nvSpPr>
          <p:cNvPr id="13" name="Text 9"/>
          <p:cNvSpPr/>
          <p:nvPr/>
        </p:nvSpPr>
        <p:spPr>
          <a:xfrm>
            <a:off x="6800493" y="2817852"/>
            <a:ext cx="7086124" cy="195382"/>
          </a:xfrm>
          <a:prstGeom prst="rect">
            <a:avLst/>
          </a:prstGeom>
          <a:noFill/>
          <a:ln/>
        </p:spPr>
        <p:txBody>
          <a:bodyPr wrap="none" lIns="0" tIns="0" rIns="0" bIns="0" rtlCol="0" anchor="t"/>
          <a:lstStyle/>
          <a:p>
            <a:pPr marL="0" indent="0" algn="l">
              <a:lnSpc>
                <a:spcPts val="1500"/>
              </a:lnSpc>
              <a:buNone/>
            </a:pPr>
            <a:r>
              <a:rPr lang="en-US" b="1" dirty="0">
                <a:solidFill>
                  <a:srgbClr val="49495A"/>
                </a:solidFill>
                <a:latin typeface="Times New Roman" panose="02020603050405020304" pitchFamily="18" charset="0"/>
                <a:ea typeface="Open Sans" pitchFamily="34" charset="-122"/>
                <a:cs typeface="Times New Roman" panose="02020603050405020304" pitchFamily="18" charset="0"/>
              </a:rPr>
              <a:t>2-қадам:</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Сандарды қоямыз</a:t>
            </a:r>
            <a:endParaRPr lang="en-US" dirty="0">
              <a:latin typeface="Times New Roman" panose="02020603050405020304" pitchFamily="18" charset="0"/>
              <a:cs typeface="Times New Roman" panose="02020603050405020304" pitchFamily="18" charset="0"/>
            </a:endParaRPr>
          </a:p>
        </p:txBody>
      </p:sp>
      <p:pic>
        <p:nvPicPr>
          <p:cNvPr id="14" name="Image 2" descr="preencoded.png"/>
          <p:cNvPicPr>
            <a:picLocks noChangeAspect="1"/>
          </p:cNvPicPr>
          <p:nvPr/>
        </p:nvPicPr>
        <p:blipFill>
          <a:blip r:embed="rId5"/>
          <a:stretch>
            <a:fillRect/>
          </a:stretch>
        </p:blipFill>
        <p:spPr>
          <a:xfrm>
            <a:off x="6800493" y="3150513"/>
            <a:ext cx="2564249" cy="722948"/>
          </a:xfrm>
          <a:prstGeom prst="rect">
            <a:avLst/>
          </a:prstGeom>
        </p:spPr>
      </p:pic>
      <p:sp>
        <p:nvSpPr>
          <p:cNvPr id="15" name="Text 10"/>
          <p:cNvSpPr/>
          <p:nvPr/>
        </p:nvSpPr>
        <p:spPr>
          <a:xfrm>
            <a:off x="6800493" y="4010739"/>
            <a:ext cx="7086124" cy="195382"/>
          </a:xfrm>
          <a:prstGeom prst="rect">
            <a:avLst/>
          </a:prstGeom>
          <a:noFill/>
          <a:ln/>
        </p:spPr>
        <p:txBody>
          <a:bodyPr wrap="none" lIns="0" tIns="0" rIns="0" bIns="0" rtlCol="0" anchor="t"/>
          <a:lstStyle/>
          <a:p>
            <a:pPr marL="0" indent="0" algn="l">
              <a:lnSpc>
                <a:spcPts val="1500"/>
              </a:lnSpc>
              <a:buNone/>
            </a:pPr>
            <a:r>
              <a:rPr lang="en-US" b="1" dirty="0">
                <a:solidFill>
                  <a:srgbClr val="49495A"/>
                </a:solidFill>
                <a:latin typeface="Times New Roman" panose="02020603050405020304" pitchFamily="18" charset="0"/>
                <a:ea typeface="Open Sans" pitchFamily="34" charset="-122"/>
                <a:cs typeface="Times New Roman" panose="02020603050405020304" pitchFamily="18" charset="0"/>
              </a:rPr>
              <a:t>3-қадам:</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Есептейміз</a:t>
            </a:r>
            <a:endParaRPr lang="en-US" dirty="0">
              <a:latin typeface="Times New Roman" panose="02020603050405020304" pitchFamily="18" charset="0"/>
              <a:cs typeface="Times New Roman" panose="02020603050405020304" pitchFamily="18" charset="0"/>
            </a:endParaRPr>
          </a:p>
        </p:txBody>
      </p:sp>
      <p:sp>
        <p:nvSpPr>
          <p:cNvPr id="16" name="Text 11"/>
          <p:cNvSpPr/>
          <p:nvPr/>
        </p:nvSpPr>
        <p:spPr>
          <a:xfrm>
            <a:off x="6800493" y="4360664"/>
            <a:ext cx="7086124" cy="214670"/>
          </a:xfrm>
          <a:prstGeom prst="rect">
            <a:avLst/>
          </a:prstGeom>
          <a:noFill/>
          <a:ln/>
        </p:spPr>
        <p:txBody>
          <a:bodyPr wrap="none" lIns="0" tIns="0" rIns="0" bIns="0" rtlCol="0" anchor="t"/>
          <a:lstStyle/>
          <a:p>
            <a:pPr marL="0" indent="0" algn="l">
              <a:lnSpc>
                <a:spcPts val="1700"/>
              </a:lnSpc>
              <a:buNone/>
            </a:pPr>
            <a:endParaRPr lang="en-US" sz="2400" dirty="0">
              <a:latin typeface="Times New Roman" panose="02020603050405020304" pitchFamily="18" charset="0"/>
              <a:cs typeface="Times New Roman" panose="02020603050405020304" pitchFamily="18" charset="0"/>
            </a:endParaRPr>
          </a:p>
        </p:txBody>
      </p:sp>
      <p:pic>
        <p:nvPicPr>
          <p:cNvPr id="17" name="Image 3" descr="preencoded.png"/>
          <p:cNvPicPr>
            <a:picLocks noChangeAspect="1"/>
          </p:cNvPicPr>
          <p:nvPr/>
        </p:nvPicPr>
        <p:blipFill>
          <a:blip r:embed="rId6"/>
          <a:stretch>
            <a:fillRect/>
          </a:stretch>
        </p:blipFill>
        <p:spPr>
          <a:xfrm>
            <a:off x="6800493" y="4360664"/>
            <a:ext cx="7086124" cy="214670"/>
          </a:xfrm>
          <a:prstGeom prst="rect">
            <a:avLst/>
          </a:prstGeom>
        </p:spPr>
      </p:pic>
      <p:sp>
        <p:nvSpPr>
          <p:cNvPr id="18" name="Text 12"/>
          <p:cNvSpPr/>
          <p:nvPr/>
        </p:nvSpPr>
        <p:spPr>
          <a:xfrm>
            <a:off x="6800493" y="4729877"/>
            <a:ext cx="7086124" cy="195382"/>
          </a:xfrm>
          <a:prstGeom prst="rect">
            <a:avLst/>
          </a:prstGeom>
          <a:noFill/>
          <a:ln/>
        </p:spPr>
        <p:txBody>
          <a:bodyPr wrap="none" lIns="0" tIns="0" rIns="0" bIns="0" rtlCol="0" anchor="t"/>
          <a:lstStyle/>
          <a:p>
            <a:pPr marL="0" indent="0" algn="l">
              <a:lnSpc>
                <a:spcPts val="1500"/>
              </a:lnSpc>
              <a:buNone/>
            </a:pPr>
            <a:r>
              <a:rPr lang="en-US" b="1" dirty="0">
                <a:solidFill>
                  <a:srgbClr val="49495A"/>
                </a:solidFill>
                <a:highlight>
                  <a:srgbClr val="F3E3D8"/>
                </a:highlight>
                <a:latin typeface="Times New Roman" panose="02020603050405020304" pitchFamily="18" charset="0"/>
                <a:ea typeface="Open Sans" pitchFamily="34" charset="-122"/>
                <a:cs typeface="Times New Roman" panose="02020603050405020304" pitchFamily="18" charset="0"/>
              </a:rPr>
              <a:t>Жауап: ПӘК = 20%</a:t>
            </a:r>
            <a:endParaRPr lang="en-US" dirty="0">
              <a:latin typeface="Times New Roman" panose="02020603050405020304" pitchFamily="18" charset="0"/>
              <a:cs typeface="Times New Roman" panose="02020603050405020304" pitchFamily="18" charset="0"/>
            </a:endParaRPr>
          </a:p>
        </p:txBody>
      </p:sp>
      <p:sp>
        <p:nvSpPr>
          <p:cNvPr id="19" name="Shape 13"/>
          <p:cNvSpPr/>
          <p:nvPr/>
        </p:nvSpPr>
        <p:spPr>
          <a:xfrm>
            <a:off x="751403" y="5421987"/>
            <a:ext cx="6502718" cy="972026"/>
          </a:xfrm>
          <a:prstGeom prst="roundRect">
            <a:avLst>
              <a:gd name="adj" fmla="val 1884"/>
            </a:avLst>
          </a:prstGeom>
          <a:solidFill>
            <a:srgbClr val="3E2513"/>
          </a:solidFill>
          <a:ln/>
        </p:spPr>
      </p:sp>
      <p:sp>
        <p:nvSpPr>
          <p:cNvPr id="20" name="Text 14"/>
          <p:cNvSpPr/>
          <p:nvPr/>
        </p:nvSpPr>
        <p:spPr>
          <a:xfrm>
            <a:off x="873443" y="5544026"/>
            <a:ext cx="1526381" cy="190738"/>
          </a:xfrm>
          <a:prstGeom prst="rect">
            <a:avLst/>
          </a:prstGeom>
          <a:noFill/>
          <a:ln/>
        </p:spPr>
        <p:txBody>
          <a:bodyPr wrap="none" lIns="0" tIns="0" rIns="0" bIns="0" rtlCol="0" anchor="t"/>
          <a:lstStyle/>
          <a:p>
            <a:pPr marL="0" indent="0" algn="l">
              <a:lnSpc>
                <a:spcPts val="1500"/>
              </a:lnSpc>
              <a:buNone/>
            </a:pPr>
            <a:r>
              <a:rPr lang="en-US" sz="2400" dirty="0">
                <a:solidFill>
                  <a:srgbClr val="FFFFFF"/>
                </a:solidFill>
                <a:latin typeface="Times New Roman" panose="02020603050405020304" pitchFamily="18" charset="0"/>
                <a:ea typeface="Libre Baskerville" pitchFamily="34" charset="-122"/>
                <a:cs typeface="Times New Roman" panose="02020603050405020304" pitchFamily="18" charset="0"/>
              </a:rPr>
              <a:t>Энергия балансы</a:t>
            </a:r>
            <a:endParaRPr lang="en-US" sz="2400" dirty="0">
              <a:latin typeface="Times New Roman" panose="02020603050405020304" pitchFamily="18" charset="0"/>
              <a:cs typeface="Times New Roman" panose="02020603050405020304" pitchFamily="18" charset="0"/>
            </a:endParaRPr>
          </a:p>
        </p:txBody>
      </p:sp>
      <p:sp>
        <p:nvSpPr>
          <p:cNvPr id="21" name="Text 15"/>
          <p:cNvSpPr/>
          <p:nvPr/>
        </p:nvSpPr>
        <p:spPr>
          <a:xfrm>
            <a:off x="873443" y="5807988"/>
            <a:ext cx="6258639" cy="195382"/>
          </a:xfrm>
          <a:prstGeom prst="rect">
            <a:avLst/>
          </a:prstGeom>
          <a:noFill/>
          <a:ln/>
        </p:spPr>
        <p:txBody>
          <a:bodyPr wrap="none" lIns="0" tIns="0" rIns="0" bIns="0" rtlCol="0" anchor="t"/>
          <a:lstStyle/>
          <a:p>
            <a:pPr marL="0" indent="0" algn="l">
              <a:lnSpc>
                <a:spcPts val="1500"/>
              </a:lnSpc>
              <a:buNone/>
            </a:pPr>
            <a:r>
              <a:rPr lang="en-US" sz="1400" b="1" dirty="0">
                <a:solidFill>
                  <a:srgbClr val="FFFFFF"/>
                </a:solidFill>
                <a:latin typeface="Times New Roman" panose="02020603050405020304" pitchFamily="18" charset="0"/>
                <a:ea typeface="Open Sans" pitchFamily="34" charset="-122"/>
                <a:cs typeface="Times New Roman" panose="02020603050405020304" pitchFamily="18" charset="0"/>
              </a:rPr>
              <a:t>Пайдалы энергия:</a:t>
            </a:r>
            <a:r>
              <a:rPr lang="en-US" sz="1400" dirty="0">
                <a:solidFill>
                  <a:srgbClr val="FFFFFF"/>
                </a:solidFill>
                <a:latin typeface="Times New Roman" panose="02020603050405020304" pitchFamily="18" charset="0"/>
                <a:ea typeface="Open Sans" pitchFamily="34" charset="-122"/>
                <a:cs typeface="Times New Roman" panose="02020603050405020304" pitchFamily="18" charset="0"/>
              </a:rPr>
              <a:t> 400 Дж (20%)</a:t>
            </a:r>
            <a:endParaRPr lang="en-US" sz="1400" dirty="0">
              <a:latin typeface="Times New Roman" panose="02020603050405020304" pitchFamily="18" charset="0"/>
              <a:cs typeface="Times New Roman" panose="02020603050405020304" pitchFamily="18" charset="0"/>
            </a:endParaRPr>
          </a:p>
        </p:txBody>
      </p:sp>
      <p:sp>
        <p:nvSpPr>
          <p:cNvPr id="22" name="Text 16"/>
          <p:cNvSpPr/>
          <p:nvPr/>
        </p:nvSpPr>
        <p:spPr>
          <a:xfrm>
            <a:off x="873443" y="6076593"/>
            <a:ext cx="6258639" cy="195382"/>
          </a:xfrm>
          <a:prstGeom prst="rect">
            <a:avLst/>
          </a:prstGeom>
          <a:noFill/>
          <a:ln/>
        </p:spPr>
        <p:txBody>
          <a:bodyPr wrap="none" lIns="0" tIns="0" rIns="0" bIns="0" rtlCol="0" anchor="t"/>
          <a:lstStyle/>
          <a:p>
            <a:pPr marL="0" indent="0" algn="l">
              <a:lnSpc>
                <a:spcPts val="1500"/>
              </a:lnSpc>
              <a:buNone/>
            </a:pPr>
            <a:r>
              <a:rPr lang="en-US" sz="1400" b="1" dirty="0">
                <a:solidFill>
                  <a:srgbClr val="FFFFFF"/>
                </a:solidFill>
                <a:latin typeface="Times New Roman" panose="02020603050405020304" pitchFamily="18" charset="0"/>
                <a:ea typeface="Open Sans" pitchFamily="34" charset="-122"/>
                <a:cs typeface="Times New Roman" panose="02020603050405020304" pitchFamily="18" charset="0"/>
              </a:rPr>
              <a:t>Жоғалған энергия:</a:t>
            </a:r>
            <a:r>
              <a:rPr lang="en-US" sz="1400" dirty="0">
                <a:solidFill>
                  <a:srgbClr val="FFFFFF"/>
                </a:solidFill>
                <a:latin typeface="Times New Roman" panose="02020603050405020304" pitchFamily="18" charset="0"/>
                <a:ea typeface="Open Sans" pitchFamily="34" charset="-122"/>
                <a:cs typeface="Times New Roman" panose="02020603050405020304" pitchFamily="18" charset="0"/>
              </a:rPr>
              <a:t> 1600 Дж (80%)</a:t>
            </a:r>
            <a:endParaRPr lang="en-US" sz="1400" dirty="0">
              <a:latin typeface="Times New Roman" panose="02020603050405020304" pitchFamily="18" charset="0"/>
              <a:cs typeface="Times New Roman" panose="02020603050405020304" pitchFamily="18" charset="0"/>
            </a:endParaRPr>
          </a:p>
        </p:txBody>
      </p:sp>
      <p:sp>
        <p:nvSpPr>
          <p:cNvPr id="23" name="Shape 17"/>
          <p:cNvSpPr/>
          <p:nvPr/>
        </p:nvSpPr>
        <p:spPr>
          <a:xfrm>
            <a:off x="7376160" y="5421987"/>
            <a:ext cx="6502837" cy="972026"/>
          </a:xfrm>
          <a:prstGeom prst="roundRect">
            <a:avLst>
              <a:gd name="adj" fmla="val 1884"/>
            </a:avLst>
          </a:prstGeom>
          <a:solidFill>
            <a:srgbClr val="3E2513"/>
          </a:solidFill>
          <a:ln/>
        </p:spPr>
      </p:sp>
      <p:sp>
        <p:nvSpPr>
          <p:cNvPr id="24" name="Text 18"/>
          <p:cNvSpPr/>
          <p:nvPr/>
        </p:nvSpPr>
        <p:spPr>
          <a:xfrm>
            <a:off x="7498199" y="5544026"/>
            <a:ext cx="1526381" cy="190738"/>
          </a:xfrm>
          <a:prstGeom prst="rect">
            <a:avLst/>
          </a:prstGeom>
          <a:noFill/>
          <a:ln/>
        </p:spPr>
        <p:txBody>
          <a:bodyPr wrap="none" lIns="0" tIns="0" rIns="0" bIns="0" rtlCol="0" anchor="t"/>
          <a:lstStyle/>
          <a:p>
            <a:pPr marL="0" indent="0" algn="l">
              <a:lnSpc>
                <a:spcPts val="1500"/>
              </a:lnSpc>
              <a:buNone/>
            </a:pPr>
            <a:r>
              <a:rPr lang="en-US" sz="2400" dirty="0">
                <a:solidFill>
                  <a:srgbClr val="FFFFFF"/>
                </a:solidFill>
                <a:latin typeface="Times New Roman" panose="02020603050405020304" pitchFamily="18" charset="0"/>
                <a:ea typeface="Libre Baskerville" pitchFamily="34" charset="-122"/>
                <a:cs typeface="Times New Roman" panose="02020603050405020304" pitchFamily="18" charset="0"/>
              </a:rPr>
              <a:t>Қорытынды</a:t>
            </a:r>
            <a:endParaRPr lang="en-US" sz="2400" dirty="0">
              <a:latin typeface="Times New Roman" panose="02020603050405020304" pitchFamily="18" charset="0"/>
              <a:cs typeface="Times New Roman" panose="02020603050405020304" pitchFamily="18" charset="0"/>
            </a:endParaRPr>
          </a:p>
        </p:txBody>
      </p:sp>
      <p:sp>
        <p:nvSpPr>
          <p:cNvPr id="25" name="Text 19"/>
          <p:cNvSpPr/>
          <p:nvPr/>
        </p:nvSpPr>
        <p:spPr>
          <a:xfrm>
            <a:off x="7498199" y="5807988"/>
            <a:ext cx="6258758" cy="195382"/>
          </a:xfrm>
          <a:prstGeom prst="rect">
            <a:avLst/>
          </a:prstGeom>
          <a:noFill/>
          <a:ln/>
        </p:spPr>
        <p:txBody>
          <a:bodyPr wrap="none" lIns="0" tIns="0" rIns="0" bIns="0" rtlCol="0" anchor="t"/>
          <a:lstStyle/>
          <a:p>
            <a:pPr marL="0" indent="0" algn="l">
              <a:lnSpc>
                <a:spcPts val="1500"/>
              </a:lnSpc>
              <a:buNone/>
            </a:pPr>
            <a:r>
              <a:rPr lang="en-US" sz="1400" dirty="0">
                <a:solidFill>
                  <a:srgbClr val="FFFFFF"/>
                </a:solidFill>
                <a:latin typeface="Times New Roman" panose="02020603050405020304" pitchFamily="18" charset="0"/>
                <a:ea typeface="Open Sans" pitchFamily="34" charset="-122"/>
                <a:cs typeface="Times New Roman" panose="02020603050405020304" pitchFamily="18" charset="0"/>
              </a:rPr>
              <a:t>Тек 20% энергия "ісіне жұмсалды", ал 80% — жылу, шу, үйкеліс түрінде жоғалды</a:t>
            </a:r>
            <a:endParaRPr lang="en-US" sz="1400" dirty="0">
              <a:latin typeface="Times New Roman" panose="02020603050405020304" pitchFamily="18" charset="0"/>
              <a:cs typeface="Times New Roman" panose="02020603050405020304" pitchFamily="18" charset="0"/>
            </a:endParaRPr>
          </a:p>
        </p:txBody>
      </p:sp>
      <p:sp>
        <p:nvSpPr>
          <p:cNvPr id="26" name="Text 20"/>
          <p:cNvSpPr/>
          <p:nvPr/>
        </p:nvSpPr>
        <p:spPr>
          <a:xfrm>
            <a:off x="751403" y="6642974"/>
            <a:ext cx="3139202" cy="228838"/>
          </a:xfrm>
          <a:prstGeom prst="rect">
            <a:avLst/>
          </a:prstGeom>
          <a:noFill/>
          <a:ln/>
        </p:spPr>
        <p:txBody>
          <a:bodyPr wrap="none" lIns="0" tIns="0" rIns="0" bIns="0" rtlCol="0" anchor="t"/>
          <a:lstStyle/>
          <a:p>
            <a:pPr marL="0" indent="0" algn="l">
              <a:lnSpc>
                <a:spcPts val="1800"/>
              </a:lnSpc>
              <a:buNone/>
            </a:pPr>
            <a:r>
              <a:rPr lang="en-US" sz="2800" dirty="0">
                <a:solidFill>
                  <a:srgbClr val="403CCF"/>
                </a:solidFill>
                <a:latin typeface="Times New Roman" panose="02020603050405020304" pitchFamily="18" charset="0"/>
                <a:ea typeface="Libre Baskerville" pitchFamily="34" charset="-122"/>
                <a:cs typeface="Times New Roman" panose="02020603050405020304" pitchFamily="18" charset="0"/>
              </a:rPr>
              <a:t>Қозғалтқыштың ішінде не болады?</a:t>
            </a:r>
            <a:endParaRPr lang="en-US" sz="2800" dirty="0">
              <a:latin typeface="Times New Roman" panose="02020603050405020304" pitchFamily="18" charset="0"/>
              <a:cs typeface="Times New Roman" panose="02020603050405020304" pitchFamily="18" charset="0"/>
            </a:endParaRPr>
          </a:p>
        </p:txBody>
      </p:sp>
      <p:sp>
        <p:nvSpPr>
          <p:cNvPr id="27" name="Text 21"/>
          <p:cNvSpPr/>
          <p:nvPr/>
        </p:nvSpPr>
        <p:spPr>
          <a:xfrm>
            <a:off x="751403" y="6989088"/>
            <a:ext cx="13127593" cy="390763"/>
          </a:xfrm>
          <a:prstGeom prst="rect">
            <a:avLst/>
          </a:prstGeom>
          <a:noFill/>
          <a:ln/>
        </p:spPr>
        <p:txBody>
          <a:bodyPr wrap="square" lIns="0" tIns="0" rIns="0" bIns="0" rtlCol="0" anchor="t"/>
          <a:lstStyle/>
          <a:p>
            <a:pPr marL="0" indent="0" algn="l">
              <a:lnSpc>
                <a:spcPts val="1500"/>
              </a:lnSpc>
              <a:buNone/>
            </a:pP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Отын қоспасы жарылғаннан кейін поршень төмен қарай қозғалады — осы сәтте қозғалыс туады! Әрбір цилиндр мұны минутына мыңдаған рет жасайды, ал дөңгелектер осы қозғалыстарды автомобильдің тегіс жүрісіне айналдырады.</a:t>
            </a:r>
            <a:endParaRPr lang="en-US" dirty="0">
              <a:latin typeface="Times New Roman" panose="02020603050405020304" pitchFamily="18" charset="0"/>
              <a:cs typeface="Times New Roman" panose="02020603050405020304" pitchFamily="18" charset="0"/>
            </a:endParaRPr>
          </a:p>
        </p:txBody>
      </p:sp>
      <p:sp>
        <p:nvSpPr>
          <p:cNvPr id="28" name="Text 22"/>
          <p:cNvSpPr/>
          <p:nvPr/>
        </p:nvSpPr>
        <p:spPr>
          <a:xfrm>
            <a:off x="751403" y="7517130"/>
            <a:ext cx="13127593" cy="195382"/>
          </a:xfrm>
          <a:prstGeom prst="rect">
            <a:avLst/>
          </a:prstGeom>
          <a:noFill/>
          <a:ln/>
        </p:spPr>
        <p:txBody>
          <a:bodyPr wrap="none" lIns="0" tIns="0" rIns="0" bIns="0" rtlCol="0" anchor="t"/>
          <a:lstStyle/>
          <a:p>
            <a:pPr marL="0" indent="0" algn="l">
              <a:lnSpc>
                <a:spcPts val="1500"/>
              </a:lnSpc>
              <a:buNone/>
            </a:pP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Бірақ әрбір жарылыста энергияның үлкен бөлігі жылу мен дыбыс түрінде шашырап кетеді. Міне, сондықтан қозғалтқыш </a:t>
            </a:r>
            <a:r>
              <a:rPr lang="en-US" dirty="0" err="1">
                <a:solidFill>
                  <a:srgbClr val="49495A"/>
                </a:solidFill>
                <a:latin typeface="Times New Roman" panose="02020603050405020304" pitchFamily="18" charset="0"/>
                <a:ea typeface="Open Sans" pitchFamily="34" charset="-122"/>
                <a:cs typeface="Times New Roman" panose="02020603050405020304" pitchFamily="18" charset="0"/>
              </a:rPr>
              <a:t>ыстық</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a:t>
            </a:r>
            <a:endParaRPr lang="ru-RU" dirty="0">
              <a:solidFill>
                <a:srgbClr val="49495A"/>
              </a:solidFill>
              <a:latin typeface="Times New Roman" panose="02020603050405020304" pitchFamily="18" charset="0"/>
              <a:ea typeface="Open Sans" pitchFamily="34" charset="-122"/>
              <a:cs typeface="Times New Roman" panose="02020603050405020304" pitchFamily="18" charset="0"/>
            </a:endParaRPr>
          </a:p>
          <a:p>
            <a:pPr marL="0" indent="0" algn="l">
              <a:lnSpc>
                <a:spcPts val="1500"/>
              </a:lnSpc>
              <a:buNone/>
            </a:pPr>
            <a:r>
              <a:rPr lang="en-US" dirty="0" err="1">
                <a:solidFill>
                  <a:srgbClr val="49495A"/>
                </a:solidFill>
                <a:latin typeface="Times New Roman" panose="02020603050405020304" pitchFamily="18" charset="0"/>
                <a:ea typeface="Open Sans" pitchFamily="34" charset="-122"/>
                <a:cs typeface="Times New Roman" panose="02020603050405020304" pitchFamily="18" charset="0"/>
              </a:rPr>
              <a:t>болады</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және суыту жүйесі қажет!</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63178" y="325018"/>
            <a:ext cx="5869305" cy="336709"/>
          </a:xfrm>
          <a:prstGeom prst="rect">
            <a:avLst/>
          </a:prstGeom>
          <a:noFill/>
          <a:ln/>
        </p:spPr>
        <p:txBody>
          <a:bodyPr wrap="none" lIns="0" tIns="0" rIns="0" bIns="0" rtlCol="0" anchor="t"/>
          <a:lstStyle/>
          <a:p>
            <a:pPr marL="0" indent="0" algn="l">
              <a:lnSpc>
                <a:spcPts val="2650"/>
              </a:lnSpc>
              <a:buNone/>
            </a:pPr>
            <a:r>
              <a:rPr lang="en-US" sz="3600" dirty="0">
                <a:solidFill>
                  <a:srgbClr val="403CCF"/>
                </a:solidFill>
                <a:latin typeface="Times New Roman" panose="02020603050405020304" pitchFamily="18" charset="0"/>
                <a:ea typeface="Libre Baskerville" pitchFamily="34" charset="-122"/>
                <a:cs typeface="Times New Roman" panose="02020603050405020304" pitchFamily="18" charset="0"/>
              </a:rPr>
              <a:t>Жылулық машиналар үшін арнайы формула</a:t>
            </a:r>
            <a:endParaRPr lang="en-US" sz="3600" dirty="0">
              <a:latin typeface="Times New Roman" panose="02020603050405020304" pitchFamily="18" charset="0"/>
              <a:cs typeface="Times New Roman" panose="02020603050405020304" pitchFamily="18" charset="0"/>
            </a:endParaRPr>
          </a:p>
        </p:txBody>
      </p:sp>
      <p:sp>
        <p:nvSpPr>
          <p:cNvPr id="3" name="Text 1"/>
          <p:cNvSpPr/>
          <p:nvPr/>
        </p:nvSpPr>
        <p:spPr>
          <a:xfrm>
            <a:off x="663178" y="793909"/>
            <a:ext cx="13907846" cy="389573"/>
          </a:xfrm>
          <a:prstGeom prst="rect">
            <a:avLst/>
          </a:prstGeom>
          <a:noFill/>
          <a:ln/>
        </p:spPr>
        <p:txBody>
          <a:bodyPr wrap="none" lIns="0" tIns="0" rIns="0" bIns="0" rtlCol="0" anchor="t"/>
          <a:lstStyle/>
          <a:p>
            <a:pPr marL="0" indent="0" algn="l">
              <a:lnSpc>
                <a:spcPts val="1350"/>
              </a:lnSpc>
              <a:buNone/>
            </a:pP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Жылу қозғалтқыштары — бұл жылу энергиясын механикалық жұмысқа айналдыратын машиналар. </a:t>
            </a:r>
            <a:endParaRPr lang="ru-RU" dirty="0">
              <a:solidFill>
                <a:srgbClr val="49495A"/>
              </a:solidFill>
              <a:latin typeface="Times New Roman" panose="02020603050405020304" pitchFamily="18" charset="0"/>
              <a:ea typeface="Open Sans" pitchFamily="34" charset="-122"/>
              <a:cs typeface="Times New Roman" panose="02020603050405020304" pitchFamily="18" charset="0"/>
            </a:endParaRPr>
          </a:p>
          <a:p>
            <a:pPr marL="0" indent="0" algn="l">
              <a:lnSpc>
                <a:spcPts val="1350"/>
              </a:lnSpc>
              <a:buNone/>
            </a:pPr>
            <a:r>
              <a:rPr lang="en-US" dirty="0" err="1">
                <a:solidFill>
                  <a:srgbClr val="49495A"/>
                </a:solidFill>
                <a:latin typeface="Times New Roman" panose="02020603050405020304" pitchFamily="18" charset="0"/>
                <a:ea typeface="Open Sans" pitchFamily="34" charset="-122"/>
                <a:cs typeface="Times New Roman" panose="02020603050405020304" pitchFamily="18" charset="0"/>
              </a:rPr>
              <a:t>Олар</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үшін арнайы формула қолданылады, өйткені энергия алмасуы жылу арқылы жүреді.</a:t>
            </a:r>
            <a:endParaRPr lang="en-US" dirty="0">
              <a:latin typeface="Times New Roman" panose="02020603050405020304" pitchFamily="18" charset="0"/>
              <a:cs typeface="Times New Roman" panose="02020603050405020304" pitchFamily="18" charset="0"/>
            </a:endParaRPr>
          </a:p>
        </p:txBody>
      </p:sp>
      <p:sp>
        <p:nvSpPr>
          <p:cNvPr id="4" name="Text 2"/>
          <p:cNvSpPr/>
          <p:nvPr/>
        </p:nvSpPr>
        <p:spPr>
          <a:xfrm>
            <a:off x="663178" y="1409462"/>
            <a:ext cx="1616631" cy="202049"/>
          </a:xfrm>
          <a:prstGeom prst="rect">
            <a:avLst/>
          </a:prstGeom>
          <a:noFill/>
          <a:ln/>
        </p:spPr>
        <p:txBody>
          <a:bodyPr wrap="none" lIns="0" tIns="0" rIns="0" bIns="0" rtlCol="0" anchor="t"/>
          <a:lstStyle/>
          <a:p>
            <a:pPr marL="0" indent="0" algn="l">
              <a:lnSpc>
                <a:spcPts val="1550"/>
              </a:lnSpc>
              <a:buNone/>
            </a:pPr>
            <a:r>
              <a:rPr lang="en-US" sz="2800" dirty="0">
                <a:solidFill>
                  <a:srgbClr val="403CCF"/>
                </a:solidFill>
                <a:latin typeface="Times New Roman" panose="02020603050405020304" pitchFamily="18" charset="0"/>
                <a:ea typeface="Libre Baskerville" pitchFamily="34" charset="-122"/>
                <a:cs typeface="Times New Roman" panose="02020603050405020304" pitchFamily="18" charset="0"/>
              </a:rPr>
              <a:t>Жылулық формула</a:t>
            </a:r>
            <a:endParaRPr lang="en-US" sz="2800" dirty="0">
              <a:latin typeface="Times New Roman" panose="02020603050405020304" pitchFamily="18" charset="0"/>
              <a:cs typeface="Times New Roman" panose="02020603050405020304" pitchFamily="18" charset="0"/>
            </a:endParaRPr>
          </a:p>
        </p:txBody>
      </p:sp>
      <p:pic>
        <p:nvPicPr>
          <p:cNvPr id="5" name="Image 0" descr="preencoded.png"/>
          <p:cNvPicPr>
            <a:picLocks noChangeAspect="1"/>
          </p:cNvPicPr>
          <p:nvPr/>
        </p:nvPicPr>
        <p:blipFill>
          <a:blip r:embed="rId3"/>
          <a:stretch>
            <a:fillRect/>
          </a:stretch>
        </p:blipFill>
        <p:spPr>
          <a:xfrm>
            <a:off x="663178" y="1753910"/>
            <a:ext cx="1731169" cy="544711"/>
          </a:xfrm>
          <a:prstGeom prst="rect">
            <a:avLst/>
          </a:prstGeom>
        </p:spPr>
      </p:pic>
      <p:sp>
        <p:nvSpPr>
          <p:cNvPr id="6" name="Text 3"/>
          <p:cNvSpPr/>
          <p:nvPr/>
        </p:nvSpPr>
        <p:spPr>
          <a:xfrm>
            <a:off x="663178" y="2398633"/>
            <a:ext cx="6520577" cy="172403"/>
          </a:xfrm>
          <a:prstGeom prst="rect">
            <a:avLst/>
          </a:prstGeom>
          <a:noFill/>
          <a:ln/>
        </p:spPr>
        <p:txBody>
          <a:bodyPr wrap="none" lIns="0" tIns="0" rIns="0" bIns="0" rtlCol="0" anchor="t"/>
          <a:lstStyle/>
          <a:p>
            <a:pPr marL="0" indent="0" algn="l">
              <a:lnSpc>
                <a:spcPts val="1350"/>
              </a:lnSpc>
              <a:buNone/>
            </a:pP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Мұндағы:</a:t>
            </a:r>
            <a:endParaRPr lang="en-US" sz="1400" dirty="0">
              <a:latin typeface="Times New Roman" panose="02020603050405020304" pitchFamily="18" charset="0"/>
              <a:cs typeface="Times New Roman" panose="02020603050405020304" pitchFamily="18" charset="0"/>
            </a:endParaRPr>
          </a:p>
        </p:txBody>
      </p:sp>
      <p:sp>
        <p:nvSpPr>
          <p:cNvPr id="7" name="Text 4"/>
          <p:cNvSpPr/>
          <p:nvPr/>
        </p:nvSpPr>
        <p:spPr>
          <a:xfrm>
            <a:off x="663178" y="2667953"/>
            <a:ext cx="6520577" cy="172403"/>
          </a:xfrm>
          <a:prstGeom prst="rect">
            <a:avLst/>
          </a:prstGeom>
          <a:noFill/>
          <a:ln/>
        </p:spPr>
        <p:txBody>
          <a:bodyPr wrap="none" lIns="0" tIns="0" rIns="0" bIns="0" rtlCol="0" anchor="t"/>
          <a:lstStyle/>
          <a:p>
            <a:pPr marL="342900" indent="-342900" algn="l">
              <a:lnSpc>
                <a:spcPts val="1350"/>
              </a:lnSpc>
              <a:buSzPct val="100000"/>
              <a:buChar char="•"/>
            </a:pPr>
            <a:r>
              <a:rPr lang="en-US" sz="1400" i="1" dirty="0">
                <a:solidFill>
                  <a:srgbClr val="49495A"/>
                </a:solidFill>
                <a:latin typeface="Times New Roman" panose="02020603050405020304" pitchFamily="18" charset="0"/>
                <a:ea typeface="Open Sans" pitchFamily="34" charset="-122"/>
                <a:cs typeface="Times New Roman" panose="02020603050405020304" pitchFamily="18" charset="0"/>
              </a:rPr>
              <a:t>Q_1</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 </a:t>
            </a:r>
            <a:r>
              <a:rPr lang="en-US" sz="1400" dirty="0">
                <a:solidFill>
                  <a:srgbClr val="3E2513"/>
                </a:solidFill>
                <a:latin typeface="Times New Roman" panose="02020603050405020304" pitchFamily="18" charset="0"/>
                <a:ea typeface="Open Sans" pitchFamily="34" charset="-122"/>
                <a:cs typeface="Times New Roman" panose="02020603050405020304" pitchFamily="18" charset="0"/>
              </a:rPr>
              <a:t>қыздырғыштан алынған</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жылу мөлшері</a:t>
            </a:r>
            <a:endParaRPr lang="en-US" sz="1400" dirty="0">
              <a:latin typeface="Times New Roman" panose="02020603050405020304" pitchFamily="18" charset="0"/>
              <a:cs typeface="Times New Roman" panose="02020603050405020304" pitchFamily="18" charset="0"/>
            </a:endParaRPr>
          </a:p>
        </p:txBody>
      </p:sp>
      <p:sp>
        <p:nvSpPr>
          <p:cNvPr id="8" name="Text 5"/>
          <p:cNvSpPr/>
          <p:nvPr/>
        </p:nvSpPr>
        <p:spPr>
          <a:xfrm>
            <a:off x="663178" y="2877979"/>
            <a:ext cx="6520577" cy="172403"/>
          </a:xfrm>
          <a:prstGeom prst="rect">
            <a:avLst/>
          </a:prstGeom>
          <a:noFill/>
          <a:ln/>
        </p:spPr>
        <p:txBody>
          <a:bodyPr wrap="none" lIns="0" tIns="0" rIns="0" bIns="0" rtlCol="0" anchor="t"/>
          <a:lstStyle/>
          <a:p>
            <a:pPr marL="342900" indent="-342900" algn="l">
              <a:lnSpc>
                <a:spcPts val="1350"/>
              </a:lnSpc>
              <a:buSzPct val="100000"/>
              <a:buChar char="•"/>
            </a:pPr>
            <a:r>
              <a:rPr lang="en-US" sz="1400" i="1" dirty="0">
                <a:solidFill>
                  <a:srgbClr val="49495A"/>
                </a:solidFill>
                <a:latin typeface="Times New Roman" panose="02020603050405020304" pitchFamily="18" charset="0"/>
                <a:ea typeface="Open Sans" pitchFamily="34" charset="-122"/>
                <a:cs typeface="Times New Roman" panose="02020603050405020304" pitchFamily="18" charset="0"/>
              </a:rPr>
              <a:t>Q_2</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 </a:t>
            </a:r>
            <a:r>
              <a:rPr lang="en-US" sz="1400" dirty="0">
                <a:solidFill>
                  <a:srgbClr val="3E2513"/>
                </a:solidFill>
                <a:latin typeface="Times New Roman" panose="02020603050405020304" pitchFamily="18" charset="0"/>
                <a:ea typeface="Open Sans" pitchFamily="34" charset="-122"/>
                <a:cs typeface="Times New Roman" panose="02020603050405020304" pitchFamily="18" charset="0"/>
              </a:rPr>
              <a:t>суытқышқа берілген</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жылу мөлшері (яғни </a:t>
            </a: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жоғалған энергия</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9" name="Text 6"/>
          <p:cNvSpPr/>
          <p:nvPr/>
        </p:nvSpPr>
        <p:spPr>
          <a:xfrm>
            <a:off x="663178" y="3147298"/>
            <a:ext cx="6520577" cy="172403"/>
          </a:xfrm>
          <a:prstGeom prst="rect">
            <a:avLst/>
          </a:prstGeom>
          <a:noFill/>
          <a:ln/>
        </p:spPr>
        <p:txBody>
          <a:bodyPr wrap="none" lIns="0" tIns="0" rIns="0" bIns="0" rtlCol="0" anchor="t"/>
          <a:lstStyle/>
          <a:p>
            <a:pPr marL="0" indent="0" algn="l">
              <a:lnSpc>
                <a:spcPts val="1350"/>
              </a:lnSpc>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Бұл формула термодинамиканың бірінші заңынан шығады: энергия жоғалмайды, тек түрленеді.</a:t>
            </a:r>
            <a:endParaRPr lang="en-US" sz="1400" dirty="0">
              <a:latin typeface="Times New Roman" panose="02020603050405020304" pitchFamily="18" charset="0"/>
              <a:cs typeface="Times New Roman" panose="02020603050405020304" pitchFamily="18" charset="0"/>
            </a:endParaRPr>
          </a:p>
        </p:txBody>
      </p:sp>
      <p:sp>
        <p:nvSpPr>
          <p:cNvPr id="10" name="Text 7"/>
          <p:cNvSpPr/>
          <p:nvPr/>
        </p:nvSpPr>
        <p:spPr>
          <a:xfrm>
            <a:off x="7454265" y="1409462"/>
            <a:ext cx="1766887" cy="202049"/>
          </a:xfrm>
          <a:prstGeom prst="rect">
            <a:avLst/>
          </a:prstGeom>
          <a:noFill/>
          <a:ln/>
        </p:spPr>
        <p:txBody>
          <a:bodyPr wrap="none" lIns="0" tIns="0" rIns="0" bIns="0" rtlCol="0" anchor="t"/>
          <a:lstStyle/>
          <a:p>
            <a:pPr marL="0" indent="0" algn="l">
              <a:lnSpc>
                <a:spcPts val="1550"/>
              </a:lnSpc>
              <a:buNone/>
            </a:pPr>
            <a:r>
              <a:rPr lang="en-US" sz="2800" dirty="0">
                <a:solidFill>
                  <a:srgbClr val="403CCF"/>
                </a:solidFill>
                <a:latin typeface="Times New Roman" panose="02020603050405020304" pitchFamily="18" charset="0"/>
                <a:ea typeface="Libre Baskerville" pitchFamily="34" charset="-122"/>
                <a:cs typeface="Times New Roman" panose="02020603050405020304" pitchFamily="18" charset="0"/>
              </a:rPr>
              <a:t>Неге екі формула бар?</a:t>
            </a:r>
            <a:endParaRPr lang="en-US" sz="2800" dirty="0">
              <a:latin typeface="Times New Roman" panose="02020603050405020304" pitchFamily="18" charset="0"/>
              <a:cs typeface="Times New Roman" panose="02020603050405020304" pitchFamily="18" charset="0"/>
            </a:endParaRPr>
          </a:p>
        </p:txBody>
      </p:sp>
      <p:sp>
        <p:nvSpPr>
          <p:cNvPr id="11" name="Text 8"/>
          <p:cNvSpPr/>
          <p:nvPr/>
        </p:nvSpPr>
        <p:spPr>
          <a:xfrm>
            <a:off x="7454265" y="1719263"/>
            <a:ext cx="6520577" cy="344805"/>
          </a:xfrm>
          <a:prstGeom prst="rect">
            <a:avLst/>
          </a:prstGeom>
          <a:noFill/>
          <a:ln/>
        </p:spPr>
        <p:txBody>
          <a:bodyPr wrap="square" lIns="0" tIns="0" rIns="0" bIns="0" rtlCol="0" anchor="t"/>
          <a:lstStyle/>
          <a:p>
            <a:pPr marL="0" indent="0" algn="l">
              <a:lnSpc>
                <a:spcPts val="1350"/>
              </a:lnSpc>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Әмбебап формула кез келген машина үшін жарайды, ал жылулық формула арнайы жылу қозғалтқыштары үшін ыңғайлырақ.</a:t>
            </a:r>
            <a:endParaRPr lang="en-US" sz="1400" dirty="0">
              <a:latin typeface="Times New Roman" panose="02020603050405020304" pitchFamily="18" charset="0"/>
              <a:cs typeface="Times New Roman" panose="02020603050405020304" pitchFamily="18" charset="0"/>
            </a:endParaRPr>
          </a:p>
        </p:txBody>
      </p:sp>
      <p:sp>
        <p:nvSpPr>
          <p:cNvPr id="12" name="Text 9"/>
          <p:cNvSpPr/>
          <p:nvPr/>
        </p:nvSpPr>
        <p:spPr>
          <a:xfrm>
            <a:off x="7454265" y="2160984"/>
            <a:ext cx="6520577" cy="344805"/>
          </a:xfrm>
          <a:prstGeom prst="rect">
            <a:avLst/>
          </a:prstGeom>
          <a:noFill/>
          <a:ln/>
        </p:spPr>
        <p:txBody>
          <a:bodyPr wrap="square" lIns="0" tIns="0" rIns="0" bIns="0" rtlCol="0" anchor="t"/>
          <a:lstStyle/>
          <a:p>
            <a:pPr marL="0" indent="0" algn="l">
              <a:lnSpc>
                <a:spcPts val="1350"/>
              </a:lnSpc>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Жылулық машиналарда энергия жылу түрінде келеді және жылу түрінде кетеді. Сондықтан жылу мөлшерлерімен есептеу логикалырақ.</a:t>
            </a:r>
            <a:endParaRPr lang="en-US" sz="1400" dirty="0">
              <a:latin typeface="Times New Roman" panose="02020603050405020304" pitchFamily="18" charset="0"/>
              <a:cs typeface="Times New Roman" panose="02020603050405020304" pitchFamily="18" charset="0"/>
            </a:endParaRPr>
          </a:p>
        </p:txBody>
      </p:sp>
      <p:sp>
        <p:nvSpPr>
          <p:cNvPr id="13" name="Text 10"/>
          <p:cNvSpPr/>
          <p:nvPr/>
        </p:nvSpPr>
        <p:spPr>
          <a:xfrm>
            <a:off x="663178" y="3578185"/>
            <a:ext cx="2555200" cy="202049"/>
          </a:xfrm>
          <a:prstGeom prst="rect">
            <a:avLst/>
          </a:prstGeom>
          <a:noFill/>
          <a:ln/>
        </p:spPr>
        <p:txBody>
          <a:bodyPr wrap="none" lIns="0" tIns="0" rIns="0" bIns="0" rtlCol="0" anchor="t"/>
          <a:lstStyle/>
          <a:p>
            <a:pPr marL="0" indent="0" algn="l">
              <a:lnSpc>
                <a:spcPts val="1550"/>
              </a:lnSpc>
              <a:buNone/>
            </a:pPr>
            <a:r>
              <a:rPr lang="en-US" sz="2800" dirty="0">
                <a:solidFill>
                  <a:srgbClr val="403CCF"/>
                </a:solidFill>
                <a:latin typeface="Times New Roman" panose="02020603050405020304" pitchFamily="18" charset="0"/>
                <a:ea typeface="Libre Baskerville" pitchFamily="34" charset="-122"/>
                <a:cs typeface="Times New Roman" panose="02020603050405020304" pitchFamily="18" charset="0"/>
              </a:rPr>
              <a:t>Жылу қозғалтқышының мысалы</a:t>
            </a:r>
            <a:endParaRPr lang="en-US" sz="2800" dirty="0">
              <a:latin typeface="Times New Roman" panose="02020603050405020304" pitchFamily="18" charset="0"/>
              <a:cs typeface="Times New Roman" panose="02020603050405020304" pitchFamily="18" charset="0"/>
            </a:endParaRPr>
          </a:p>
        </p:txBody>
      </p:sp>
      <p:sp>
        <p:nvSpPr>
          <p:cNvPr id="14" name="Text 11"/>
          <p:cNvSpPr/>
          <p:nvPr/>
        </p:nvSpPr>
        <p:spPr>
          <a:xfrm>
            <a:off x="663178" y="3941802"/>
            <a:ext cx="107752" cy="134660"/>
          </a:xfrm>
          <a:prstGeom prst="rect">
            <a:avLst/>
          </a:prstGeom>
          <a:noFill/>
          <a:ln/>
        </p:spPr>
        <p:txBody>
          <a:bodyPr wrap="none" lIns="0" tIns="0" rIns="0" bIns="0" rtlCol="0" anchor="t"/>
          <a:lstStyle/>
          <a:p>
            <a:pPr marL="0" indent="0" algn="l">
              <a:lnSpc>
                <a:spcPts val="1350"/>
              </a:lnSpc>
              <a:buNone/>
            </a:pPr>
            <a:r>
              <a:rPr lang="en-US" sz="1400" dirty="0">
                <a:solidFill>
                  <a:srgbClr val="49495A"/>
                </a:solidFill>
                <a:latin typeface="Times New Roman" panose="02020603050405020304" pitchFamily="18" charset="0"/>
                <a:ea typeface="Libre Baskerville Light" pitchFamily="34" charset="-122"/>
                <a:cs typeface="Times New Roman" panose="02020603050405020304" pitchFamily="18" charset="0"/>
              </a:rPr>
              <a:t>01</a:t>
            </a:r>
            <a:endParaRPr lang="en-US" sz="1400" dirty="0">
              <a:latin typeface="Times New Roman" panose="02020603050405020304" pitchFamily="18" charset="0"/>
              <a:cs typeface="Times New Roman" panose="02020603050405020304" pitchFamily="18" charset="0"/>
            </a:endParaRPr>
          </a:p>
        </p:txBody>
      </p:sp>
      <p:pic>
        <p:nvPicPr>
          <p:cNvPr id="15" name="Image 1" descr="preencoded.png"/>
          <p:cNvPicPr>
            <a:picLocks noChangeAspect="1"/>
          </p:cNvPicPr>
          <p:nvPr/>
        </p:nvPicPr>
        <p:blipFill>
          <a:blip r:embed="rId4"/>
          <a:stretch>
            <a:fillRect/>
          </a:stretch>
        </p:blipFill>
        <p:spPr>
          <a:xfrm>
            <a:off x="663178" y="4109680"/>
            <a:ext cx="6598087" cy="15240"/>
          </a:xfrm>
          <a:prstGeom prst="rect">
            <a:avLst/>
          </a:prstGeom>
          <a:ln>
            <a:solidFill>
              <a:schemeClr val="tx1"/>
            </a:solidFill>
          </a:ln>
        </p:spPr>
      </p:pic>
      <p:sp>
        <p:nvSpPr>
          <p:cNvPr id="16" name="Text 12"/>
          <p:cNvSpPr/>
          <p:nvPr/>
        </p:nvSpPr>
        <p:spPr>
          <a:xfrm>
            <a:off x="663178" y="4193977"/>
            <a:ext cx="1347192" cy="168473"/>
          </a:xfrm>
          <a:prstGeom prst="rect">
            <a:avLst/>
          </a:prstGeom>
          <a:noFill/>
          <a:ln/>
        </p:spPr>
        <p:txBody>
          <a:bodyPr wrap="none" lIns="0" tIns="0" rIns="0" bIns="0" rtlCol="0" anchor="t"/>
          <a:lstStyle/>
          <a:p>
            <a:pPr marL="0" indent="0" algn="l">
              <a:lnSpc>
                <a:spcPts val="1300"/>
              </a:lnSpc>
              <a:buNone/>
            </a:pPr>
            <a:r>
              <a:rPr lang="en-US" sz="2000" dirty="0">
                <a:solidFill>
                  <a:srgbClr val="49495A"/>
                </a:solidFill>
                <a:latin typeface="Times New Roman" panose="02020603050405020304" pitchFamily="18" charset="0"/>
                <a:ea typeface="Libre Baskerville" pitchFamily="34" charset="-122"/>
                <a:cs typeface="Times New Roman" panose="02020603050405020304" pitchFamily="18" charset="0"/>
              </a:rPr>
              <a:t>Бастапқы деректер</a:t>
            </a:r>
            <a:endParaRPr lang="en-US" sz="2000" dirty="0">
              <a:latin typeface="Times New Roman" panose="02020603050405020304" pitchFamily="18" charset="0"/>
              <a:cs typeface="Times New Roman" panose="02020603050405020304" pitchFamily="18" charset="0"/>
            </a:endParaRPr>
          </a:p>
        </p:txBody>
      </p:sp>
      <p:sp>
        <p:nvSpPr>
          <p:cNvPr id="17" name="Text 13"/>
          <p:cNvSpPr/>
          <p:nvPr/>
        </p:nvSpPr>
        <p:spPr>
          <a:xfrm>
            <a:off x="663178" y="4427101"/>
            <a:ext cx="6598087" cy="172403"/>
          </a:xfrm>
          <a:prstGeom prst="rect">
            <a:avLst/>
          </a:prstGeom>
          <a:noFill/>
          <a:ln/>
        </p:spPr>
        <p:txBody>
          <a:bodyPr wrap="none" lIns="0" tIns="0" rIns="0" bIns="0" rtlCol="0" anchor="t"/>
          <a:lstStyle/>
          <a:p>
            <a:pPr marL="0" indent="0" algn="l">
              <a:lnSpc>
                <a:spcPts val="1350"/>
              </a:lnSpc>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Қозғалтқыш отыннан </a:t>
            </a: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5000 Дж</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алды</a:t>
            </a:r>
            <a:endParaRPr lang="en-US" sz="1400" dirty="0">
              <a:latin typeface="Times New Roman" panose="02020603050405020304" pitchFamily="18" charset="0"/>
              <a:cs typeface="Times New Roman" panose="02020603050405020304" pitchFamily="18" charset="0"/>
            </a:endParaRPr>
          </a:p>
        </p:txBody>
      </p:sp>
      <p:sp>
        <p:nvSpPr>
          <p:cNvPr id="18" name="Text 14"/>
          <p:cNvSpPr/>
          <p:nvPr/>
        </p:nvSpPr>
        <p:spPr>
          <a:xfrm>
            <a:off x="7369016" y="3941802"/>
            <a:ext cx="107752" cy="134660"/>
          </a:xfrm>
          <a:prstGeom prst="rect">
            <a:avLst/>
          </a:prstGeom>
          <a:noFill/>
          <a:ln/>
        </p:spPr>
        <p:txBody>
          <a:bodyPr wrap="none" lIns="0" tIns="0" rIns="0" bIns="0" rtlCol="0" anchor="t"/>
          <a:lstStyle/>
          <a:p>
            <a:pPr marL="0" indent="0" algn="l">
              <a:lnSpc>
                <a:spcPts val="1350"/>
              </a:lnSpc>
              <a:buNone/>
            </a:pPr>
            <a:r>
              <a:rPr lang="en-US" sz="1400" dirty="0">
                <a:solidFill>
                  <a:srgbClr val="49495A"/>
                </a:solidFill>
                <a:latin typeface="Times New Roman" panose="02020603050405020304" pitchFamily="18" charset="0"/>
                <a:ea typeface="Libre Baskerville Light" pitchFamily="34" charset="-122"/>
                <a:cs typeface="Times New Roman" panose="02020603050405020304" pitchFamily="18" charset="0"/>
              </a:rPr>
              <a:t>02</a:t>
            </a:r>
            <a:endParaRPr lang="en-US" sz="1400" dirty="0">
              <a:latin typeface="Times New Roman" panose="02020603050405020304" pitchFamily="18" charset="0"/>
              <a:cs typeface="Times New Roman" panose="02020603050405020304" pitchFamily="18" charset="0"/>
            </a:endParaRPr>
          </a:p>
        </p:txBody>
      </p:sp>
      <p:pic>
        <p:nvPicPr>
          <p:cNvPr id="19" name="Image 2" descr="preencoded.png"/>
          <p:cNvPicPr>
            <a:picLocks noChangeAspect="1"/>
          </p:cNvPicPr>
          <p:nvPr/>
        </p:nvPicPr>
        <p:blipFill>
          <a:blip r:embed="rId4"/>
          <a:stretch>
            <a:fillRect/>
          </a:stretch>
        </p:blipFill>
        <p:spPr>
          <a:xfrm>
            <a:off x="7369016" y="4109680"/>
            <a:ext cx="6598206" cy="15240"/>
          </a:xfrm>
          <a:prstGeom prst="rect">
            <a:avLst/>
          </a:prstGeom>
          <a:ln>
            <a:solidFill>
              <a:schemeClr val="tx1"/>
            </a:solidFill>
          </a:ln>
        </p:spPr>
      </p:pic>
      <p:sp>
        <p:nvSpPr>
          <p:cNvPr id="20" name="Text 15"/>
          <p:cNvSpPr/>
          <p:nvPr/>
        </p:nvSpPr>
        <p:spPr>
          <a:xfrm>
            <a:off x="7369016" y="4193977"/>
            <a:ext cx="1347192" cy="168473"/>
          </a:xfrm>
          <a:prstGeom prst="rect">
            <a:avLst/>
          </a:prstGeom>
          <a:noFill/>
          <a:ln/>
        </p:spPr>
        <p:txBody>
          <a:bodyPr wrap="none" lIns="0" tIns="0" rIns="0" bIns="0" rtlCol="0" anchor="t"/>
          <a:lstStyle/>
          <a:p>
            <a:pPr marL="0" indent="0" algn="l">
              <a:lnSpc>
                <a:spcPts val="1300"/>
              </a:lnSpc>
              <a:buNone/>
            </a:pPr>
            <a:r>
              <a:rPr lang="en-US" sz="2000" dirty="0">
                <a:solidFill>
                  <a:srgbClr val="49495A"/>
                </a:solidFill>
                <a:latin typeface="Times New Roman" panose="02020603050405020304" pitchFamily="18" charset="0"/>
                <a:ea typeface="Libre Baskerville" pitchFamily="34" charset="-122"/>
                <a:cs typeface="Times New Roman" panose="02020603050405020304" pitchFamily="18" charset="0"/>
              </a:rPr>
              <a:t>Жоғалым</a:t>
            </a:r>
            <a:endParaRPr lang="en-US" sz="2000" dirty="0">
              <a:latin typeface="Times New Roman" panose="02020603050405020304" pitchFamily="18" charset="0"/>
              <a:cs typeface="Times New Roman" panose="02020603050405020304" pitchFamily="18" charset="0"/>
            </a:endParaRPr>
          </a:p>
        </p:txBody>
      </p:sp>
      <p:sp>
        <p:nvSpPr>
          <p:cNvPr id="21" name="Text 16"/>
          <p:cNvSpPr/>
          <p:nvPr/>
        </p:nvSpPr>
        <p:spPr>
          <a:xfrm>
            <a:off x="7369016" y="4427101"/>
            <a:ext cx="6598206" cy="172403"/>
          </a:xfrm>
          <a:prstGeom prst="rect">
            <a:avLst/>
          </a:prstGeom>
          <a:noFill/>
          <a:ln/>
        </p:spPr>
        <p:txBody>
          <a:bodyPr wrap="none" lIns="0" tIns="0" rIns="0" bIns="0" rtlCol="0" anchor="t"/>
          <a:lstStyle/>
          <a:p>
            <a:pPr marL="0" indent="0" algn="l">
              <a:lnSpc>
                <a:spcPts val="1350"/>
              </a:lnSpc>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Қоршаған ортаға </a:t>
            </a:r>
            <a:r>
              <a:rPr lang="en-US" sz="1400" b="1" dirty="0">
                <a:solidFill>
                  <a:srgbClr val="49495A"/>
                </a:solidFill>
                <a:latin typeface="Times New Roman" panose="02020603050405020304" pitchFamily="18" charset="0"/>
                <a:ea typeface="Open Sans" pitchFamily="34" charset="-122"/>
                <a:cs typeface="Times New Roman" panose="02020603050405020304" pitchFamily="18" charset="0"/>
              </a:rPr>
              <a:t>3500 Дж</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жоғалды</a:t>
            </a:r>
            <a:endParaRPr lang="en-US" sz="1400" dirty="0">
              <a:latin typeface="Times New Roman" panose="02020603050405020304" pitchFamily="18" charset="0"/>
              <a:cs typeface="Times New Roman" panose="02020603050405020304" pitchFamily="18" charset="0"/>
            </a:endParaRPr>
          </a:p>
        </p:txBody>
      </p:sp>
      <p:sp>
        <p:nvSpPr>
          <p:cNvPr id="22" name="Text 17"/>
          <p:cNvSpPr/>
          <p:nvPr/>
        </p:nvSpPr>
        <p:spPr>
          <a:xfrm>
            <a:off x="663178" y="4787979"/>
            <a:ext cx="107752" cy="134660"/>
          </a:xfrm>
          <a:prstGeom prst="rect">
            <a:avLst/>
          </a:prstGeom>
          <a:noFill/>
          <a:ln/>
        </p:spPr>
        <p:txBody>
          <a:bodyPr wrap="none" lIns="0" tIns="0" rIns="0" bIns="0" rtlCol="0" anchor="t"/>
          <a:lstStyle/>
          <a:p>
            <a:pPr marL="0" indent="0" algn="l">
              <a:lnSpc>
                <a:spcPts val="1350"/>
              </a:lnSpc>
              <a:buNone/>
            </a:pPr>
            <a:r>
              <a:rPr lang="en-US" sz="1400" dirty="0">
                <a:solidFill>
                  <a:srgbClr val="49495A"/>
                </a:solidFill>
                <a:latin typeface="Times New Roman" panose="02020603050405020304" pitchFamily="18" charset="0"/>
                <a:ea typeface="Libre Baskerville Light" pitchFamily="34" charset="-122"/>
                <a:cs typeface="Times New Roman" panose="02020603050405020304" pitchFamily="18" charset="0"/>
              </a:rPr>
              <a:t>03</a:t>
            </a:r>
            <a:endParaRPr lang="en-US" sz="1400" dirty="0">
              <a:latin typeface="Times New Roman" panose="02020603050405020304" pitchFamily="18" charset="0"/>
              <a:cs typeface="Times New Roman" panose="02020603050405020304" pitchFamily="18" charset="0"/>
            </a:endParaRPr>
          </a:p>
        </p:txBody>
      </p:sp>
      <p:pic>
        <p:nvPicPr>
          <p:cNvPr id="23" name="Image 3" descr="preencoded.png"/>
          <p:cNvPicPr>
            <a:picLocks noChangeAspect="1"/>
          </p:cNvPicPr>
          <p:nvPr/>
        </p:nvPicPr>
        <p:blipFill>
          <a:blip r:embed="rId4"/>
          <a:stretch>
            <a:fillRect/>
          </a:stretch>
        </p:blipFill>
        <p:spPr>
          <a:xfrm>
            <a:off x="663178" y="4944785"/>
            <a:ext cx="6598087" cy="15240"/>
          </a:xfrm>
          <a:prstGeom prst="rect">
            <a:avLst/>
          </a:prstGeom>
          <a:ln>
            <a:solidFill>
              <a:schemeClr val="tx1"/>
            </a:solidFill>
          </a:ln>
        </p:spPr>
      </p:pic>
      <p:sp>
        <p:nvSpPr>
          <p:cNvPr id="24" name="Text 18"/>
          <p:cNvSpPr/>
          <p:nvPr/>
        </p:nvSpPr>
        <p:spPr>
          <a:xfrm>
            <a:off x="663178" y="5040154"/>
            <a:ext cx="1347192" cy="168473"/>
          </a:xfrm>
          <a:prstGeom prst="rect">
            <a:avLst/>
          </a:prstGeom>
          <a:noFill/>
          <a:ln/>
        </p:spPr>
        <p:txBody>
          <a:bodyPr wrap="none" lIns="0" tIns="0" rIns="0" bIns="0" rtlCol="0" anchor="t"/>
          <a:lstStyle/>
          <a:p>
            <a:pPr marL="0" indent="0" algn="l">
              <a:lnSpc>
                <a:spcPts val="1300"/>
              </a:lnSpc>
              <a:buNone/>
            </a:pPr>
            <a:r>
              <a:rPr lang="en-US" sz="2000" dirty="0">
                <a:solidFill>
                  <a:srgbClr val="49495A"/>
                </a:solidFill>
                <a:latin typeface="Times New Roman" panose="02020603050405020304" pitchFamily="18" charset="0"/>
                <a:ea typeface="Libre Baskerville" pitchFamily="34" charset="-122"/>
                <a:cs typeface="Times New Roman" panose="02020603050405020304" pitchFamily="18" charset="0"/>
              </a:rPr>
              <a:t>Есептеу</a:t>
            </a:r>
            <a:endParaRPr lang="en-US" sz="2000" dirty="0">
              <a:latin typeface="Times New Roman" panose="02020603050405020304" pitchFamily="18" charset="0"/>
              <a:cs typeface="Times New Roman" panose="02020603050405020304" pitchFamily="18" charset="0"/>
            </a:endParaRPr>
          </a:p>
        </p:txBody>
      </p:sp>
      <p:sp>
        <p:nvSpPr>
          <p:cNvPr id="25" name="Text 19"/>
          <p:cNvSpPr/>
          <p:nvPr/>
        </p:nvSpPr>
        <p:spPr>
          <a:xfrm>
            <a:off x="663178" y="5273278"/>
            <a:ext cx="6598087" cy="172403"/>
          </a:xfrm>
          <a:prstGeom prst="rect">
            <a:avLst/>
          </a:prstGeom>
          <a:noFill/>
          <a:ln/>
        </p:spPr>
        <p:txBody>
          <a:bodyPr wrap="none" lIns="0" tIns="0" rIns="0" bIns="0" rtlCol="0" anchor="t"/>
          <a:lstStyle/>
          <a:p>
            <a:pPr marL="0" indent="0" algn="l">
              <a:lnSpc>
                <a:spcPts val="1350"/>
              </a:lnSpc>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Формуланы қолданамыз</a:t>
            </a:r>
            <a:endParaRPr lang="en-US" sz="1400" dirty="0">
              <a:latin typeface="Times New Roman" panose="02020603050405020304" pitchFamily="18" charset="0"/>
              <a:cs typeface="Times New Roman" panose="02020603050405020304" pitchFamily="18" charset="0"/>
            </a:endParaRPr>
          </a:p>
        </p:txBody>
      </p:sp>
      <p:sp>
        <p:nvSpPr>
          <p:cNvPr id="26" name="Text 20"/>
          <p:cNvSpPr/>
          <p:nvPr/>
        </p:nvSpPr>
        <p:spPr>
          <a:xfrm>
            <a:off x="7369016" y="4787979"/>
            <a:ext cx="107752" cy="134660"/>
          </a:xfrm>
          <a:prstGeom prst="rect">
            <a:avLst/>
          </a:prstGeom>
          <a:noFill/>
          <a:ln/>
        </p:spPr>
        <p:txBody>
          <a:bodyPr wrap="none" lIns="0" tIns="0" rIns="0" bIns="0" rtlCol="0" anchor="t"/>
          <a:lstStyle/>
          <a:p>
            <a:pPr marL="0" indent="0" algn="l">
              <a:lnSpc>
                <a:spcPts val="1350"/>
              </a:lnSpc>
              <a:buNone/>
            </a:pPr>
            <a:r>
              <a:rPr lang="en-US" sz="1400" dirty="0">
                <a:solidFill>
                  <a:srgbClr val="49495A"/>
                </a:solidFill>
                <a:latin typeface="Times New Roman" panose="02020603050405020304" pitchFamily="18" charset="0"/>
                <a:ea typeface="Libre Baskerville Light" pitchFamily="34" charset="-122"/>
                <a:cs typeface="Times New Roman" panose="02020603050405020304" pitchFamily="18" charset="0"/>
              </a:rPr>
              <a:t>04</a:t>
            </a:r>
            <a:endParaRPr lang="en-US" sz="1400" dirty="0">
              <a:latin typeface="Times New Roman" panose="02020603050405020304" pitchFamily="18" charset="0"/>
              <a:cs typeface="Times New Roman" panose="02020603050405020304" pitchFamily="18" charset="0"/>
            </a:endParaRPr>
          </a:p>
        </p:txBody>
      </p:sp>
      <p:pic>
        <p:nvPicPr>
          <p:cNvPr id="27" name="Image 4" descr="preencoded.png"/>
          <p:cNvPicPr>
            <a:picLocks noChangeAspect="1"/>
          </p:cNvPicPr>
          <p:nvPr/>
        </p:nvPicPr>
        <p:blipFill>
          <a:blip r:embed="rId4"/>
          <a:stretch>
            <a:fillRect/>
          </a:stretch>
        </p:blipFill>
        <p:spPr>
          <a:xfrm>
            <a:off x="7369016" y="4944785"/>
            <a:ext cx="6598206" cy="15240"/>
          </a:xfrm>
          <a:prstGeom prst="rect">
            <a:avLst/>
          </a:prstGeom>
          <a:ln>
            <a:solidFill>
              <a:schemeClr val="tx1"/>
            </a:solidFill>
          </a:ln>
        </p:spPr>
      </p:pic>
      <p:sp>
        <p:nvSpPr>
          <p:cNvPr id="28" name="Text 21"/>
          <p:cNvSpPr/>
          <p:nvPr/>
        </p:nvSpPr>
        <p:spPr>
          <a:xfrm>
            <a:off x="7369016" y="5040154"/>
            <a:ext cx="1347192" cy="168473"/>
          </a:xfrm>
          <a:prstGeom prst="rect">
            <a:avLst/>
          </a:prstGeom>
          <a:noFill/>
          <a:ln/>
        </p:spPr>
        <p:txBody>
          <a:bodyPr wrap="none" lIns="0" tIns="0" rIns="0" bIns="0" rtlCol="0" anchor="t"/>
          <a:lstStyle/>
          <a:p>
            <a:pPr marL="0" indent="0" algn="l">
              <a:lnSpc>
                <a:spcPts val="1300"/>
              </a:lnSpc>
              <a:buNone/>
            </a:pPr>
            <a:r>
              <a:rPr lang="en-US" sz="2000" dirty="0">
                <a:solidFill>
                  <a:srgbClr val="49495A"/>
                </a:solidFill>
                <a:latin typeface="Times New Roman" panose="02020603050405020304" pitchFamily="18" charset="0"/>
                <a:ea typeface="Libre Baskerville" pitchFamily="34" charset="-122"/>
                <a:cs typeface="Times New Roman" panose="02020603050405020304" pitchFamily="18" charset="0"/>
              </a:rPr>
              <a:t>Нәтиже</a:t>
            </a:r>
            <a:endParaRPr lang="en-US" sz="2000" dirty="0">
              <a:latin typeface="Times New Roman" panose="02020603050405020304" pitchFamily="18" charset="0"/>
              <a:cs typeface="Times New Roman" panose="02020603050405020304" pitchFamily="18" charset="0"/>
            </a:endParaRPr>
          </a:p>
        </p:txBody>
      </p:sp>
      <p:sp>
        <p:nvSpPr>
          <p:cNvPr id="29" name="Text 22"/>
          <p:cNvSpPr/>
          <p:nvPr/>
        </p:nvSpPr>
        <p:spPr>
          <a:xfrm>
            <a:off x="7369016" y="5273278"/>
            <a:ext cx="6598206" cy="172403"/>
          </a:xfrm>
          <a:prstGeom prst="rect">
            <a:avLst/>
          </a:prstGeom>
          <a:noFill/>
          <a:ln/>
        </p:spPr>
        <p:txBody>
          <a:bodyPr wrap="none" lIns="0" tIns="0" rIns="0" bIns="0" rtlCol="0" anchor="t"/>
          <a:lstStyle/>
          <a:p>
            <a:pPr marL="0" indent="0" algn="l">
              <a:lnSpc>
                <a:spcPts val="1350"/>
              </a:lnSpc>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ПӘК-ті табамыз</a:t>
            </a:r>
            <a:endParaRPr lang="en-US" sz="1400" dirty="0">
              <a:latin typeface="Times New Roman" panose="02020603050405020304" pitchFamily="18" charset="0"/>
              <a:cs typeface="Times New Roman" panose="02020603050405020304" pitchFamily="18" charset="0"/>
            </a:endParaRPr>
          </a:p>
        </p:txBody>
      </p:sp>
      <p:sp>
        <p:nvSpPr>
          <p:cNvPr id="30" name="Text 23"/>
          <p:cNvSpPr/>
          <p:nvPr/>
        </p:nvSpPr>
        <p:spPr>
          <a:xfrm>
            <a:off x="663178" y="5755362"/>
            <a:ext cx="1347192" cy="168473"/>
          </a:xfrm>
          <a:prstGeom prst="rect">
            <a:avLst/>
          </a:prstGeom>
          <a:noFill/>
          <a:ln/>
        </p:spPr>
        <p:txBody>
          <a:bodyPr wrap="none" lIns="0" tIns="0" rIns="0" bIns="0" rtlCol="0" anchor="t"/>
          <a:lstStyle/>
          <a:p>
            <a:pPr marL="0" indent="0" algn="l">
              <a:lnSpc>
                <a:spcPts val="1300"/>
              </a:lnSpc>
              <a:buNone/>
            </a:pPr>
            <a:r>
              <a:rPr lang="en-US" sz="2000" dirty="0">
                <a:solidFill>
                  <a:srgbClr val="403CCF"/>
                </a:solidFill>
                <a:latin typeface="Times New Roman" panose="02020603050405020304" pitchFamily="18" charset="0"/>
                <a:ea typeface="Libre Baskerville" pitchFamily="34" charset="-122"/>
                <a:cs typeface="Times New Roman" panose="02020603050405020304" pitchFamily="18" charset="0"/>
              </a:rPr>
              <a:t>Шешімі:</a:t>
            </a:r>
            <a:endParaRPr lang="en-US" sz="2000" dirty="0">
              <a:latin typeface="Times New Roman" panose="02020603050405020304" pitchFamily="18" charset="0"/>
              <a:cs typeface="Times New Roman" panose="02020603050405020304" pitchFamily="18" charset="0"/>
            </a:endParaRPr>
          </a:p>
        </p:txBody>
      </p:sp>
      <p:pic>
        <p:nvPicPr>
          <p:cNvPr id="31" name="Image 5" descr="preencoded.png"/>
          <p:cNvPicPr>
            <a:picLocks noChangeAspect="1"/>
          </p:cNvPicPr>
          <p:nvPr/>
        </p:nvPicPr>
        <p:blipFill>
          <a:blip r:embed="rId5"/>
          <a:stretch>
            <a:fillRect/>
          </a:stretch>
        </p:blipFill>
        <p:spPr>
          <a:xfrm>
            <a:off x="663178" y="6023134"/>
            <a:ext cx="2445306" cy="583168"/>
          </a:xfrm>
          <a:prstGeom prst="rect">
            <a:avLst/>
          </a:prstGeom>
        </p:spPr>
      </p:pic>
      <p:sp>
        <p:nvSpPr>
          <p:cNvPr id="32" name="Text 24"/>
          <p:cNvSpPr/>
          <p:nvPr/>
        </p:nvSpPr>
        <p:spPr>
          <a:xfrm>
            <a:off x="663178" y="6764536"/>
            <a:ext cx="5163860" cy="294442"/>
          </a:xfrm>
          <a:prstGeom prst="rect">
            <a:avLst/>
          </a:prstGeom>
          <a:noFill/>
          <a:ln/>
        </p:spPr>
        <p:txBody>
          <a:bodyPr wrap="square" lIns="0" tIns="0" rIns="0" bIns="0" rtlCol="0" anchor="t"/>
          <a:lstStyle/>
          <a:p>
            <a:pPr marL="0" indent="0" algn="l">
              <a:lnSpc>
                <a:spcPts val="1500"/>
              </a:lnSpc>
              <a:buNone/>
            </a:pPr>
            <a:endParaRPr lang="en-US" sz="1600" dirty="0">
              <a:latin typeface="Times New Roman" panose="02020603050405020304" pitchFamily="18" charset="0"/>
              <a:cs typeface="Times New Roman" panose="02020603050405020304" pitchFamily="18" charset="0"/>
            </a:endParaRPr>
          </a:p>
        </p:txBody>
      </p:sp>
      <p:pic>
        <p:nvPicPr>
          <p:cNvPr id="33" name="Image 6" descr="preencoded.png"/>
          <p:cNvPicPr>
            <a:picLocks noChangeAspect="1"/>
          </p:cNvPicPr>
          <p:nvPr/>
        </p:nvPicPr>
        <p:blipFill>
          <a:blip r:embed="rId6"/>
          <a:stretch>
            <a:fillRect/>
          </a:stretch>
        </p:blipFill>
        <p:spPr>
          <a:xfrm>
            <a:off x="663178" y="6742628"/>
            <a:ext cx="5163860" cy="294442"/>
          </a:xfrm>
          <a:prstGeom prst="rect">
            <a:avLst/>
          </a:prstGeom>
        </p:spPr>
      </p:pic>
      <p:sp>
        <p:nvSpPr>
          <p:cNvPr id="34" name="Text 25"/>
          <p:cNvSpPr/>
          <p:nvPr/>
        </p:nvSpPr>
        <p:spPr>
          <a:xfrm>
            <a:off x="6097548" y="5755362"/>
            <a:ext cx="1347192" cy="168473"/>
          </a:xfrm>
          <a:prstGeom prst="rect">
            <a:avLst/>
          </a:prstGeom>
          <a:noFill/>
          <a:ln/>
        </p:spPr>
        <p:txBody>
          <a:bodyPr wrap="none" lIns="0" tIns="0" rIns="0" bIns="0" rtlCol="0" anchor="t"/>
          <a:lstStyle/>
          <a:p>
            <a:pPr marL="0" indent="0" algn="l">
              <a:lnSpc>
                <a:spcPts val="1300"/>
              </a:lnSpc>
              <a:buNone/>
            </a:pPr>
            <a:r>
              <a:rPr lang="en-US" sz="2000" dirty="0">
                <a:solidFill>
                  <a:srgbClr val="403CCF"/>
                </a:solidFill>
                <a:latin typeface="Times New Roman" panose="02020603050405020304" pitchFamily="18" charset="0"/>
                <a:ea typeface="Libre Baskerville" pitchFamily="34" charset="-122"/>
                <a:cs typeface="Times New Roman" panose="02020603050405020304" pitchFamily="18" charset="0"/>
              </a:rPr>
              <a:t>Қорытынды:</a:t>
            </a:r>
            <a:endParaRPr lang="en-US" sz="2000" dirty="0">
              <a:latin typeface="Times New Roman" panose="02020603050405020304" pitchFamily="18" charset="0"/>
              <a:cs typeface="Times New Roman" panose="02020603050405020304" pitchFamily="18" charset="0"/>
            </a:endParaRPr>
          </a:p>
        </p:txBody>
      </p:sp>
      <p:sp>
        <p:nvSpPr>
          <p:cNvPr id="35" name="Text 26"/>
          <p:cNvSpPr/>
          <p:nvPr/>
        </p:nvSpPr>
        <p:spPr>
          <a:xfrm>
            <a:off x="6097548" y="6139339"/>
            <a:ext cx="7877175" cy="172403"/>
          </a:xfrm>
          <a:prstGeom prst="rect">
            <a:avLst/>
          </a:prstGeom>
          <a:noFill/>
          <a:ln/>
        </p:spPr>
        <p:txBody>
          <a:bodyPr wrap="none" lIns="0" tIns="0" rIns="0" bIns="0" rtlCol="0" anchor="t"/>
          <a:lstStyle/>
          <a:p>
            <a:pPr marL="0" indent="0" algn="l">
              <a:lnSpc>
                <a:spcPts val="1350"/>
              </a:lnSpc>
              <a:buNone/>
            </a:pPr>
            <a:r>
              <a:rPr lang="en-US" sz="1400" dirty="0">
                <a:solidFill>
                  <a:srgbClr val="49495A"/>
                </a:solidFill>
                <a:highlight>
                  <a:srgbClr val="F3E3D8"/>
                </a:highlight>
                <a:latin typeface="Times New Roman" panose="02020603050405020304" pitchFamily="18" charset="0"/>
                <a:ea typeface="Open Sans" pitchFamily="34" charset="-122"/>
                <a:cs typeface="Times New Roman" panose="02020603050405020304" pitchFamily="18" charset="0"/>
              </a:rPr>
              <a:t>Тек 30% жылу механикалық жұмысқа айналды</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ал қалған 70% қоршаған ортаға таралды — атмосфераны, </a:t>
            </a:r>
            <a:endParaRPr lang="ru-RU" sz="1400" dirty="0">
              <a:solidFill>
                <a:srgbClr val="49495A"/>
              </a:solidFill>
              <a:latin typeface="Times New Roman" panose="02020603050405020304" pitchFamily="18" charset="0"/>
              <a:ea typeface="Open Sans" pitchFamily="34" charset="-122"/>
              <a:cs typeface="Times New Roman" panose="02020603050405020304" pitchFamily="18" charset="0"/>
            </a:endParaRPr>
          </a:p>
          <a:p>
            <a:pPr marL="0" indent="0" algn="l">
              <a:lnSpc>
                <a:spcPts val="1350"/>
              </a:lnSpc>
              <a:buNone/>
            </a:pPr>
            <a:r>
              <a:rPr lang="en-US" sz="1400" dirty="0" err="1">
                <a:solidFill>
                  <a:srgbClr val="49495A"/>
                </a:solidFill>
                <a:latin typeface="Times New Roman" panose="02020603050405020304" pitchFamily="18" charset="0"/>
                <a:ea typeface="Open Sans" pitchFamily="34" charset="-122"/>
                <a:cs typeface="Times New Roman" panose="02020603050405020304" pitchFamily="18" charset="0"/>
              </a:rPr>
              <a:t>суды</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және машинаның өзін қыздырды.</a:t>
            </a:r>
            <a:endParaRPr lang="en-US" sz="1400" dirty="0">
              <a:latin typeface="Times New Roman" panose="02020603050405020304" pitchFamily="18" charset="0"/>
              <a:cs typeface="Times New Roman" panose="02020603050405020304" pitchFamily="18" charset="0"/>
            </a:endParaRPr>
          </a:p>
        </p:txBody>
      </p:sp>
      <p:sp>
        <p:nvSpPr>
          <p:cNvPr id="36" name="Text 27"/>
          <p:cNvSpPr/>
          <p:nvPr/>
        </p:nvSpPr>
        <p:spPr>
          <a:xfrm>
            <a:off x="6090047" y="6617493"/>
            <a:ext cx="7877175" cy="172403"/>
          </a:xfrm>
          <a:prstGeom prst="rect">
            <a:avLst/>
          </a:prstGeom>
          <a:noFill/>
          <a:ln/>
        </p:spPr>
        <p:txBody>
          <a:bodyPr wrap="none" lIns="0" tIns="0" rIns="0" bIns="0" rtlCol="0" anchor="t"/>
          <a:lstStyle/>
          <a:p>
            <a:pPr marL="0" indent="0" algn="l">
              <a:lnSpc>
                <a:spcPts val="1350"/>
              </a:lnSpc>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Міне, сондықтан автокөліктің радиаторы ыстық болады — ол қозғалтқыштан артық </a:t>
            </a:r>
            <a:r>
              <a:rPr lang="en-US" sz="1400" dirty="0" err="1">
                <a:solidFill>
                  <a:srgbClr val="49495A"/>
                </a:solidFill>
                <a:latin typeface="Times New Roman" panose="02020603050405020304" pitchFamily="18" charset="0"/>
                <a:ea typeface="Open Sans" pitchFamily="34" charset="-122"/>
                <a:cs typeface="Times New Roman" panose="02020603050405020304" pitchFamily="18" charset="0"/>
              </a:rPr>
              <a:t>жылуды</a:t>
            </a: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 </a:t>
            </a:r>
            <a:endParaRPr lang="ru-RU" sz="1400" dirty="0">
              <a:solidFill>
                <a:srgbClr val="49495A"/>
              </a:solidFill>
              <a:latin typeface="Times New Roman" panose="02020603050405020304" pitchFamily="18" charset="0"/>
              <a:ea typeface="Open Sans" pitchFamily="34" charset="-122"/>
              <a:cs typeface="Times New Roman" panose="02020603050405020304" pitchFamily="18" charset="0"/>
            </a:endParaRPr>
          </a:p>
          <a:p>
            <a:pPr marL="0" indent="0" algn="l">
              <a:lnSpc>
                <a:spcPts val="1350"/>
              </a:lnSpc>
              <a:buNone/>
            </a:pPr>
            <a:r>
              <a:rPr lang="en-US" sz="1400" dirty="0">
                <a:solidFill>
                  <a:srgbClr val="49495A"/>
                </a:solidFill>
                <a:latin typeface="Times New Roman" panose="02020603050405020304" pitchFamily="18" charset="0"/>
                <a:ea typeface="Open Sans" pitchFamily="34" charset="-122"/>
                <a:cs typeface="Times New Roman" panose="02020603050405020304" pitchFamily="18" charset="0"/>
              </a:rPr>
              <a:t>"лақтырып" жатыр!</a:t>
            </a:r>
            <a:endParaRPr lang="en-US" sz="1400" dirty="0">
              <a:latin typeface="Times New Roman" panose="02020603050405020304" pitchFamily="18" charset="0"/>
              <a:cs typeface="Times New Roman" panose="02020603050405020304" pitchFamily="18" charset="0"/>
            </a:endParaRPr>
          </a:p>
        </p:txBody>
      </p:sp>
      <p:sp>
        <p:nvSpPr>
          <p:cNvPr id="37" name="Shape 28"/>
          <p:cNvSpPr/>
          <p:nvPr/>
        </p:nvSpPr>
        <p:spPr>
          <a:xfrm>
            <a:off x="663178" y="7294602"/>
            <a:ext cx="13304044" cy="457795"/>
          </a:xfrm>
          <a:prstGeom prst="roundRect">
            <a:avLst>
              <a:gd name="adj" fmla="val 3532"/>
            </a:avLst>
          </a:prstGeom>
          <a:solidFill>
            <a:srgbClr val="C3C2F0"/>
          </a:solidFill>
          <a:ln/>
        </p:spPr>
      </p:sp>
      <p:pic>
        <p:nvPicPr>
          <p:cNvPr id="38" name="Image 7" descr="preencoded.png"/>
          <p:cNvPicPr>
            <a:picLocks noChangeAspect="1"/>
          </p:cNvPicPr>
          <p:nvPr/>
        </p:nvPicPr>
        <p:blipFill>
          <a:blip r:embed="rId7"/>
          <a:stretch>
            <a:fillRect/>
          </a:stretch>
        </p:blipFill>
        <p:spPr>
          <a:xfrm>
            <a:off x="770930" y="7456884"/>
            <a:ext cx="134660" cy="107752"/>
          </a:xfrm>
          <a:prstGeom prst="rect">
            <a:avLst/>
          </a:prstGeom>
        </p:spPr>
      </p:pic>
      <p:sp>
        <p:nvSpPr>
          <p:cNvPr id="39" name="Text 29"/>
          <p:cNvSpPr/>
          <p:nvPr/>
        </p:nvSpPr>
        <p:spPr>
          <a:xfrm>
            <a:off x="1013341" y="7370682"/>
            <a:ext cx="12846129" cy="172403"/>
          </a:xfrm>
          <a:prstGeom prst="rect">
            <a:avLst/>
          </a:prstGeom>
          <a:noFill/>
          <a:ln/>
        </p:spPr>
        <p:txBody>
          <a:bodyPr wrap="none" lIns="0" tIns="0" rIns="0" bIns="0" rtlCol="0" anchor="t"/>
          <a:lstStyle/>
          <a:p>
            <a:pPr marL="0" indent="0" algn="l">
              <a:lnSpc>
                <a:spcPts val="1350"/>
              </a:lnSpc>
              <a:buNone/>
            </a:pPr>
            <a:r>
              <a:rPr lang="en-US" sz="1400" b="1" dirty="0">
                <a:solidFill>
                  <a:srgbClr val="000000"/>
                </a:solidFill>
                <a:latin typeface="Times New Roman" panose="02020603050405020304" pitchFamily="18" charset="0"/>
                <a:ea typeface="Open Sans" pitchFamily="34" charset="-122"/>
                <a:cs typeface="Times New Roman" panose="02020603050405020304" pitchFamily="18" charset="0"/>
              </a:rPr>
              <a:t>Практикалық қолдану:</a:t>
            </a:r>
            <a:r>
              <a:rPr lang="en-US" sz="1400" dirty="0">
                <a:solidFill>
                  <a:srgbClr val="000000"/>
                </a:solidFill>
                <a:latin typeface="Times New Roman" panose="02020603050405020304" pitchFamily="18" charset="0"/>
                <a:ea typeface="Open Sans" pitchFamily="34" charset="-122"/>
                <a:cs typeface="Times New Roman" panose="02020603050405020304" pitchFamily="18" charset="0"/>
              </a:rPr>
              <a:t> Жылу электр станциялары, автомобиль қозғалтқыштары, реактивті қозғалтқыштар — барлығы жылулық машиналар. </a:t>
            </a:r>
            <a:endParaRPr lang="ru-RU" sz="1400" dirty="0">
              <a:solidFill>
                <a:srgbClr val="000000"/>
              </a:solidFill>
              <a:latin typeface="Times New Roman" panose="02020603050405020304" pitchFamily="18" charset="0"/>
              <a:ea typeface="Open Sans" pitchFamily="34" charset="-122"/>
              <a:cs typeface="Times New Roman" panose="02020603050405020304" pitchFamily="18" charset="0"/>
            </a:endParaRPr>
          </a:p>
          <a:p>
            <a:pPr marL="0" indent="0" algn="l">
              <a:lnSpc>
                <a:spcPts val="1350"/>
              </a:lnSpc>
              <a:buNone/>
            </a:pPr>
            <a:r>
              <a:rPr lang="en-US" sz="1400" dirty="0" err="1">
                <a:solidFill>
                  <a:srgbClr val="000000"/>
                </a:solidFill>
                <a:latin typeface="Times New Roman" panose="02020603050405020304" pitchFamily="18" charset="0"/>
                <a:ea typeface="Open Sans" pitchFamily="34" charset="-122"/>
                <a:cs typeface="Times New Roman" panose="02020603050405020304" pitchFamily="18" charset="0"/>
              </a:rPr>
              <a:t>Олардың</a:t>
            </a:r>
            <a:r>
              <a:rPr lang="en-US" sz="1400" dirty="0">
                <a:solidFill>
                  <a:srgbClr val="000000"/>
                </a:solidFill>
                <a:latin typeface="Times New Roman" panose="02020603050405020304" pitchFamily="18" charset="0"/>
                <a:ea typeface="Open Sans" pitchFamily="34" charset="-122"/>
                <a:cs typeface="Times New Roman" panose="02020603050405020304" pitchFamily="18" charset="0"/>
              </a:rPr>
              <a:t> ПӘК-ін білу энергияны үнемдеуге және табиғатты қорғауға көмектеседі.</a:t>
            </a:r>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11624" y="420410"/>
            <a:ext cx="4112181" cy="310515"/>
          </a:xfrm>
          <a:prstGeom prst="rect">
            <a:avLst/>
          </a:prstGeom>
          <a:noFill/>
          <a:ln/>
        </p:spPr>
        <p:txBody>
          <a:bodyPr wrap="none" lIns="0" tIns="0" rIns="0" bIns="0" rtlCol="0" anchor="t"/>
          <a:lstStyle/>
          <a:p>
            <a:pPr marL="0" indent="0" algn="l">
              <a:buNone/>
            </a:pPr>
            <a:r>
              <a:rPr lang="en-US" sz="2800" dirty="0">
                <a:solidFill>
                  <a:srgbClr val="403CCF"/>
                </a:solidFill>
                <a:latin typeface="Times New Roman" panose="02020603050405020304" pitchFamily="18" charset="0"/>
                <a:ea typeface="Libre Baskerville" pitchFamily="34" charset="-122"/>
                <a:cs typeface="Times New Roman" panose="02020603050405020304" pitchFamily="18" charset="0"/>
              </a:rPr>
              <a:t>Идеал жылу машинасының ПӘК-і</a:t>
            </a:r>
            <a:endParaRPr lang="en-US" sz="2800" dirty="0">
              <a:latin typeface="Times New Roman" panose="02020603050405020304" pitchFamily="18" charset="0"/>
              <a:cs typeface="Times New Roman" panose="02020603050405020304" pitchFamily="18" charset="0"/>
            </a:endParaRPr>
          </a:p>
        </p:txBody>
      </p:sp>
      <p:sp>
        <p:nvSpPr>
          <p:cNvPr id="4" name="Text 1"/>
          <p:cNvSpPr/>
          <p:nvPr/>
        </p:nvSpPr>
        <p:spPr>
          <a:xfrm>
            <a:off x="626864" y="979289"/>
            <a:ext cx="4534853" cy="159068"/>
          </a:xfrm>
          <a:prstGeom prst="rect">
            <a:avLst/>
          </a:prstGeom>
          <a:noFill/>
          <a:ln/>
        </p:spPr>
        <p:txBody>
          <a:bodyPr wrap="none" lIns="0" tIns="0" rIns="0" bIns="0" rtlCol="0" anchor="t"/>
          <a:lstStyle/>
          <a:p>
            <a:pPr marL="0" indent="0" algn="l">
              <a:buNone/>
            </a:pPr>
            <a:r>
              <a:rPr lang="en-US" sz="1600" b="1" dirty="0">
                <a:solidFill>
                  <a:srgbClr val="49495A"/>
                </a:solidFill>
                <a:latin typeface="Times New Roman" panose="02020603050405020304" pitchFamily="18" charset="0"/>
                <a:ea typeface="Open Sans" pitchFamily="34" charset="-122"/>
                <a:cs typeface="Times New Roman" panose="02020603050405020304" pitchFamily="18" charset="0"/>
              </a:rPr>
              <a:t>Сади Карно</a:t>
            </a: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 (1796-1832)</a:t>
            </a:r>
            <a:endParaRPr lang="en-US" sz="1600" dirty="0">
              <a:latin typeface="Times New Roman" panose="02020603050405020304" pitchFamily="18" charset="0"/>
              <a:cs typeface="Times New Roman" panose="02020603050405020304" pitchFamily="18" charset="0"/>
            </a:endParaRPr>
          </a:p>
        </p:txBody>
      </p:sp>
      <p:sp>
        <p:nvSpPr>
          <p:cNvPr id="5" name="Text 2"/>
          <p:cNvSpPr/>
          <p:nvPr/>
        </p:nvSpPr>
        <p:spPr>
          <a:xfrm>
            <a:off x="604123" y="1261558"/>
            <a:ext cx="4658427" cy="469133"/>
          </a:xfrm>
          <a:prstGeom prst="rect">
            <a:avLst/>
          </a:prstGeom>
          <a:noFill/>
          <a:ln/>
        </p:spPr>
        <p:txBody>
          <a:bodyPr wrap="none" lIns="0" tIns="0" rIns="0" bIns="0" rtlCol="0" anchor="t"/>
          <a:lstStyle/>
          <a:p>
            <a:pPr marL="0" indent="0" algn="l">
              <a:buNone/>
            </a:pP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Француз физигі, термодинамиканың </a:t>
            </a:r>
            <a:r>
              <a:rPr lang="en-US" sz="1600" dirty="0" err="1">
                <a:solidFill>
                  <a:srgbClr val="49495A"/>
                </a:solidFill>
                <a:latin typeface="Times New Roman" panose="02020603050405020304" pitchFamily="18" charset="0"/>
                <a:ea typeface="Open Sans" pitchFamily="34" charset="-122"/>
                <a:cs typeface="Times New Roman" panose="02020603050405020304" pitchFamily="18" charset="0"/>
              </a:rPr>
              <a:t>негізін</a:t>
            </a: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 </a:t>
            </a:r>
            <a:endParaRPr lang="ru-RU" sz="1600" dirty="0">
              <a:solidFill>
                <a:srgbClr val="49495A"/>
              </a:solidFill>
              <a:latin typeface="Times New Roman" panose="02020603050405020304" pitchFamily="18" charset="0"/>
              <a:ea typeface="Open Sans" pitchFamily="34" charset="-122"/>
              <a:cs typeface="Times New Roman" panose="02020603050405020304" pitchFamily="18" charset="0"/>
            </a:endParaRPr>
          </a:p>
          <a:p>
            <a:pPr marL="0" indent="0" algn="l">
              <a:buNone/>
            </a:pPr>
            <a:r>
              <a:rPr lang="en-US" sz="1600" dirty="0" err="1">
                <a:solidFill>
                  <a:srgbClr val="49495A"/>
                </a:solidFill>
                <a:latin typeface="Times New Roman" panose="02020603050405020304" pitchFamily="18" charset="0"/>
                <a:ea typeface="Open Sans" pitchFamily="34" charset="-122"/>
                <a:cs typeface="Times New Roman" panose="02020603050405020304" pitchFamily="18" charset="0"/>
              </a:rPr>
              <a:t>қалаушылардың</a:t>
            </a: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 бірі</a:t>
            </a:r>
            <a:endParaRPr lang="en-US" sz="1600" dirty="0">
              <a:latin typeface="Times New Roman" panose="02020603050405020304" pitchFamily="18" charset="0"/>
              <a:cs typeface="Times New Roman" panose="02020603050405020304" pitchFamily="18" charset="0"/>
            </a:endParaRPr>
          </a:p>
        </p:txBody>
      </p:sp>
      <p:sp>
        <p:nvSpPr>
          <p:cNvPr id="6" name="Text 3"/>
          <p:cNvSpPr/>
          <p:nvPr/>
        </p:nvSpPr>
        <p:spPr>
          <a:xfrm>
            <a:off x="5396508" y="979289"/>
            <a:ext cx="2258497" cy="186333"/>
          </a:xfrm>
          <a:prstGeom prst="rect">
            <a:avLst/>
          </a:prstGeom>
          <a:noFill/>
          <a:ln/>
        </p:spPr>
        <p:txBody>
          <a:bodyPr wrap="none" lIns="0" tIns="0" rIns="0" bIns="0" rtlCol="0" anchor="t"/>
          <a:lstStyle/>
          <a:p>
            <a:pPr marL="0" indent="0" algn="l">
              <a:buNone/>
            </a:pPr>
            <a:r>
              <a:rPr lang="en-US" sz="2400" dirty="0">
                <a:solidFill>
                  <a:srgbClr val="403CCF"/>
                </a:solidFill>
                <a:latin typeface="Times New Roman" panose="02020603050405020304" pitchFamily="18" charset="0"/>
                <a:ea typeface="Libre Baskerville" pitchFamily="34" charset="-122"/>
                <a:cs typeface="Times New Roman" panose="02020603050405020304" pitchFamily="18" charset="0"/>
              </a:rPr>
              <a:t>Карно циклі — теориялық шек</a:t>
            </a:r>
            <a:endParaRPr lang="en-US" sz="2400" dirty="0">
              <a:latin typeface="Times New Roman" panose="02020603050405020304" pitchFamily="18" charset="0"/>
              <a:cs typeface="Times New Roman" panose="02020603050405020304" pitchFamily="18" charset="0"/>
            </a:endParaRPr>
          </a:p>
        </p:txBody>
      </p:sp>
      <p:sp>
        <p:nvSpPr>
          <p:cNvPr id="7" name="Text 4"/>
          <p:cNvSpPr/>
          <p:nvPr/>
        </p:nvSpPr>
        <p:spPr>
          <a:xfrm>
            <a:off x="5396508" y="1264920"/>
            <a:ext cx="8629769" cy="159068"/>
          </a:xfrm>
          <a:prstGeom prst="rect">
            <a:avLst/>
          </a:prstGeom>
          <a:noFill/>
          <a:ln/>
        </p:spPr>
        <p:txBody>
          <a:bodyPr wrap="none" lIns="0" tIns="0" rIns="0" bIns="0" rtlCol="0" anchor="t"/>
          <a:lstStyle/>
          <a:p>
            <a:pPr marL="0" indent="0" algn="l">
              <a:buNone/>
            </a:pP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Ойша идеал машинаны елестетейік: үйкеліссіз, шығынсыз, шусыз, жылу ағынсыз — толық жетілген!</a:t>
            </a:r>
            <a:endParaRPr lang="en-US" sz="1600" dirty="0">
              <a:latin typeface="Times New Roman" panose="02020603050405020304" pitchFamily="18" charset="0"/>
              <a:cs typeface="Times New Roman" panose="02020603050405020304" pitchFamily="18" charset="0"/>
            </a:endParaRPr>
          </a:p>
        </p:txBody>
      </p:sp>
      <p:sp>
        <p:nvSpPr>
          <p:cNvPr id="8" name="Text 5"/>
          <p:cNvSpPr/>
          <p:nvPr/>
        </p:nvSpPr>
        <p:spPr>
          <a:xfrm>
            <a:off x="5396627" y="1631876"/>
            <a:ext cx="8629769" cy="159068"/>
          </a:xfrm>
          <a:prstGeom prst="rect">
            <a:avLst/>
          </a:prstGeom>
          <a:noFill/>
          <a:ln/>
        </p:spPr>
        <p:txBody>
          <a:bodyPr wrap="none" lIns="0" tIns="0" rIns="0" bIns="0" rtlCol="0" anchor="t"/>
          <a:lstStyle/>
          <a:p>
            <a:pPr marL="0" indent="0" algn="l">
              <a:buNone/>
            </a:pP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1824 жылы француз ғалымы </a:t>
            </a:r>
            <a:r>
              <a:rPr lang="en-US" sz="1600" b="1" dirty="0">
                <a:solidFill>
                  <a:srgbClr val="49495A"/>
                </a:solidFill>
                <a:latin typeface="Times New Roman" panose="02020603050405020304" pitchFamily="18" charset="0"/>
                <a:ea typeface="Open Sans" pitchFamily="34" charset="-122"/>
                <a:cs typeface="Times New Roman" panose="02020603050405020304" pitchFamily="18" charset="0"/>
              </a:rPr>
              <a:t>Сади Карно</a:t>
            </a: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 мұндай машинаның теориялық моделін жасады. </a:t>
            </a:r>
            <a:endParaRPr lang="ru-RU" sz="1600" dirty="0">
              <a:solidFill>
                <a:srgbClr val="49495A"/>
              </a:solidFill>
              <a:latin typeface="Times New Roman" panose="02020603050405020304" pitchFamily="18" charset="0"/>
              <a:ea typeface="Open Sans" pitchFamily="34" charset="-122"/>
              <a:cs typeface="Times New Roman" panose="02020603050405020304" pitchFamily="18" charset="0"/>
            </a:endParaRPr>
          </a:p>
          <a:p>
            <a:pPr marL="0" indent="0" algn="l">
              <a:buNone/>
            </a:pPr>
            <a:r>
              <a:rPr lang="en-US" sz="1600" dirty="0" err="1">
                <a:solidFill>
                  <a:srgbClr val="49495A"/>
                </a:solidFill>
                <a:latin typeface="Times New Roman" panose="02020603050405020304" pitchFamily="18" charset="0"/>
                <a:ea typeface="Open Sans" pitchFamily="34" charset="-122"/>
                <a:cs typeface="Times New Roman" panose="02020603050405020304" pitchFamily="18" charset="0"/>
              </a:rPr>
              <a:t>Ол</a:t>
            </a: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 дәлелдеді: идеал машинаның ПӘК-і </a:t>
            </a:r>
            <a:r>
              <a:rPr lang="en-US" sz="1600" b="1" dirty="0">
                <a:solidFill>
                  <a:srgbClr val="49495A"/>
                </a:solidFill>
                <a:latin typeface="Times New Roman" panose="02020603050405020304" pitchFamily="18" charset="0"/>
                <a:ea typeface="Open Sans" pitchFamily="34" charset="-122"/>
                <a:cs typeface="Times New Roman" panose="02020603050405020304" pitchFamily="18" charset="0"/>
              </a:rPr>
              <a:t>тек екі нәрсеге байланысты</a:t>
            </a: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9" name="Text 6"/>
          <p:cNvSpPr/>
          <p:nvPr/>
        </p:nvSpPr>
        <p:spPr>
          <a:xfrm>
            <a:off x="5396627" y="2117340"/>
            <a:ext cx="8629769" cy="159068"/>
          </a:xfrm>
          <a:prstGeom prst="rect">
            <a:avLst/>
          </a:prstGeom>
          <a:noFill/>
          <a:ln/>
        </p:spPr>
        <p:txBody>
          <a:bodyPr wrap="none" lIns="0" tIns="0" rIns="0" bIns="0" rtlCol="0" anchor="t"/>
          <a:lstStyle/>
          <a:p>
            <a:pPr marL="342900" indent="-342900" algn="l">
              <a:buSzPct val="100000"/>
              <a:buFont typeface="+mj-lt"/>
              <a:buAutoNum type="arabicPeriod"/>
            </a:pP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Қыздырғыштың температурасы</a:t>
            </a:r>
            <a:endParaRPr lang="en-US" sz="1600" dirty="0">
              <a:latin typeface="Times New Roman" panose="02020603050405020304" pitchFamily="18" charset="0"/>
              <a:cs typeface="Times New Roman" panose="02020603050405020304" pitchFamily="18" charset="0"/>
            </a:endParaRPr>
          </a:p>
        </p:txBody>
      </p:sp>
      <p:sp>
        <p:nvSpPr>
          <p:cNvPr id="10" name="Text 7"/>
          <p:cNvSpPr/>
          <p:nvPr/>
        </p:nvSpPr>
        <p:spPr>
          <a:xfrm>
            <a:off x="5396627" y="2311174"/>
            <a:ext cx="8629769" cy="159068"/>
          </a:xfrm>
          <a:prstGeom prst="rect">
            <a:avLst/>
          </a:prstGeom>
          <a:noFill/>
          <a:ln/>
        </p:spPr>
        <p:txBody>
          <a:bodyPr wrap="none" lIns="0" tIns="0" rIns="0" bIns="0" rtlCol="0" anchor="t"/>
          <a:lstStyle/>
          <a:p>
            <a:pPr marL="342900" indent="-342900" algn="l">
              <a:buSzPct val="100000"/>
              <a:buFont typeface="+mj-lt"/>
              <a:buAutoNum type="arabicPeriod" startAt="2"/>
            </a:pP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Суытқыштың температурасы</a:t>
            </a:r>
            <a:endParaRPr lang="en-US" sz="1600" dirty="0">
              <a:latin typeface="Times New Roman" panose="02020603050405020304" pitchFamily="18" charset="0"/>
              <a:cs typeface="Times New Roman" panose="02020603050405020304" pitchFamily="18" charset="0"/>
            </a:endParaRPr>
          </a:p>
        </p:txBody>
      </p:sp>
      <p:pic>
        <p:nvPicPr>
          <p:cNvPr id="11" name="Image 1" descr="preencoded.png"/>
          <p:cNvPicPr>
            <a:picLocks noChangeAspect="1"/>
          </p:cNvPicPr>
          <p:nvPr/>
        </p:nvPicPr>
        <p:blipFill>
          <a:blip r:embed="rId3"/>
          <a:stretch>
            <a:fillRect/>
          </a:stretch>
        </p:blipFill>
        <p:spPr>
          <a:xfrm>
            <a:off x="486822" y="1631876"/>
            <a:ext cx="2143145" cy="1607220"/>
          </a:xfrm>
          <a:prstGeom prst="rect">
            <a:avLst/>
          </a:prstGeom>
        </p:spPr>
      </p:pic>
      <p:sp>
        <p:nvSpPr>
          <p:cNvPr id="12" name="Text 8"/>
          <p:cNvSpPr/>
          <p:nvPr/>
        </p:nvSpPr>
        <p:spPr>
          <a:xfrm>
            <a:off x="2790473" y="1876306"/>
            <a:ext cx="1490901" cy="186333"/>
          </a:xfrm>
          <a:prstGeom prst="rect">
            <a:avLst/>
          </a:prstGeom>
          <a:noFill/>
          <a:ln/>
        </p:spPr>
        <p:txBody>
          <a:bodyPr wrap="none" lIns="0" tIns="0" rIns="0" bIns="0" rtlCol="0" anchor="t"/>
          <a:lstStyle/>
          <a:p>
            <a:pPr marL="0" indent="0" algn="l">
              <a:buNone/>
            </a:pPr>
            <a:r>
              <a:rPr lang="en-US" sz="2400" dirty="0">
                <a:solidFill>
                  <a:srgbClr val="403CCF"/>
                </a:solidFill>
                <a:latin typeface="Times New Roman" panose="02020603050405020304" pitchFamily="18" charset="0"/>
                <a:ea typeface="Libre Baskerville" pitchFamily="34" charset="-122"/>
                <a:cs typeface="Times New Roman" panose="02020603050405020304" pitchFamily="18" charset="0"/>
              </a:rPr>
              <a:t>Карно формуласы</a:t>
            </a:r>
            <a:endParaRPr lang="en-US" sz="2400" dirty="0">
              <a:latin typeface="Times New Roman" panose="02020603050405020304" pitchFamily="18" charset="0"/>
              <a:cs typeface="Times New Roman" panose="02020603050405020304" pitchFamily="18" charset="0"/>
            </a:endParaRPr>
          </a:p>
        </p:txBody>
      </p:sp>
      <p:pic>
        <p:nvPicPr>
          <p:cNvPr id="13" name="Image 2" descr="preencoded.png"/>
          <p:cNvPicPr>
            <a:picLocks noChangeAspect="1"/>
          </p:cNvPicPr>
          <p:nvPr/>
        </p:nvPicPr>
        <p:blipFill>
          <a:blip r:embed="rId4"/>
          <a:stretch>
            <a:fillRect/>
          </a:stretch>
        </p:blipFill>
        <p:spPr>
          <a:xfrm>
            <a:off x="2903695" y="2154718"/>
            <a:ext cx="1920717" cy="801201"/>
          </a:xfrm>
          <a:prstGeom prst="rect">
            <a:avLst/>
          </a:prstGeom>
        </p:spPr>
      </p:pic>
      <p:sp>
        <p:nvSpPr>
          <p:cNvPr id="14" name="Text 9"/>
          <p:cNvSpPr/>
          <p:nvPr/>
        </p:nvSpPr>
        <p:spPr>
          <a:xfrm>
            <a:off x="611624" y="3350895"/>
            <a:ext cx="13407152" cy="324683"/>
          </a:xfrm>
          <a:prstGeom prst="rect">
            <a:avLst/>
          </a:prstGeom>
          <a:noFill/>
          <a:ln/>
        </p:spPr>
        <p:txBody>
          <a:bodyPr wrap="square" lIns="0" tIns="0" rIns="0" bIns="0" rtlCol="0" anchor="t"/>
          <a:lstStyle/>
          <a:p>
            <a:pPr marL="0" indent="0" algn="l">
              <a:buNone/>
            </a:pPr>
            <a:endParaRPr lang="en-US" dirty="0">
              <a:latin typeface="Times New Roman" panose="02020603050405020304" pitchFamily="18" charset="0"/>
              <a:cs typeface="Times New Roman" panose="02020603050405020304" pitchFamily="18" charset="0"/>
            </a:endParaRPr>
          </a:p>
        </p:txBody>
      </p:sp>
      <p:pic>
        <p:nvPicPr>
          <p:cNvPr id="15" name="Image 3" descr="preencoded.png"/>
          <p:cNvPicPr>
            <a:picLocks noChangeAspect="1"/>
          </p:cNvPicPr>
          <p:nvPr/>
        </p:nvPicPr>
        <p:blipFill rotWithShape="1">
          <a:blip r:embed="rId5"/>
          <a:srcRect l="43150" t="-21428" r="42593" b="-12127"/>
          <a:stretch/>
        </p:blipFill>
        <p:spPr>
          <a:xfrm>
            <a:off x="7151013" y="2435486"/>
            <a:ext cx="2959291" cy="671356"/>
          </a:xfrm>
          <a:prstGeom prst="rect">
            <a:avLst/>
          </a:prstGeom>
        </p:spPr>
      </p:pic>
      <p:sp>
        <p:nvSpPr>
          <p:cNvPr id="16" name="Shape 10"/>
          <p:cNvSpPr/>
          <p:nvPr/>
        </p:nvSpPr>
        <p:spPr>
          <a:xfrm>
            <a:off x="611624" y="3801308"/>
            <a:ext cx="6653927" cy="1119783"/>
          </a:xfrm>
          <a:prstGeom prst="roundRect">
            <a:avLst>
              <a:gd name="adj" fmla="val 1331"/>
            </a:avLst>
          </a:prstGeom>
          <a:solidFill>
            <a:srgbClr val="FBFAFF"/>
          </a:solidFill>
          <a:ln w="15240">
            <a:solidFill>
              <a:srgbClr val="D0CED9"/>
            </a:solidFill>
            <a:prstDash val="solid"/>
          </a:ln>
        </p:spPr>
      </p:sp>
      <p:sp>
        <p:nvSpPr>
          <p:cNvPr id="17" name="Shape 11"/>
          <p:cNvSpPr/>
          <p:nvPr/>
        </p:nvSpPr>
        <p:spPr>
          <a:xfrm>
            <a:off x="626864" y="3816548"/>
            <a:ext cx="6623447" cy="298133"/>
          </a:xfrm>
          <a:prstGeom prst="rect">
            <a:avLst/>
          </a:prstGeom>
          <a:solidFill>
            <a:srgbClr val="EAE8F3"/>
          </a:solidFill>
          <a:ln/>
        </p:spPr>
      </p:sp>
      <p:pic>
        <p:nvPicPr>
          <p:cNvPr id="18" name="Image 4" descr="preencoded.png"/>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64054" y="3890963"/>
            <a:ext cx="149066" cy="149066"/>
          </a:xfrm>
          <a:prstGeom prst="rect">
            <a:avLst/>
          </a:prstGeom>
        </p:spPr>
      </p:pic>
      <p:sp>
        <p:nvSpPr>
          <p:cNvPr id="19" name="Text 12"/>
          <p:cNvSpPr/>
          <p:nvPr/>
        </p:nvSpPr>
        <p:spPr>
          <a:xfrm>
            <a:off x="678022" y="4131196"/>
            <a:ext cx="1242417" cy="155377"/>
          </a:xfrm>
          <a:prstGeom prst="rect">
            <a:avLst/>
          </a:prstGeom>
          <a:noFill/>
          <a:ln/>
        </p:spPr>
        <p:txBody>
          <a:bodyPr wrap="none" lIns="0" tIns="0" rIns="0" bIns="0" rtlCol="0" anchor="t"/>
          <a:lstStyle/>
          <a:p>
            <a:pPr marL="0" indent="0" algn="l">
              <a:buNone/>
            </a:pPr>
            <a:r>
              <a:rPr lang="en-US" sz="2000" dirty="0">
                <a:solidFill>
                  <a:srgbClr val="49495A"/>
                </a:solidFill>
                <a:latin typeface="Times New Roman" panose="02020603050405020304" pitchFamily="18" charset="0"/>
                <a:ea typeface="Libre Baskerville" pitchFamily="34" charset="-122"/>
                <a:cs typeface="Times New Roman" panose="02020603050405020304" pitchFamily="18" charset="0"/>
              </a:rPr>
              <a:t>T₁ — қыздырғыш</a:t>
            </a:r>
            <a:endParaRPr lang="en-US" sz="2000" dirty="0">
              <a:latin typeface="Times New Roman" panose="02020603050405020304" pitchFamily="18" charset="0"/>
              <a:cs typeface="Times New Roman" panose="02020603050405020304" pitchFamily="18" charset="0"/>
            </a:endParaRPr>
          </a:p>
        </p:txBody>
      </p:sp>
      <p:sp>
        <p:nvSpPr>
          <p:cNvPr id="20" name="Text 13"/>
          <p:cNvSpPr/>
          <p:nvPr/>
        </p:nvSpPr>
        <p:spPr>
          <a:xfrm>
            <a:off x="726162" y="4428887"/>
            <a:ext cx="6424851" cy="159068"/>
          </a:xfrm>
          <a:prstGeom prst="rect">
            <a:avLst/>
          </a:prstGeom>
          <a:noFill/>
          <a:ln/>
        </p:spPr>
        <p:txBody>
          <a:bodyPr wrap="none" lIns="0" tIns="0" rIns="0" bIns="0" rtlCol="0" anchor="t"/>
          <a:lstStyle/>
          <a:p>
            <a:pPr marL="0" indent="0" algn="l">
              <a:buNone/>
            </a:pP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Жоғары температура (жылу беретін көз), </a:t>
            </a:r>
            <a:r>
              <a:rPr lang="en-US" sz="1600" b="1" dirty="0">
                <a:solidFill>
                  <a:srgbClr val="49495A"/>
                </a:solidFill>
                <a:latin typeface="Times New Roman" panose="02020603050405020304" pitchFamily="18" charset="0"/>
                <a:ea typeface="Open Sans" pitchFamily="34" charset="-122"/>
                <a:cs typeface="Times New Roman" panose="02020603050405020304" pitchFamily="18" charset="0"/>
              </a:rPr>
              <a:t>Кельвинмен</a:t>
            </a: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 өлшенеді</a:t>
            </a:r>
            <a:endParaRPr lang="en-US" sz="1600" dirty="0">
              <a:latin typeface="Times New Roman" panose="02020603050405020304" pitchFamily="18" charset="0"/>
              <a:cs typeface="Times New Roman" panose="02020603050405020304" pitchFamily="18" charset="0"/>
            </a:endParaRPr>
          </a:p>
        </p:txBody>
      </p:sp>
      <p:sp>
        <p:nvSpPr>
          <p:cNvPr id="21" name="Text 14"/>
          <p:cNvSpPr/>
          <p:nvPr/>
        </p:nvSpPr>
        <p:spPr>
          <a:xfrm>
            <a:off x="726162" y="4647486"/>
            <a:ext cx="6424851" cy="159068"/>
          </a:xfrm>
          <a:prstGeom prst="rect">
            <a:avLst/>
          </a:prstGeom>
          <a:noFill/>
          <a:ln/>
        </p:spPr>
        <p:txBody>
          <a:bodyPr wrap="none" lIns="0" tIns="0" rIns="0" bIns="0" rtlCol="0" anchor="t"/>
          <a:lstStyle/>
          <a:p>
            <a:pPr marL="0" indent="0" algn="l">
              <a:buNone/>
            </a:pP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Мысалы: қазанның немесе жанар камераның температурасы</a:t>
            </a:r>
            <a:endParaRPr lang="en-US" sz="1600" dirty="0">
              <a:latin typeface="Times New Roman" panose="02020603050405020304" pitchFamily="18" charset="0"/>
              <a:cs typeface="Times New Roman" panose="02020603050405020304" pitchFamily="18" charset="0"/>
            </a:endParaRPr>
          </a:p>
        </p:txBody>
      </p:sp>
      <p:sp>
        <p:nvSpPr>
          <p:cNvPr id="22" name="Shape 15"/>
          <p:cNvSpPr/>
          <p:nvPr/>
        </p:nvSpPr>
        <p:spPr>
          <a:xfrm>
            <a:off x="7364849" y="3801308"/>
            <a:ext cx="6653927" cy="1119783"/>
          </a:xfrm>
          <a:prstGeom prst="roundRect">
            <a:avLst>
              <a:gd name="adj" fmla="val 1331"/>
            </a:avLst>
          </a:prstGeom>
          <a:solidFill>
            <a:srgbClr val="FBFAFF"/>
          </a:solidFill>
          <a:ln w="15240">
            <a:solidFill>
              <a:srgbClr val="D0CED9"/>
            </a:solidFill>
            <a:prstDash val="solid"/>
          </a:ln>
        </p:spPr>
      </p:sp>
      <p:sp>
        <p:nvSpPr>
          <p:cNvPr id="23" name="Shape 16"/>
          <p:cNvSpPr/>
          <p:nvPr/>
        </p:nvSpPr>
        <p:spPr>
          <a:xfrm>
            <a:off x="7380089" y="3816548"/>
            <a:ext cx="6623447" cy="298133"/>
          </a:xfrm>
          <a:prstGeom prst="rect">
            <a:avLst/>
          </a:prstGeom>
          <a:solidFill>
            <a:srgbClr val="EAE8F3"/>
          </a:solidFill>
          <a:ln/>
        </p:spPr>
      </p:sp>
      <p:pic>
        <p:nvPicPr>
          <p:cNvPr id="24" name="Image 5" descr="preencoded.png"/>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0617279" y="3890963"/>
            <a:ext cx="149066" cy="149066"/>
          </a:xfrm>
          <a:prstGeom prst="rect">
            <a:avLst/>
          </a:prstGeom>
        </p:spPr>
      </p:pic>
      <p:sp>
        <p:nvSpPr>
          <p:cNvPr id="25" name="Text 17"/>
          <p:cNvSpPr/>
          <p:nvPr/>
        </p:nvSpPr>
        <p:spPr>
          <a:xfrm>
            <a:off x="7479387" y="4131196"/>
            <a:ext cx="1242417" cy="155377"/>
          </a:xfrm>
          <a:prstGeom prst="rect">
            <a:avLst/>
          </a:prstGeom>
          <a:noFill/>
          <a:ln/>
        </p:spPr>
        <p:txBody>
          <a:bodyPr wrap="none" lIns="0" tIns="0" rIns="0" bIns="0" rtlCol="0" anchor="t"/>
          <a:lstStyle/>
          <a:p>
            <a:pPr marL="0" indent="0" algn="l">
              <a:buNone/>
            </a:pPr>
            <a:r>
              <a:rPr lang="en-US" sz="2000" dirty="0">
                <a:solidFill>
                  <a:srgbClr val="49495A"/>
                </a:solidFill>
                <a:latin typeface="Times New Roman" panose="02020603050405020304" pitchFamily="18" charset="0"/>
                <a:ea typeface="Libre Baskerville" pitchFamily="34" charset="-122"/>
                <a:cs typeface="Times New Roman" panose="02020603050405020304" pitchFamily="18" charset="0"/>
              </a:rPr>
              <a:t>T₂ — суытқыш</a:t>
            </a:r>
            <a:endParaRPr lang="en-US" sz="2000" dirty="0">
              <a:latin typeface="Times New Roman" panose="02020603050405020304" pitchFamily="18" charset="0"/>
              <a:cs typeface="Times New Roman" panose="02020603050405020304" pitchFamily="18" charset="0"/>
            </a:endParaRPr>
          </a:p>
        </p:txBody>
      </p:sp>
      <p:sp>
        <p:nvSpPr>
          <p:cNvPr id="26" name="Text 18"/>
          <p:cNvSpPr/>
          <p:nvPr/>
        </p:nvSpPr>
        <p:spPr>
          <a:xfrm>
            <a:off x="7479387" y="4428887"/>
            <a:ext cx="6424851" cy="159068"/>
          </a:xfrm>
          <a:prstGeom prst="rect">
            <a:avLst/>
          </a:prstGeom>
          <a:noFill/>
          <a:ln/>
        </p:spPr>
        <p:txBody>
          <a:bodyPr wrap="none" lIns="0" tIns="0" rIns="0" bIns="0" rtlCol="0" anchor="t"/>
          <a:lstStyle/>
          <a:p>
            <a:pPr marL="0" indent="0" algn="l">
              <a:buNone/>
            </a:pP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Төмен температура (жылу алатын орта), </a:t>
            </a:r>
            <a:r>
              <a:rPr lang="en-US" sz="1600" b="1" dirty="0">
                <a:solidFill>
                  <a:srgbClr val="49495A"/>
                </a:solidFill>
                <a:latin typeface="Times New Roman" panose="02020603050405020304" pitchFamily="18" charset="0"/>
                <a:ea typeface="Open Sans" pitchFamily="34" charset="-122"/>
                <a:cs typeface="Times New Roman" panose="02020603050405020304" pitchFamily="18" charset="0"/>
              </a:rPr>
              <a:t>Кельвинмен</a:t>
            </a: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 өлшенеді</a:t>
            </a:r>
            <a:endParaRPr lang="en-US" sz="1600" dirty="0">
              <a:latin typeface="Times New Roman" panose="02020603050405020304" pitchFamily="18" charset="0"/>
              <a:cs typeface="Times New Roman" panose="02020603050405020304" pitchFamily="18" charset="0"/>
            </a:endParaRPr>
          </a:p>
        </p:txBody>
      </p:sp>
      <p:sp>
        <p:nvSpPr>
          <p:cNvPr id="27" name="Text 19"/>
          <p:cNvSpPr/>
          <p:nvPr/>
        </p:nvSpPr>
        <p:spPr>
          <a:xfrm>
            <a:off x="7479387" y="4647486"/>
            <a:ext cx="6424851" cy="159068"/>
          </a:xfrm>
          <a:prstGeom prst="rect">
            <a:avLst/>
          </a:prstGeom>
          <a:noFill/>
          <a:ln/>
        </p:spPr>
        <p:txBody>
          <a:bodyPr wrap="none" lIns="0" tIns="0" rIns="0" bIns="0" rtlCol="0" anchor="t"/>
          <a:lstStyle/>
          <a:p>
            <a:pPr marL="0" indent="0" algn="l">
              <a:buNone/>
            </a:pP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Мысалы: атмосфера немесе суыту суының температурасы</a:t>
            </a:r>
            <a:endParaRPr lang="en-US" sz="1600" dirty="0">
              <a:latin typeface="Times New Roman" panose="02020603050405020304" pitchFamily="18" charset="0"/>
              <a:cs typeface="Times New Roman" panose="02020603050405020304" pitchFamily="18" charset="0"/>
            </a:endParaRPr>
          </a:p>
        </p:txBody>
      </p:sp>
      <p:sp>
        <p:nvSpPr>
          <p:cNvPr id="28" name="Shape 20"/>
          <p:cNvSpPr/>
          <p:nvPr/>
        </p:nvSpPr>
        <p:spPr>
          <a:xfrm>
            <a:off x="611624" y="5032891"/>
            <a:ext cx="13407152" cy="422196"/>
          </a:xfrm>
          <a:prstGeom prst="roundRect">
            <a:avLst>
              <a:gd name="adj" fmla="val 3531"/>
            </a:avLst>
          </a:prstGeom>
          <a:solidFill>
            <a:srgbClr val="C3C2F0"/>
          </a:solidFill>
          <a:ln/>
        </p:spPr>
      </p:sp>
      <p:pic>
        <p:nvPicPr>
          <p:cNvPr id="29" name="Image 6" descr="preencoded.png"/>
          <p:cNvPicPr>
            <a:picLocks noChangeAspect="1"/>
          </p:cNvPicPr>
          <p:nvPr/>
        </p:nvPicPr>
        <p:blipFill>
          <a:blip r:embed="rId9"/>
          <a:stretch>
            <a:fillRect/>
          </a:stretch>
        </p:blipFill>
        <p:spPr>
          <a:xfrm>
            <a:off x="710922" y="5184338"/>
            <a:ext cx="124182" cy="99298"/>
          </a:xfrm>
          <a:prstGeom prst="rect">
            <a:avLst/>
          </a:prstGeom>
        </p:spPr>
      </p:pic>
      <p:sp>
        <p:nvSpPr>
          <p:cNvPr id="30" name="Text 21"/>
          <p:cNvSpPr/>
          <p:nvPr/>
        </p:nvSpPr>
        <p:spPr>
          <a:xfrm>
            <a:off x="934403" y="5156954"/>
            <a:ext cx="12985075" cy="159068"/>
          </a:xfrm>
          <a:prstGeom prst="rect">
            <a:avLst/>
          </a:prstGeom>
          <a:noFill/>
          <a:ln/>
        </p:spPr>
        <p:txBody>
          <a:bodyPr wrap="none" lIns="0" tIns="0" rIns="0" bIns="0" rtlCol="0" anchor="t"/>
          <a:lstStyle/>
          <a:p>
            <a:pPr marL="0" indent="0" algn="l">
              <a:buNone/>
            </a:pPr>
            <a:r>
              <a:rPr lang="en-US" sz="1600" b="1" dirty="0">
                <a:solidFill>
                  <a:srgbClr val="000000"/>
                </a:solidFill>
                <a:latin typeface="Times New Roman" panose="02020603050405020304" pitchFamily="18" charset="0"/>
                <a:ea typeface="Open Sans" pitchFamily="34" charset="-122"/>
                <a:cs typeface="Times New Roman" panose="02020603050405020304" pitchFamily="18" charset="0"/>
              </a:rPr>
              <a:t>МАҢЫЗДЫ!</a:t>
            </a:r>
            <a:r>
              <a:rPr lang="en-US" sz="1600" dirty="0">
                <a:solidFill>
                  <a:srgbClr val="000000"/>
                </a:solidFill>
                <a:latin typeface="Times New Roman" panose="02020603050405020304" pitchFamily="18" charset="0"/>
                <a:ea typeface="Open Sans" pitchFamily="34" charset="-122"/>
                <a:cs typeface="Times New Roman" panose="02020603050405020304" pitchFamily="18" charset="0"/>
              </a:rPr>
              <a:t> Температураны </a:t>
            </a:r>
            <a:r>
              <a:rPr lang="en-US" sz="1600" b="1" dirty="0">
                <a:solidFill>
                  <a:srgbClr val="000000"/>
                </a:solidFill>
                <a:latin typeface="Times New Roman" panose="02020603050405020304" pitchFamily="18" charset="0"/>
                <a:ea typeface="Open Sans" pitchFamily="34" charset="-122"/>
                <a:cs typeface="Times New Roman" panose="02020603050405020304" pitchFamily="18" charset="0"/>
              </a:rPr>
              <a:t>Кельвин шкаласында</a:t>
            </a:r>
            <a:r>
              <a:rPr lang="en-US" sz="1600" dirty="0">
                <a:solidFill>
                  <a:srgbClr val="000000"/>
                </a:solidFill>
                <a:latin typeface="Times New Roman" panose="02020603050405020304" pitchFamily="18" charset="0"/>
                <a:ea typeface="Open Sans" pitchFamily="34" charset="-122"/>
                <a:cs typeface="Times New Roman" panose="02020603050405020304" pitchFamily="18" charset="0"/>
              </a:rPr>
              <a:t> өлшеу керек! Цельсийден Кельвинге ауыстыру үшін 273 қосу керек: </a:t>
            </a:r>
            <a:r>
              <a:rPr lang="en-US" sz="1600" i="1" dirty="0">
                <a:solidFill>
                  <a:srgbClr val="000000"/>
                </a:solidFill>
                <a:latin typeface="Times New Roman" panose="02020603050405020304" pitchFamily="18" charset="0"/>
                <a:ea typeface="Open Sans" pitchFamily="34" charset="-122"/>
                <a:cs typeface="Times New Roman" panose="02020603050405020304" pitchFamily="18" charset="0"/>
              </a:rPr>
              <a:t>T(K) = T(°C) + 273</a:t>
            </a:r>
            <a:endParaRPr lang="en-US" sz="1600" dirty="0">
              <a:latin typeface="Times New Roman" panose="02020603050405020304" pitchFamily="18" charset="0"/>
              <a:cs typeface="Times New Roman" panose="02020603050405020304" pitchFamily="18" charset="0"/>
            </a:endParaRPr>
          </a:p>
        </p:txBody>
      </p:sp>
      <p:sp>
        <p:nvSpPr>
          <p:cNvPr id="31" name="Text 22"/>
          <p:cNvSpPr/>
          <p:nvPr/>
        </p:nvSpPr>
        <p:spPr>
          <a:xfrm>
            <a:off x="611624" y="5604153"/>
            <a:ext cx="2398038" cy="186333"/>
          </a:xfrm>
          <a:prstGeom prst="rect">
            <a:avLst/>
          </a:prstGeom>
          <a:noFill/>
          <a:ln/>
        </p:spPr>
        <p:txBody>
          <a:bodyPr wrap="none" lIns="0" tIns="0" rIns="0" bIns="0" rtlCol="0" anchor="t"/>
          <a:lstStyle/>
          <a:p>
            <a:pPr marL="0" indent="0" algn="l">
              <a:buNone/>
            </a:pPr>
            <a:r>
              <a:rPr lang="en-US" sz="2400" dirty="0">
                <a:solidFill>
                  <a:srgbClr val="403CCF"/>
                </a:solidFill>
                <a:latin typeface="Times New Roman" panose="02020603050405020304" pitchFamily="18" charset="0"/>
                <a:ea typeface="Libre Baskerville" pitchFamily="34" charset="-122"/>
                <a:cs typeface="Times New Roman" panose="02020603050405020304" pitchFamily="18" charset="0"/>
              </a:rPr>
              <a:t>Карно формуласының мағынасы</a:t>
            </a:r>
            <a:endParaRPr lang="en-US" sz="2400" dirty="0">
              <a:latin typeface="Times New Roman" panose="02020603050405020304" pitchFamily="18" charset="0"/>
              <a:cs typeface="Times New Roman" panose="02020603050405020304" pitchFamily="18" charset="0"/>
            </a:endParaRPr>
          </a:p>
        </p:txBody>
      </p:sp>
      <p:sp>
        <p:nvSpPr>
          <p:cNvPr id="32" name="Text 23"/>
          <p:cNvSpPr/>
          <p:nvPr/>
        </p:nvSpPr>
        <p:spPr>
          <a:xfrm>
            <a:off x="611624" y="6038850"/>
            <a:ext cx="1242417" cy="155377"/>
          </a:xfrm>
          <a:prstGeom prst="rect">
            <a:avLst/>
          </a:prstGeom>
          <a:noFill/>
          <a:ln/>
        </p:spPr>
        <p:txBody>
          <a:bodyPr wrap="none" lIns="0" tIns="0" rIns="0" bIns="0" rtlCol="0" anchor="t"/>
          <a:lstStyle/>
          <a:p>
            <a:pPr marL="0" indent="0" algn="l">
              <a:buNone/>
            </a:pPr>
            <a:r>
              <a:rPr lang="en-US" sz="2000" dirty="0">
                <a:solidFill>
                  <a:srgbClr val="403CCF"/>
                </a:solidFill>
                <a:latin typeface="Times New Roman" panose="02020603050405020304" pitchFamily="18" charset="0"/>
                <a:ea typeface="Libre Baskerville" pitchFamily="34" charset="-122"/>
                <a:cs typeface="Times New Roman" panose="02020603050405020304" pitchFamily="18" charset="0"/>
              </a:rPr>
              <a:t>Не көрсетеді?</a:t>
            </a:r>
            <a:endParaRPr lang="en-US" sz="2000" dirty="0">
              <a:latin typeface="Times New Roman" panose="02020603050405020304" pitchFamily="18" charset="0"/>
              <a:cs typeface="Times New Roman" panose="02020603050405020304" pitchFamily="18" charset="0"/>
            </a:endParaRPr>
          </a:p>
        </p:txBody>
      </p:sp>
      <p:sp>
        <p:nvSpPr>
          <p:cNvPr id="33" name="Text 24"/>
          <p:cNvSpPr/>
          <p:nvPr/>
        </p:nvSpPr>
        <p:spPr>
          <a:xfrm>
            <a:off x="611624" y="6293525"/>
            <a:ext cx="6582370" cy="318135"/>
          </a:xfrm>
          <a:prstGeom prst="rect">
            <a:avLst/>
          </a:prstGeom>
          <a:noFill/>
          <a:ln/>
        </p:spPr>
        <p:txBody>
          <a:bodyPr wrap="square" lIns="0" tIns="0" rIns="0" bIns="0" rtlCol="0" anchor="t"/>
          <a:lstStyle/>
          <a:p>
            <a:pPr marL="0" indent="0" algn="l">
              <a:buNone/>
            </a:pP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Формула бізге </a:t>
            </a:r>
            <a:r>
              <a:rPr lang="en-US" sz="1600" b="1" dirty="0">
                <a:solidFill>
                  <a:srgbClr val="49495A"/>
                </a:solidFill>
                <a:latin typeface="Times New Roman" panose="02020603050405020304" pitchFamily="18" charset="0"/>
                <a:ea typeface="Open Sans" pitchFamily="34" charset="-122"/>
                <a:cs typeface="Times New Roman" panose="02020603050405020304" pitchFamily="18" charset="0"/>
              </a:rPr>
              <a:t>максималды мүмкін ПӘК-ті</a:t>
            </a: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 есептеуге мүмкіндік береді. Бұл — теориялық шек, оған жақындауға болады, бірақ асып кету мүмкін емес.</a:t>
            </a:r>
            <a:endParaRPr lang="en-US" sz="1600" dirty="0">
              <a:latin typeface="Times New Roman" panose="02020603050405020304" pitchFamily="18" charset="0"/>
              <a:cs typeface="Times New Roman" panose="02020603050405020304" pitchFamily="18" charset="0"/>
            </a:endParaRPr>
          </a:p>
        </p:txBody>
      </p:sp>
      <p:sp>
        <p:nvSpPr>
          <p:cNvPr id="34" name="Text 25"/>
          <p:cNvSpPr/>
          <p:nvPr/>
        </p:nvSpPr>
        <p:spPr>
          <a:xfrm>
            <a:off x="626864" y="7026176"/>
            <a:ext cx="6582370" cy="159068"/>
          </a:xfrm>
          <a:prstGeom prst="rect">
            <a:avLst/>
          </a:prstGeom>
          <a:noFill/>
          <a:ln/>
        </p:spPr>
        <p:txBody>
          <a:bodyPr wrap="none" lIns="0" tIns="0" rIns="0" bIns="0" rtlCol="0" anchor="t"/>
          <a:lstStyle/>
          <a:p>
            <a:pPr marL="0" indent="0" algn="l">
              <a:buNone/>
            </a:pP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Қанша үлкен температура айырмашылығы болса, соншалықты жоғары ПӘК мүмкін болады.</a:t>
            </a:r>
            <a:endParaRPr lang="en-US" sz="1600" dirty="0">
              <a:latin typeface="Times New Roman" panose="02020603050405020304" pitchFamily="18" charset="0"/>
              <a:cs typeface="Times New Roman" panose="02020603050405020304" pitchFamily="18" charset="0"/>
            </a:endParaRPr>
          </a:p>
        </p:txBody>
      </p:sp>
      <p:sp>
        <p:nvSpPr>
          <p:cNvPr id="35" name="Text 26"/>
          <p:cNvSpPr/>
          <p:nvPr/>
        </p:nvSpPr>
        <p:spPr>
          <a:xfrm>
            <a:off x="9361527" y="6038850"/>
            <a:ext cx="1255752" cy="155377"/>
          </a:xfrm>
          <a:prstGeom prst="rect">
            <a:avLst/>
          </a:prstGeom>
          <a:noFill/>
          <a:ln/>
        </p:spPr>
        <p:txBody>
          <a:bodyPr wrap="none" lIns="0" tIns="0" rIns="0" bIns="0" rtlCol="0" anchor="t"/>
          <a:lstStyle/>
          <a:p>
            <a:pPr marL="0" indent="0" algn="l">
              <a:buNone/>
            </a:pPr>
            <a:r>
              <a:rPr lang="en-US" sz="2000" dirty="0">
                <a:solidFill>
                  <a:srgbClr val="403CCF"/>
                </a:solidFill>
                <a:latin typeface="Times New Roman" panose="02020603050405020304" pitchFamily="18" charset="0"/>
                <a:ea typeface="Libre Baskerville" pitchFamily="34" charset="-122"/>
                <a:cs typeface="Times New Roman" panose="02020603050405020304" pitchFamily="18" charset="0"/>
              </a:rPr>
              <a:t>Практикалық салдар</a:t>
            </a:r>
            <a:endParaRPr lang="en-US" sz="2000" dirty="0">
              <a:latin typeface="Times New Roman" panose="02020603050405020304" pitchFamily="18" charset="0"/>
              <a:cs typeface="Times New Roman" panose="02020603050405020304" pitchFamily="18" charset="0"/>
            </a:endParaRPr>
          </a:p>
        </p:txBody>
      </p:sp>
      <p:sp>
        <p:nvSpPr>
          <p:cNvPr id="36" name="Text 27"/>
          <p:cNvSpPr/>
          <p:nvPr/>
        </p:nvSpPr>
        <p:spPr>
          <a:xfrm>
            <a:off x="9361527" y="6293525"/>
            <a:ext cx="6582370" cy="159068"/>
          </a:xfrm>
          <a:prstGeom prst="rect">
            <a:avLst/>
          </a:prstGeom>
          <a:noFill/>
          <a:ln/>
        </p:spPr>
        <p:txBody>
          <a:bodyPr wrap="none" lIns="0" tIns="0" rIns="0" bIns="0" rtlCol="0" anchor="t"/>
          <a:lstStyle/>
          <a:p>
            <a:pPr marL="0" indent="0" algn="l">
              <a:buNone/>
            </a:pP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Инженерлер осы формуланы пайдаланып:</a:t>
            </a:r>
            <a:endParaRPr lang="en-US" sz="1600" dirty="0">
              <a:latin typeface="Times New Roman" panose="02020603050405020304" pitchFamily="18" charset="0"/>
              <a:cs typeface="Times New Roman" panose="02020603050405020304" pitchFamily="18" charset="0"/>
            </a:endParaRPr>
          </a:p>
        </p:txBody>
      </p:sp>
      <p:sp>
        <p:nvSpPr>
          <p:cNvPr id="37" name="Text 28"/>
          <p:cNvSpPr/>
          <p:nvPr/>
        </p:nvSpPr>
        <p:spPr>
          <a:xfrm>
            <a:off x="9361527" y="6542008"/>
            <a:ext cx="6582370" cy="159068"/>
          </a:xfrm>
          <a:prstGeom prst="rect">
            <a:avLst/>
          </a:prstGeom>
          <a:noFill/>
          <a:ln/>
        </p:spPr>
        <p:txBody>
          <a:bodyPr wrap="none" lIns="0" tIns="0" rIns="0" bIns="0" rtlCol="0" anchor="t"/>
          <a:lstStyle/>
          <a:p>
            <a:pPr marL="342900" indent="-342900" algn="l">
              <a:buSzPct val="100000"/>
              <a:buChar char="•"/>
            </a:pP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Электр станцияларын жобалайды</a:t>
            </a:r>
            <a:endParaRPr lang="en-US" sz="1600" dirty="0">
              <a:latin typeface="Times New Roman" panose="02020603050405020304" pitchFamily="18" charset="0"/>
              <a:cs typeface="Times New Roman" panose="02020603050405020304" pitchFamily="18" charset="0"/>
            </a:endParaRPr>
          </a:p>
        </p:txBody>
      </p:sp>
      <p:sp>
        <p:nvSpPr>
          <p:cNvPr id="38" name="Text 29"/>
          <p:cNvSpPr/>
          <p:nvPr/>
        </p:nvSpPr>
        <p:spPr>
          <a:xfrm>
            <a:off x="9361527" y="6735842"/>
            <a:ext cx="6582370" cy="159068"/>
          </a:xfrm>
          <a:prstGeom prst="rect">
            <a:avLst/>
          </a:prstGeom>
          <a:noFill/>
          <a:ln/>
        </p:spPr>
        <p:txBody>
          <a:bodyPr wrap="none" lIns="0" tIns="0" rIns="0" bIns="0" rtlCol="0" anchor="t"/>
          <a:lstStyle/>
          <a:p>
            <a:pPr marL="342900" indent="-342900" algn="l">
              <a:buSzPct val="100000"/>
              <a:buChar char="•"/>
            </a:pP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Қозғалтқыштарды оңтайландырады</a:t>
            </a:r>
            <a:endParaRPr lang="en-US" sz="1600" dirty="0">
              <a:latin typeface="Times New Roman" panose="02020603050405020304" pitchFamily="18" charset="0"/>
              <a:cs typeface="Times New Roman" panose="02020603050405020304" pitchFamily="18" charset="0"/>
            </a:endParaRPr>
          </a:p>
        </p:txBody>
      </p:sp>
      <p:sp>
        <p:nvSpPr>
          <p:cNvPr id="39" name="Text 30"/>
          <p:cNvSpPr/>
          <p:nvPr/>
        </p:nvSpPr>
        <p:spPr>
          <a:xfrm>
            <a:off x="9361527" y="6929676"/>
            <a:ext cx="6582370" cy="159068"/>
          </a:xfrm>
          <a:prstGeom prst="rect">
            <a:avLst/>
          </a:prstGeom>
          <a:noFill/>
          <a:ln/>
        </p:spPr>
        <p:txBody>
          <a:bodyPr wrap="none" lIns="0" tIns="0" rIns="0" bIns="0" rtlCol="0" anchor="t"/>
          <a:lstStyle/>
          <a:p>
            <a:pPr marL="342900" indent="-342900" algn="l">
              <a:buSzPct val="100000"/>
              <a:buChar char="•"/>
            </a:pP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Энергия жоғалымдарын болжайды</a:t>
            </a:r>
            <a:endParaRPr lang="en-US" sz="1600" dirty="0">
              <a:latin typeface="Times New Roman" panose="02020603050405020304" pitchFamily="18" charset="0"/>
              <a:cs typeface="Times New Roman" panose="02020603050405020304" pitchFamily="18" charset="0"/>
            </a:endParaRPr>
          </a:p>
        </p:txBody>
      </p:sp>
      <p:sp>
        <p:nvSpPr>
          <p:cNvPr id="40" name="Text 31"/>
          <p:cNvSpPr/>
          <p:nvPr/>
        </p:nvSpPr>
        <p:spPr>
          <a:xfrm>
            <a:off x="9361527" y="7123509"/>
            <a:ext cx="6582370" cy="159068"/>
          </a:xfrm>
          <a:prstGeom prst="rect">
            <a:avLst/>
          </a:prstGeom>
          <a:noFill/>
          <a:ln/>
        </p:spPr>
        <p:txBody>
          <a:bodyPr wrap="none" lIns="0" tIns="0" rIns="0" bIns="0" rtlCol="0" anchor="t"/>
          <a:lstStyle/>
          <a:p>
            <a:pPr marL="342900" indent="-342900" algn="l">
              <a:buSzPct val="100000"/>
              <a:buChar char="•"/>
            </a:pP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Жаңа технологиялар іздестіреді</a:t>
            </a:r>
            <a:endParaRPr lang="en-US" sz="1600" dirty="0">
              <a:latin typeface="Times New Roman" panose="02020603050405020304" pitchFamily="18" charset="0"/>
              <a:cs typeface="Times New Roman" panose="02020603050405020304" pitchFamily="18" charset="0"/>
            </a:endParaRPr>
          </a:p>
        </p:txBody>
      </p:sp>
      <p:sp>
        <p:nvSpPr>
          <p:cNvPr id="41" name="Text 32"/>
          <p:cNvSpPr/>
          <p:nvPr/>
        </p:nvSpPr>
        <p:spPr>
          <a:xfrm>
            <a:off x="760690" y="7540943"/>
            <a:ext cx="13258086" cy="159068"/>
          </a:xfrm>
          <a:prstGeom prst="rect">
            <a:avLst/>
          </a:prstGeom>
          <a:noFill/>
          <a:ln/>
        </p:spPr>
        <p:txBody>
          <a:bodyPr wrap="none" lIns="0" tIns="0" rIns="0" bIns="0" rtlCol="0" anchor="t"/>
          <a:lstStyle/>
          <a:p>
            <a:pPr marL="0" indent="0" algn="l">
              <a:buNone/>
            </a:pPr>
            <a:r>
              <a:rPr lang="en-US" sz="1600" b="1" dirty="0">
                <a:solidFill>
                  <a:srgbClr val="49495A"/>
                </a:solidFill>
                <a:latin typeface="Times New Roman" panose="02020603050405020304" pitchFamily="18" charset="0"/>
                <a:ea typeface="Open Sans" pitchFamily="34" charset="-122"/>
                <a:cs typeface="Times New Roman" panose="02020603050405020304" pitchFamily="18" charset="0"/>
              </a:rPr>
              <a:t>Карноның керемет жаңалығы:</a:t>
            </a: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 Идеал машинаның ПӘК-і </a:t>
            </a:r>
            <a:r>
              <a:rPr lang="en-US" sz="1600" i="1" dirty="0">
                <a:solidFill>
                  <a:srgbClr val="49495A"/>
                </a:solidFill>
                <a:latin typeface="Times New Roman" panose="02020603050405020304" pitchFamily="18" charset="0"/>
                <a:ea typeface="Open Sans" pitchFamily="34" charset="-122"/>
                <a:cs typeface="Times New Roman" panose="02020603050405020304" pitchFamily="18" charset="0"/>
              </a:rPr>
              <a:t>жұмыс денесіне байланысты емес</a:t>
            </a: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 Бу, газ, сұйық — қандай затпен жұмыс істесең де, </a:t>
            </a:r>
            <a:endParaRPr lang="ru-RU" sz="1600" dirty="0">
              <a:solidFill>
                <a:srgbClr val="49495A"/>
              </a:solidFill>
              <a:latin typeface="Times New Roman" panose="02020603050405020304" pitchFamily="18" charset="0"/>
              <a:ea typeface="Open Sans" pitchFamily="34" charset="-122"/>
              <a:cs typeface="Times New Roman" panose="02020603050405020304" pitchFamily="18" charset="0"/>
            </a:endParaRPr>
          </a:p>
          <a:p>
            <a:pPr marL="0" indent="0" algn="l">
              <a:buNone/>
            </a:pPr>
            <a:r>
              <a:rPr lang="en-US" sz="1600" dirty="0" err="1">
                <a:solidFill>
                  <a:srgbClr val="49495A"/>
                </a:solidFill>
                <a:latin typeface="Times New Roman" panose="02020603050405020304" pitchFamily="18" charset="0"/>
                <a:ea typeface="Open Sans" pitchFamily="34" charset="-122"/>
                <a:cs typeface="Times New Roman" panose="02020603050405020304" pitchFamily="18" charset="0"/>
              </a:rPr>
              <a:t>егер</a:t>
            </a:r>
            <a:r>
              <a:rPr lang="en-US" sz="1600" dirty="0">
                <a:solidFill>
                  <a:srgbClr val="49495A"/>
                </a:solidFill>
                <a:latin typeface="Times New Roman" panose="02020603050405020304" pitchFamily="18" charset="0"/>
                <a:ea typeface="Open Sans" pitchFamily="34" charset="-122"/>
                <a:cs typeface="Times New Roman" panose="02020603050405020304" pitchFamily="18" charset="0"/>
              </a:rPr>
              <a:t> температуралар бірдей болса, ПӘК бірдей болады!</a:t>
            </a:r>
            <a:endParaRPr lang="en-US" sz="1600" dirty="0">
              <a:latin typeface="Times New Roman" panose="02020603050405020304" pitchFamily="18" charset="0"/>
              <a:cs typeface="Times New Roman" panose="02020603050405020304" pitchFamily="18" charset="0"/>
            </a:endParaRPr>
          </a:p>
        </p:txBody>
      </p:sp>
      <p:sp>
        <p:nvSpPr>
          <p:cNvPr id="42" name="Shape 33"/>
          <p:cNvSpPr/>
          <p:nvPr/>
        </p:nvSpPr>
        <p:spPr>
          <a:xfrm>
            <a:off x="598111" y="7659696"/>
            <a:ext cx="15240" cy="382667"/>
          </a:xfrm>
          <a:prstGeom prst="rect">
            <a:avLst/>
          </a:prstGeom>
          <a:solidFill>
            <a:srgbClr val="403CCF"/>
          </a:solid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3404942" y="345986"/>
            <a:ext cx="4045625" cy="282535"/>
          </a:xfrm>
          <a:prstGeom prst="rect">
            <a:avLst/>
          </a:prstGeom>
          <a:noFill/>
          <a:ln/>
        </p:spPr>
        <p:txBody>
          <a:bodyPr wrap="none" lIns="0" tIns="0" rIns="0" bIns="0" rtlCol="0" anchor="t"/>
          <a:lstStyle/>
          <a:p>
            <a:pPr marL="0" indent="0" algn="l">
              <a:lnSpc>
                <a:spcPts val="2200"/>
              </a:lnSpc>
              <a:buNone/>
            </a:pPr>
            <a:r>
              <a:rPr lang="en-US" sz="2800" dirty="0">
                <a:solidFill>
                  <a:srgbClr val="403CCF"/>
                </a:solidFill>
                <a:latin typeface="Times New Roman" panose="02020603050405020304" pitchFamily="18" charset="0"/>
                <a:ea typeface="Libre Baskerville" pitchFamily="34" charset="-122"/>
                <a:cs typeface="Times New Roman" panose="02020603050405020304" pitchFamily="18" charset="0"/>
              </a:rPr>
              <a:t>Карно формуласын қолдану мысалы</a:t>
            </a:r>
            <a:endParaRPr lang="en-US" sz="2800" dirty="0">
              <a:latin typeface="Times New Roman" panose="02020603050405020304" pitchFamily="18" charset="0"/>
              <a:cs typeface="Times New Roman" panose="02020603050405020304" pitchFamily="18" charset="0"/>
            </a:endParaRPr>
          </a:p>
        </p:txBody>
      </p:sp>
      <p:sp>
        <p:nvSpPr>
          <p:cNvPr id="3" name="Text 1"/>
          <p:cNvSpPr/>
          <p:nvPr/>
        </p:nvSpPr>
        <p:spPr>
          <a:xfrm>
            <a:off x="1681492" y="588424"/>
            <a:ext cx="9147095" cy="359798"/>
          </a:xfrm>
          <a:prstGeom prst="rect">
            <a:avLst/>
          </a:prstGeom>
          <a:noFill/>
          <a:ln/>
        </p:spPr>
        <p:txBody>
          <a:bodyPr wrap="none" lIns="0" tIns="0" rIns="0" bIns="0" rtlCol="0" anchor="t"/>
          <a:lstStyle/>
          <a:p>
            <a:pPr marL="0" indent="0" algn="l">
              <a:buNone/>
            </a:pP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Енді теорияны практикамен байланыстырайық. Нақты жылу электр станциясын қарастырып, </a:t>
            </a:r>
            <a:endParaRPr lang="ru-RU" dirty="0">
              <a:solidFill>
                <a:srgbClr val="49495A"/>
              </a:solidFill>
              <a:latin typeface="Times New Roman" panose="02020603050405020304" pitchFamily="18" charset="0"/>
              <a:ea typeface="Open Sans" pitchFamily="34" charset="-122"/>
              <a:cs typeface="Times New Roman" panose="02020603050405020304" pitchFamily="18" charset="0"/>
            </a:endParaRPr>
          </a:p>
          <a:p>
            <a:pPr marL="0" indent="0" algn="ctr">
              <a:buNone/>
            </a:pPr>
            <a:r>
              <a:rPr lang="en-US" dirty="0" err="1">
                <a:solidFill>
                  <a:srgbClr val="49495A"/>
                </a:solidFill>
                <a:latin typeface="Times New Roman" panose="02020603050405020304" pitchFamily="18" charset="0"/>
                <a:ea typeface="Open Sans" pitchFamily="34" charset="-122"/>
                <a:cs typeface="Times New Roman" panose="02020603050405020304" pitchFamily="18" charset="0"/>
              </a:rPr>
              <a:t>оның</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идеал ПӘК-ін есептейік.</a:t>
            </a:r>
            <a:endParaRPr lang="en-US" dirty="0">
              <a:latin typeface="Times New Roman" panose="02020603050405020304" pitchFamily="18" charset="0"/>
              <a:cs typeface="Times New Roman" panose="02020603050405020304" pitchFamily="18" charset="0"/>
            </a:endParaRPr>
          </a:p>
        </p:txBody>
      </p:sp>
      <p:sp>
        <p:nvSpPr>
          <p:cNvPr id="4" name="Text 2"/>
          <p:cNvSpPr/>
          <p:nvPr/>
        </p:nvSpPr>
        <p:spPr>
          <a:xfrm>
            <a:off x="556498" y="1136237"/>
            <a:ext cx="1356598" cy="169426"/>
          </a:xfrm>
          <a:prstGeom prst="rect">
            <a:avLst/>
          </a:prstGeom>
          <a:noFill/>
          <a:ln/>
        </p:spPr>
        <p:txBody>
          <a:bodyPr wrap="none" lIns="0" tIns="0" rIns="0" bIns="0" rtlCol="0" anchor="t"/>
          <a:lstStyle/>
          <a:p>
            <a:pPr marL="0" indent="0" algn="l">
              <a:lnSpc>
                <a:spcPts val="1300"/>
              </a:lnSpc>
              <a:buNone/>
            </a:pPr>
            <a:r>
              <a:rPr lang="en-US" sz="2400" dirty="0">
                <a:solidFill>
                  <a:srgbClr val="403CCF"/>
                </a:solidFill>
                <a:latin typeface="Times New Roman" panose="02020603050405020304" pitchFamily="18" charset="0"/>
                <a:ea typeface="Libre Baskerville" pitchFamily="34" charset="-122"/>
                <a:cs typeface="Times New Roman" panose="02020603050405020304" pitchFamily="18" charset="0"/>
              </a:rPr>
              <a:t>Есеп шарты</a:t>
            </a:r>
            <a:endParaRPr lang="en-US" sz="2400" dirty="0">
              <a:latin typeface="Times New Roman" panose="02020603050405020304" pitchFamily="18" charset="0"/>
              <a:cs typeface="Times New Roman" panose="02020603050405020304" pitchFamily="18" charset="0"/>
            </a:endParaRPr>
          </a:p>
        </p:txBody>
      </p:sp>
      <p:sp>
        <p:nvSpPr>
          <p:cNvPr id="5" name="Text 3"/>
          <p:cNvSpPr/>
          <p:nvPr/>
        </p:nvSpPr>
        <p:spPr>
          <a:xfrm>
            <a:off x="556498" y="1442561"/>
            <a:ext cx="9395936" cy="144780"/>
          </a:xfrm>
          <a:prstGeom prst="rect">
            <a:avLst/>
          </a:prstGeom>
          <a:noFill/>
          <a:ln/>
        </p:spPr>
        <p:txBody>
          <a:bodyPr wrap="none" lIns="0" tIns="0" rIns="0" bIns="0" rtlCol="0" anchor="t"/>
          <a:lstStyle/>
          <a:p>
            <a:pPr marL="0" indent="0" algn="l">
              <a:lnSpc>
                <a:spcPts val="1100"/>
              </a:lnSpc>
              <a:buNone/>
            </a:pP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Жылу электр станциясы буды </a:t>
            </a:r>
            <a:r>
              <a:rPr lang="en-US" b="1" dirty="0">
                <a:solidFill>
                  <a:srgbClr val="49495A"/>
                </a:solidFill>
                <a:latin typeface="Times New Roman" panose="02020603050405020304" pitchFamily="18" charset="0"/>
                <a:ea typeface="Open Sans" pitchFamily="34" charset="-122"/>
                <a:cs typeface="Times New Roman" panose="02020603050405020304" pitchFamily="18" charset="0"/>
              </a:rPr>
              <a:t>600°C</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дейін қыздырады және оны </a:t>
            </a:r>
            <a:r>
              <a:rPr lang="en-US" b="1" dirty="0">
                <a:solidFill>
                  <a:srgbClr val="49495A"/>
                </a:solidFill>
                <a:latin typeface="Times New Roman" panose="02020603050405020304" pitchFamily="18" charset="0"/>
                <a:ea typeface="Open Sans" pitchFamily="34" charset="-122"/>
                <a:cs typeface="Times New Roman" panose="02020603050405020304" pitchFamily="18" charset="0"/>
              </a:rPr>
              <a:t>30°C</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судың көмегімен суытады.</a:t>
            </a:r>
            <a:endParaRPr lang="en-US" dirty="0">
              <a:latin typeface="Times New Roman" panose="02020603050405020304" pitchFamily="18" charset="0"/>
              <a:cs typeface="Times New Roman" panose="02020603050405020304" pitchFamily="18" charset="0"/>
            </a:endParaRPr>
          </a:p>
        </p:txBody>
      </p:sp>
      <p:sp>
        <p:nvSpPr>
          <p:cNvPr id="6" name="Text 4"/>
          <p:cNvSpPr/>
          <p:nvPr/>
        </p:nvSpPr>
        <p:spPr>
          <a:xfrm>
            <a:off x="556498" y="1736722"/>
            <a:ext cx="1130498" cy="141327"/>
          </a:xfrm>
          <a:prstGeom prst="rect">
            <a:avLst/>
          </a:prstGeom>
          <a:noFill/>
          <a:ln/>
        </p:spPr>
        <p:txBody>
          <a:bodyPr wrap="none" lIns="0" tIns="0" rIns="0" bIns="0" rtlCol="0" anchor="t"/>
          <a:lstStyle/>
          <a:p>
            <a:pPr marL="0" indent="0" algn="l">
              <a:lnSpc>
                <a:spcPts val="1100"/>
              </a:lnSpc>
              <a:buNone/>
            </a:pPr>
            <a:r>
              <a:rPr lang="en-US" sz="2000" dirty="0">
                <a:solidFill>
                  <a:srgbClr val="403CCF"/>
                </a:solidFill>
                <a:latin typeface="Times New Roman" panose="02020603050405020304" pitchFamily="18" charset="0"/>
                <a:ea typeface="Libre Baskerville" pitchFamily="34" charset="-122"/>
                <a:cs typeface="Times New Roman" panose="02020603050405020304" pitchFamily="18" charset="0"/>
              </a:rPr>
              <a:t>Шешімі:</a:t>
            </a:r>
            <a:endParaRPr lang="en-US" sz="2000" dirty="0">
              <a:latin typeface="Times New Roman" panose="02020603050405020304" pitchFamily="18" charset="0"/>
              <a:cs typeface="Times New Roman" panose="02020603050405020304" pitchFamily="18" charset="0"/>
            </a:endParaRPr>
          </a:p>
        </p:txBody>
      </p:sp>
      <p:sp>
        <p:nvSpPr>
          <p:cNvPr id="7" name="Text 5"/>
          <p:cNvSpPr/>
          <p:nvPr/>
        </p:nvSpPr>
        <p:spPr>
          <a:xfrm>
            <a:off x="556498" y="1991344"/>
            <a:ext cx="9395936" cy="144780"/>
          </a:xfrm>
          <a:prstGeom prst="rect">
            <a:avLst/>
          </a:prstGeom>
          <a:noFill/>
          <a:ln/>
        </p:spPr>
        <p:txBody>
          <a:bodyPr wrap="none" lIns="0" tIns="0" rIns="0" bIns="0" rtlCol="0" anchor="t"/>
          <a:lstStyle/>
          <a:p>
            <a:pPr marL="0" indent="0" algn="l">
              <a:lnSpc>
                <a:spcPts val="1100"/>
              </a:lnSpc>
              <a:buNone/>
            </a:pPr>
            <a:r>
              <a:rPr lang="en-US" b="1" dirty="0">
                <a:solidFill>
                  <a:srgbClr val="49495A"/>
                </a:solidFill>
                <a:latin typeface="Times New Roman" panose="02020603050405020304" pitchFamily="18" charset="0"/>
                <a:ea typeface="Open Sans" pitchFamily="34" charset="-122"/>
                <a:cs typeface="Times New Roman" panose="02020603050405020304" pitchFamily="18" charset="0"/>
              </a:rPr>
              <a:t>1-қадам:</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Температураларды Кельвинге аударамыз</a:t>
            </a:r>
            <a:endParaRPr lang="en-US" dirty="0">
              <a:latin typeface="Times New Roman" panose="02020603050405020304" pitchFamily="18" charset="0"/>
              <a:cs typeface="Times New Roman" panose="02020603050405020304" pitchFamily="18" charset="0"/>
            </a:endParaRPr>
          </a:p>
        </p:txBody>
      </p:sp>
      <p:sp>
        <p:nvSpPr>
          <p:cNvPr id="8" name="Text 6"/>
          <p:cNvSpPr/>
          <p:nvPr/>
        </p:nvSpPr>
        <p:spPr>
          <a:xfrm>
            <a:off x="556498" y="2264596"/>
            <a:ext cx="9395936" cy="145137"/>
          </a:xfrm>
          <a:prstGeom prst="rect">
            <a:avLst/>
          </a:prstGeom>
          <a:noFill/>
          <a:ln/>
        </p:spPr>
        <p:txBody>
          <a:bodyPr wrap="none" lIns="0" tIns="0" rIns="0" bIns="0" rtlCol="0" anchor="t"/>
          <a:lstStyle/>
          <a:p>
            <a:pPr marL="342900" indent="-342900" algn="l">
              <a:lnSpc>
                <a:spcPts val="1100"/>
              </a:lnSpc>
              <a:buSzPct val="100000"/>
              <a:buChar char="•"/>
            </a:pPr>
            <a:r>
              <a:rPr lang="en-US" i="1" dirty="0">
                <a:solidFill>
                  <a:srgbClr val="49495A"/>
                </a:solidFill>
                <a:latin typeface="Times New Roman" panose="02020603050405020304" pitchFamily="18" charset="0"/>
                <a:ea typeface="Open Sans" pitchFamily="34" charset="-122"/>
                <a:cs typeface="Times New Roman" panose="02020603050405020304" pitchFamily="18" charset="0"/>
              </a:rPr>
              <a:t>T_1 = 600 + 273 = 873 K</a:t>
            </a:r>
            <a:endParaRPr lang="en-US" dirty="0">
              <a:latin typeface="Times New Roman" panose="02020603050405020304" pitchFamily="18" charset="0"/>
              <a:cs typeface="Times New Roman" panose="02020603050405020304" pitchFamily="18" charset="0"/>
            </a:endParaRPr>
          </a:p>
        </p:txBody>
      </p:sp>
      <p:sp>
        <p:nvSpPr>
          <p:cNvPr id="9" name="Text 7"/>
          <p:cNvSpPr/>
          <p:nvPr/>
        </p:nvSpPr>
        <p:spPr>
          <a:xfrm>
            <a:off x="556498" y="2516912"/>
            <a:ext cx="9395936" cy="241936"/>
          </a:xfrm>
          <a:prstGeom prst="rect">
            <a:avLst/>
          </a:prstGeom>
          <a:noFill/>
          <a:ln/>
        </p:spPr>
        <p:txBody>
          <a:bodyPr wrap="none" lIns="0" tIns="0" rIns="0" bIns="0" rtlCol="0" anchor="t"/>
          <a:lstStyle/>
          <a:p>
            <a:pPr marL="342900" indent="-342900" algn="l">
              <a:lnSpc>
                <a:spcPts val="1100"/>
              </a:lnSpc>
              <a:buSzPct val="100000"/>
              <a:buChar char="•"/>
            </a:pPr>
            <a:r>
              <a:rPr lang="en-US" i="1" dirty="0">
                <a:solidFill>
                  <a:srgbClr val="49495A"/>
                </a:solidFill>
                <a:latin typeface="Times New Roman" panose="02020603050405020304" pitchFamily="18" charset="0"/>
                <a:ea typeface="Open Sans" pitchFamily="34" charset="-122"/>
                <a:cs typeface="Times New Roman" panose="02020603050405020304" pitchFamily="18" charset="0"/>
              </a:rPr>
              <a:t>T_2 = 30 + 273 = 303  K</a:t>
            </a:r>
            <a:endParaRPr lang="en-US" dirty="0">
              <a:latin typeface="Times New Roman" panose="02020603050405020304" pitchFamily="18" charset="0"/>
              <a:cs typeface="Times New Roman" panose="02020603050405020304" pitchFamily="18" charset="0"/>
            </a:endParaRPr>
          </a:p>
        </p:txBody>
      </p:sp>
      <p:sp>
        <p:nvSpPr>
          <p:cNvPr id="10" name="Text 8"/>
          <p:cNvSpPr/>
          <p:nvPr/>
        </p:nvSpPr>
        <p:spPr>
          <a:xfrm>
            <a:off x="564118" y="2801319"/>
            <a:ext cx="9395936" cy="144780"/>
          </a:xfrm>
          <a:prstGeom prst="rect">
            <a:avLst/>
          </a:prstGeom>
          <a:noFill/>
          <a:ln/>
        </p:spPr>
        <p:txBody>
          <a:bodyPr wrap="none" lIns="0" tIns="0" rIns="0" bIns="0" rtlCol="0" anchor="t"/>
          <a:lstStyle/>
          <a:p>
            <a:pPr marL="0" indent="0" algn="l">
              <a:lnSpc>
                <a:spcPts val="1100"/>
              </a:lnSpc>
              <a:buNone/>
            </a:pPr>
            <a:r>
              <a:rPr lang="en-US" b="1" dirty="0">
                <a:solidFill>
                  <a:srgbClr val="49495A"/>
                </a:solidFill>
                <a:latin typeface="Times New Roman" panose="02020603050405020304" pitchFamily="18" charset="0"/>
                <a:ea typeface="Open Sans" pitchFamily="34" charset="-122"/>
                <a:cs typeface="Times New Roman" panose="02020603050405020304" pitchFamily="18" charset="0"/>
              </a:rPr>
              <a:t>2-қадам:</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Карно формуласын қолданамыз</a:t>
            </a:r>
            <a:endParaRPr lang="en-US" dirty="0">
              <a:latin typeface="Times New Roman" panose="02020603050405020304" pitchFamily="18" charset="0"/>
              <a:cs typeface="Times New Roman" panose="02020603050405020304" pitchFamily="18" charset="0"/>
            </a:endParaRPr>
          </a:p>
        </p:txBody>
      </p:sp>
      <p:pic>
        <p:nvPicPr>
          <p:cNvPr id="11" name="Image 0" descr="preencoded.png"/>
          <p:cNvPicPr>
            <a:picLocks noChangeAspect="1"/>
          </p:cNvPicPr>
          <p:nvPr/>
        </p:nvPicPr>
        <p:blipFill>
          <a:blip r:embed="rId3"/>
          <a:stretch>
            <a:fillRect/>
          </a:stretch>
        </p:blipFill>
        <p:spPr>
          <a:xfrm>
            <a:off x="556498" y="3025161"/>
            <a:ext cx="1266111" cy="581858"/>
          </a:xfrm>
          <a:prstGeom prst="rect">
            <a:avLst/>
          </a:prstGeom>
        </p:spPr>
      </p:pic>
      <p:pic>
        <p:nvPicPr>
          <p:cNvPr id="12" name="Image 1" descr="preencoded.png"/>
          <p:cNvPicPr>
            <a:picLocks noChangeAspect="1"/>
          </p:cNvPicPr>
          <p:nvPr/>
        </p:nvPicPr>
        <p:blipFill>
          <a:blip r:embed="rId4"/>
          <a:stretch>
            <a:fillRect/>
          </a:stretch>
        </p:blipFill>
        <p:spPr>
          <a:xfrm>
            <a:off x="11308893" y="157367"/>
            <a:ext cx="3202934" cy="3202934"/>
          </a:xfrm>
          <a:prstGeom prst="rect">
            <a:avLst/>
          </a:prstGeom>
        </p:spPr>
      </p:pic>
      <p:sp>
        <p:nvSpPr>
          <p:cNvPr id="13" name="Text 9"/>
          <p:cNvSpPr/>
          <p:nvPr/>
        </p:nvSpPr>
        <p:spPr>
          <a:xfrm>
            <a:off x="624304" y="3731854"/>
            <a:ext cx="1130498" cy="141327"/>
          </a:xfrm>
          <a:prstGeom prst="rect">
            <a:avLst/>
          </a:prstGeom>
          <a:noFill/>
          <a:ln/>
        </p:spPr>
        <p:txBody>
          <a:bodyPr wrap="none" lIns="0" tIns="0" rIns="0" bIns="0" rtlCol="0" anchor="t"/>
          <a:lstStyle/>
          <a:p>
            <a:pPr marL="0" indent="0" algn="l">
              <a:lnSpc>
                <a:spcPts val="1100"/>
              </a:lnSpc>
              <a:buNone/>
            </a:pPr>
            <a:r>
              <a:rPr lang="en-US" sz="2000" dirty="0">
                <a:solidFill>
                  <a:srgbClr val="403CCF"/>
                </a:solidFill>
                <a:latin typeface="Times New Roman" panose="02020603050405020304" pitchFamily="18" charset="0"/>
                <a:ea typeface="Libre Baskerville" pitchFamily="34" charset="-122"/>
                <a:cs typeface="Times New Roman" panose="02020603050405020304" pitchFamily="18" charset="0"/>
              </a:rPr>
              <a:t>3-қадам:</a:t>
            </a:r>
            <a:endParaRPr lang="en-US" sz="2000" dirty="0">
              <a:latin typeface="Times New Roman" panose="02020603050405020304" pitchFamily="18" charset="0"/>
              <a:cs typeface="Times New Roman" panose="02020603050405020304" pitchFamily="18" charset="0"/>
            </a:endParaRPr>
          </a:p>
        </p:txBody>
      </p:sp>
      <p:sp>
        <p:nvSpPr>
          <p:cNvPr id="14" name="Text 10"/>
          <p:cNvSpPr/>
          <p:nvPr/>
        </p:nvSpPr>
        <p:spPr>
          <a:xfrm>
            <a:off x="624304" y="4037239"/>
            <a:ext cx="3900845" cy="144780"/>
          </a:xfrm>
          <a:prstGeom prst="rect">
            <a:avLst/>
          </a:prstGeom>
          <a:noFill/>
          <a:ln/>
        </p:spPr>
        <p:txBody>
          <a:bodyPr wrap="none" lIns="0" tIns="0" rIns="0" bIns="0" rtlCol="0" anchor="t"/>
          <a:lstStyle/>
          <a:p>
            <a:pPr marL="0" indent="0" algn="l">
              <a:lnSpc>
                <a:spcPts val="1100"/>
              </a:lnSpc>
              <a:buNone/>
            </a:pP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Есептейміз</a:t>
            </a:r>
            <a:endParaRPr lang="en-US" dirty="0">
              <a:latin typeface="Times New Roman" panose="02020603050405020304" pitchFamily="18" charset="0"/>
              <a:cs typeface="Times New Roman" panose="02020603050405020304" pitchFamily="18" charset="0"/>
            </a:endParaRPr>
          </a:p>
        </p:txBody>
      </p:sp>
      <p:pic>
        <p:nvPicPr>
          <p:cNvPr id="15" name="Image 2" descr="preencoded.png"/>
          <p:cNvPicPr>
            <a:picLocks noChangeAspect="1"/>
          </p:cNvPicPr>
          <p:nvPr/>
        </p:nvPicPr>
        <p:blipFill>
          <a:blip r:embed="rId5"/>
          <a:stretch>
            <a:fillRect/>
          </a:stretch>
        </p:blipFill>
        <p:spPr>
          <a:xfrm>
            <a:off x="2140963" y="3547796"/>
            <a:ext cx="2484077" cy="690401"/>
          </a:xfrm>
          <a:prstGeom prst="rect">
            <a:avLst/>
          </a:prstGeom>
        </p:spPr>
      </p:pic>
      <p:sp>
        <p:nvSpPr>
          <p:cNvPr id="16" name="Text 11"/>
          <p:cNvSpPr/>
          <p:nvPr/>
        </p:nvSpPr>
        <p:spPr>
          <a:xfrm>
            <a:off x="10180558" y="4665583"/>
            <a:ext cx="3900845" cy="295394"/>
          </a:xfrm>
          <a:prstGeom prst="rect">
            <a:avLst/>
          </a:prstGeom>
          <a:noFill/>
          <a:ln/>
        </p:spPr>
        <p:txBody>
          <a:bodyPr wrap="square" lIns="0" tIns="0" rIns="0" bIns="0" rtlCol="0" anchor="t"/>
          <a:lstStyle/>
          <a:p>
            <a:pPr marL="0" indent="0" algn="l">
              <a:lnSpc>
                <a:spcPts val="1250"/>
              </a:lnSpc>
              <a:buNone/>
            </a:pPr>
            <a:endParaRPr lang="en-US" sz="2000" dirty="0">
              <a:latin typeface="Times New Roman" panose="02020603050405020304" pitchFamily="18" charset="0"/>
              <a:cs typeface="Times New Roman" panose="02020603050405020304" pitchFamily="18" charset="0"/>
            </a:endParaRPr>
          </a:p>
        </p:txBody>
      </p:sp>
      <p:pic>
        <p:nvPicPr>
          <p:cNvPr id="17" name="Image 3" descr="preencoded.png"/>
          <p:cNvPicPr>
            <a:picLocks noChangeAspect="1"/>
          </p:cNvPicPr>
          <p:nvPr/>
        </p:nvPicPr>
        <p:blipFill rotWithShape="1">
          <a:blip r:embed="rId6"/>
          <a:srcRect l="31847" t="-13754" r="28273" b="-12987"/>
          <a:stretch/>
        </p:blipFill>
        <p:spPr>
          <a:xfrm>
            <a:off x="4812773" y="3648980"/>
            <a:ext cx="1870534" cy="450165"/>
          </a:xfrm>
          <a:prstGeom prst="rect">
            <a:avLst/>
          </a:prstGeom>
        </p:spPr>
      </p:pic>
      <p:sp>
        <p:nvSpPr>
          <p:cNvPr id="18" name="Text 12"/>
          <p:cNvSpPr/>
          <p:nvPr/>
        </p:nvSpPr>
        <p:spPr>
          <a:xfrm>
            <a:off x="10180558" y="5075396"/>
            <a:ext cx="3900845" cy="162878"/>
          </a:xfrm>
          <a:prstGeom prst="rect">
            <a:avLst/>
          </a:prstGeom>
          <a:noFill/>
          <a:ln/>
        </p:spPr>
        <p:txBody>
          <a:bodyPr wrap="none" lIns="0" tIns="0" rIns="0" bIns="0" rtlCol="0" anchor="t"/>
          <a:lstStyle/>
          <a:p>
            <a:pPr marL="0" indent="0" algn="l">
              <a:lnSpc>
                <a:spcPts val="1250"/>
              </a:lnSpc>
              <a:buNone/>
            </a:pPr>
            <a:endParaRPr lang="en-US" sz="2000" dirty="0">
              <a:latin typeface="Times New Roman" panose="02020603050405020304" pitchFamily="18" charset="0"/>
              <a:cs typeface="Times New Roman" panose="02020603050405020304" pitchFamily="18" charset="0"/>
            </a:endParaRPr>
          </a:p>
        </p:txBody>
      </p:sp>
      <p:pic>
        <p:nvPicPr>
          <p:cNvPr id="19" name="Image 4" descr="preencoded.png"/>
          <p:cNvPicPr>
            <a:picLocks noChangeAspect="1"/>
          </p:cNvPicPr>
          <p:nvPr/>
        </p:nvPicPr>
        <p:blipFill rotWithShape="1">
          <a:blip r:embed="rId7"/>
          <a:srcRect l="20341" t="-73615" r="19022" b="-25216"/>
          <a:stretch/>
        </p:blipFill>
        <p:spPr>
          <a:xfrm>
            <a:off x="6645267" y="3569878"/>
            <a:ext cx="3786567" cy="518422"/>
          </a:xfrm>
          <a:prstGeom prst="rect">
            <a:avLst/>
          </a:prstGeom>
        </p:spPr>
      </p:pic>
      <p:sp>
        <p:nvSpPr>
          <p:cNvPr id="20" name="Text 13"/>
          <p:cNvSpPr/>
          <p:nvPr/>
        </p:nvSpPr>
        <p:spPr>
          <a:xfrm>
            <a:off x="10180558" y="5352693"/>
            <a:ext cx="3900845" cy="162878"/>
          </a:xfrm>
          <a:prstGeom prst="rect">
            <a:avLst/>
          </a:prstGeom>
          <a:noFill/>
          <a:ln/>
        </p:spPr>
        <p:txBody>
          <a:bodyPr wrap="none" lIns="0" tIns="0" rIns="0" bIns="0" rtlCol="0" anchor="t"/>
          <a:lstStyle/>
          <a:p>
            <a:pPr marL="0" indent="0" algn="l">
              <a:lnSpc>
                <a:spcPts val="1250"/>
              </a:lnSpc>
              <a:buNone/>
            </a:pPr>
            <a:endParaRPr lang="en-US" sz="2000" dirty="0">
              <a:latin typeface="Times New Roman" panose="02020603050405020304" pitchFamily="18" charset="0"/>
              <a:cs typeface="Times New Roman" panose="02020603050405020304" pitchFamily="18" charset="0"/>
            </a:endParaRPr>
          </a:p>
        </p:txBody>
      </p:sp>
      <p:pic>
        <p:nvPicPr>
          <p:cNvPr id="21" name="Image 5" descr="preencoded.png"/>
          <p:cNvPicPr>
            <a:picLocks noChangeAspect="1"/>
          </p:cNvPicPr>
          <p:nvPr/>
        </p:nvPicPr>
        <p:blipFill rotWithShape="1">
          <a:blip r:embed="rId8"/>
          <a:srcRect l="29258" t="-62971" r="30953" b="-13711"/>
          <a:stretch/>
        </p:blipFill>
        <p:spPr>
          <a:xfrm>
            <a:off x="10283964" y="3586111"/>
            <a:ext cx="2433120" cy="451128"/>
          </a:xfrm>
          <a:prstGeom prst="rect">
            <a:avLst/>
          </a:prstGeom>
        </p:spPr>
      </p:pic>
      <p:sp>
        <p:nvSpPr>
          <p:cNvPr id="22" name="Shape 14"/>
          <p:cNvSpPr/>
          <p:nvPr/>
        </p:nvSpPr>
        <p:spPr>
          <a:xfrm>
            <a:off x="541376" y="4295278"/>
            <a:ext cx="4445556" cy="895007"/>
          </a:xfrm>
          <a:prstGeom prst="roundRect">
            <a:avLst>
              <a:gd name="adj" fmla="val 1884"/>
            </a:avLst>
          </a:prstGeom>
          <a:solidFill>
            <a:srgbClr val="3E2513"/>
          </a:solidFill>
          <a:ln/>
        </p:spPr>
      </p:sp>
      <p:sp>
        <p:nvSpPr>
          <p:cNvPr id="23" name="Text 15"/>
          <p:cNvSpPr/>
          <p:nvPr/>
        </p:nvSpPr>
        <p:spPr>
          <a:xfrm>
            <a:off x="626241" y="4397300"/>
            <a:ext cx="1194911" cy="141327"/>
          </a:xfrm>
          <a:prstGeom prst="rect">
            <a:avLst/>
          </a:prstGeom>
          <a:noFill/>
          <a:ln/>
        </p:spPr>
        <p:txBody>
          <a:bodyPr wrap="none" lIns="0" tIns="0" rIns="0" bIns="0" rtlCol="0" anchor="t"/>
          <a:lstStyle/>
          <a:p>
            <a:pPr marL="0" indent="0" algn="l">
              <a:lnSpc>
                <a:spcPts val="1100"/>
              </a:lnSpc>
              <a:buNone/>
            </a:pPr>
            <a:r>
              <a:rPr lang="en-US" dirty="0">
                <a:solidFill>
                  <a:srgbClr val="FFFFFF"/>
                </a:solidFill>
                <a:latin typeface="Times New Roman" panose="02020603050405020304" pitchFamily="18" charset="0"/>
                <a:ea typeface="Libre Baskerville" pitchFamily="34" charset="-122"/>
                <a:cs typeface="Times New Roman" panose="02020603050405020304" pitchFamily="18" charset="0"/>
              </a:rPr>
              <a:t>Теориялық максимум</a:t>
            </a:r>
            <a:endParaRPr lang="en-US" dirty="0">
              <a:latin typeface="Times New Roman" panose="02020603050405020304" pitchFamily="18" charset="0"/>
              <a:cs typeface="Times New Roman" panose="02020603050405020304" pitchFamily="18" charset="0"/>
            </a:endParaRPr>
          </a:p>
        </p:txBody>
      </p:sp>
      <p:sp>
        <p:nvSpPr>
          <p:cNvPr id="24" name="Text 16"/>
          <p:cNvSpPr/>
          <p:nvPr/>
        </p:nvSpPr>
        <p:spPr>
          <a:xfrm>
            <a:off x="626241" y="4592801"/>
            <a:ext cx="4264819" cy="144780"/>
          </a:xfrm>
          <a:prstGeom prst="rect">
            <a:avLst/>
          </a:prstGeom>
          <a:noFill/>
          <a:ln/>
        </p:spPr>
        <p:txBody>
          <a:bodyPr wrap="none" lIns="0" tIns="0" rIns="0" bIns="0" rtlCol="0" anchor="t"/>
          <a:lstStyle/>
          <a:p>
            <a:pPr marL="0" indent="0" algn="l">
              <a:lnSpc>
                <a:spcPts val="1100"/>
              </a:lnSpc>
              <a:buNone/>
            </a:pPr>
            <a:r>
              <a:rPr lang="en-US" sz="1600" b="1" dirty="0">
                <a:solidFill>
                  <a:srgbClr val="FFFFFF"/>
                </a:solidFill>
                <a:latin typeface="Times New Roman" panose="02020603050405020304" pitchFamily="18" charset="0"/>
                <a:ea typeface="Open Sans" pitchFamily="34" charset="-122"/>
                <a:cs typeface="Times New Roman" panose="02020603050405020304" pitchFamily="18" charset="0"/>
              </a:rPr>
              <a:t>Идеал ПӘК = 65%</a:t>
            </a:r>
            <a:endParaRPr lang="en-US" sz="1600" dirty="0">
              <a:latin typeface="Times New Roman" panose="02020603050405020304" pitchFamily="18" charset="0"/>
              <a:cs typeface="Times New Roman" panose="02020603050405020304" pitchFamily="18" charset="0"/>
            </a:endParaRPr>
          </a:p>
        </p:txBody>
      </p:sp>
      <p:sp>
        <p:nvSpPr>
          <p:cNvPr id="25" name="Text 17"/>
          <p:cNvSpPr/>
          <p:nvPr/>
        </p:nvSpPr>
        <p:spPr>
          <a:xfrm>
            <a:off x="626241" y="4791754"/>
            <a:ext cx="4264819" cy="144780"/>
          </a:xfrm>
          <a:prstGeom prst="rect">
            <a:avLst/>
          </a:prstGeom>
          <a:noFill/>
          <a:ln/>
        </p:spPr>
        <p:txBody>
          <a:bodyPr wrap="none" lIns="0" tIns="0" rIns="0" bIns="0" rtlCol="0" anchor="t"/>
          <a:lstStyle/>
          <a:p>
            <a:pPr marL="0" indent="0" algn="l">
              <a:lnSpc>
                <a:spcPts val="1100"/>
              </a:lnSpc>
              <a:buNone/>
            </a:pPr>
            <a:r>
              <a:rPr lang="en-US" sz="1600" dirty="0">
                <a:solidFill>
                  <a:srgbClr val="FFFFFF"/>
                </a:solidFill>
                <a:latin typeface="Times New Roman" panose="02020603050405020304" pitchFamily="18" charset="0"/>
                <a:ea typeface="Open Sans" pitchFamily="34" charset="-122"/>
                <a:cs typeface="Times New Roman" panose="02020603050405020304" pitchFamily="18" charset="0"/>
              </a:rPr>
              <a:t>Бұл — ең жақсы нәтиже, </a:t>
            </a:r>
            <a:r>
              <a:rPr lang="en-US" sz="1600" dirty="0" err="1">
                <a:solidFill>
                  <a:srgbClr val="FFFFFF"/>
                </a:solidFill>
                <a:latin typeface="Times New Roman" panose="02020603050405020304" pitchFamily="18" charset="0"/>
                <a:ea typeface="Open Sans" pitchFamily="34" charset="-122"/>
                <a:cs typeface="Times New Roman" panose="02020603050405020304" pitchFamily="18" charset="0"/>
              </a:rPr>
              <a:t>ешқандай</a:t>
            </a:r>
            <a:r>
              <a:rPr lang="en-US" sz="1600" dirty="0">
                <a:solidFill>
                  <a:srgbClr val="FFFFFF"/>
                </a:solidFill>
                <a:latin typeface="Times New Roman" panose="02020603050405020304" pitchFamily="18" charset="0"/>
                <a:ea typeface="Open Sans" pitchFamily="34" charset="-122"/>
                <a:cs typeface="Times New Roman" panose="02020603050405020304" pitchFamily="18" charset="0"/>
              </a:rPr>
              <a:t> </a:t>
            </a:r>
            <a:endParaRPr lang="ru-RU" sz="1600" dirty="0">
              <a:solidFill>
                <a:srgbClr val="FFFFFF"/>
              </a:solidFill>
              <a:latin typeface="Times New Roman" panose="02020603050405020304" pitchFamily="18" charset="0"/>
              <a:ea typeface="Open Sans" pitchFamily="34" charset="-122"/>
              <a:cs typeface="Times New Roman" panose="02020603050405020304" pitchFamily="18" charset="0"/>
            </a:endParaRPr>
          </a:p>
          <a:p>
            <a:pPr marL="0" indent="0" algn="l">
              <a:lnSpc>
                <a:spcPts val="1100"/>
              </a:lnSpc>
              <a:buNone/>
            </a:pPr>
            <a:r>
              <a:rPr lang="en-US" sz="1600" dirty="0" err="1">
                <a:solidFill>
                  <a:srgbClr val="FFFFFF"/>
                </a:solidFill>
                <a:latin typeface="Times New Roman" panose="02020603050405020304" pitchFamily="18" charset="0"/>
                <a:ea typeface="Open Sans" pitchFamily="34" charset="-122"/>
                <a:cs typeface="Times New Roman" panose="02020603050405020304" pitchFamily="18" charset="0"/>
              </a:rPr>
              <a:t>шығынсыз</a:t>
            </a:r>
            <a:endParaRPr lang="en-US" sz="1600" dirty="0">
              <a:latin typeface="Times New Roman" panose="02020603050405020304" pitchFamily="18" charset="0"/>
              <a:cs typeface="Times New Roman" panose="02020603050405020304" pitchFamily="18" charset="0"/>
            </a:endParaRPr>
          </a:p>
        </p:txBody>
      </p:sp>
      <p:sp>
        <p:nvSpPr>
          <p:cNvPr id="26" name="Shape 18"/>
          <p:cNvSpPr/>
          <p:nvPr/>
        </p:nvSpPr>
        <p:spPr>
          <a:xfrm>
            <a:off x="5071796" y="4306932"/>
            <a:ext cx="4445556" cy="895007"/>
          </a:xfrm>
          <a:prstGeom prst="roundRect">
            <a:avLst>
              <a:gd name="adj" fmla="val 1884"/>
            </a:avLst>
          </a:prstGeom>
          <a:solidFill>
            <a:srgbClr val="3E2513"/>
          </a:solidFill>
          <a:ln/>
        </p:spPr>
      </p:sp>
      <p:sp>
        <p:nvSpPr>
          <p:cNvPr id="27" name="Text 19"/>
          <p:cNvSpPr/>
          <p:nvPr/>
        </p:nvSpPr>
        <p:spPr>
          <a:xfrm>
            <a:off x="5162165" y="4397300"/>
            <a:ext cx="1130498" cy="141327"/>
          </a:xfrm>
          <a:prstGeom prst="rect">
            <a:avLst/>
          </a:prstGeom>
          <a:noFill/>
          <a:ln/>
        </p:spPr>
        <p:txBody>
          <a:bodyPr wrap="none" lIns="0" tIns="0" rIns="0" bIns="0" rtlCol="0" anchor="t"/>
          <a:lstStyle/>
          <a:p>
            <a:pPr marL="0" indent="0" algn="l">
              <a:lnSpc>
                <a:spcPts val="1100"/>
              </a:lnSpc>
              <a:buNone/>
            </a:pPr>
            <a:r>
              <a:rPr lang="en-US" dirty="0">
                <a:solidFill>
                  <a:srgbClr val="FFFFFF"/>
                </a:solidFill>
                <a:latin typeface="Times New Roman" panose="02020603050405020304" pitchFamily="18" charset="0"/>
                <a:ea typeface="Libre Baskerville" pitchFamily="34" charset="-122"/>
                <a:cs typeface="Times New Roman" panose="02020603050405020304" pitchFamily="18" charset="0"/>
              </a:rPr>
              <a:t>Нақты станция</a:t>
            </a:r>
            <a:endParaRPr lang="en-US" dirty="0">
              <a:latin typeface="Times New Roman" panose="02020603050405020304" pitchFamily="18" charset="0"/>
              <a:cs typeface="Times New Roman" panose="02020603050405020304" pitchFamily="18" charset="0"/>
            </a:endParaRPr>
          </a:p>
        </p:txBody>
      </p:sp>
      <p:sp>
        <p:nvSpPr>
          <p:cNvPr id="28" name="Text 20"/>
          <p:cNvSpPr/>
          <p:nvPr/>
        </p:nvSpPr>
        <p:spPr>
          <a:xfrm>
            <a:off x="5162165" y="4592801"/>
            <a:ext cx="4264819" cy="144780"/>
          </a:xfrm>
          <a:prstGeom prst="rect">
            <a:avLst/>
          </a:prstGeom>
          <a:noFill/>
          <a:ln/>
        </p:spPr>
        <p:txBody>
          <a:bodyPr wrap="none" lIns="0" tIns="0" rIns="0" bIns="0" rtlCol="0" anchor="t"/>
          <a:lstStyle/>
          <a:p>
            <a:pPr marL="0" indent="0" algn="l">
              <a:lnSpc>
                <a:spcPts val="1100"/>
              </a:lnSpc>
              <a:buNone/>
            </a:pPr>
            <a:r>
              <a:rPr lang="en-US" sz="1600" b="1" dirty="0">
                <a:solidFill>
                  <a:srgbClr val="FFFFFF"/>
                </a:solidFill>
                <a:latin typeface="Times New Roman" panose="02020603050405020304" pitchFamily="18" charset="0"/>
                <a:ea typeface="Open Sans" pitchFamily="34" charset="-122"/>
                <a:cs typeface="Times New Roman" panose="02020603050405020304" pitchFamily="18" charset="0"/>
              </a:rPr>
              <a:t>Шынайы ПӘК ≈ 40%</a:t>
            </a:r>
            <a:endParaRPr lang="en-US" sz="1600" dirty="0">
              <a:latin typeface="Times New Roman" panose="02020603050405020304" pitchFamily="18" charset="0"/>
              <a:cs typeface="Times New Roman" panose="02020603050405020304" pitchFamily="18" charset="0"/>
            </a:endParaRPr>
          </a:p>
        </p:txBody>
      </p:sp>
      <p:sp>
        <p:nvSpPr>
          <p:cNvPr id="29" name="Text 21"/>
          <p:cNvSpPr/>
          <p:nvPr/>
        </p:nvSpPr>
        <p:spPr>
          <a:xfrm>
            <a:off x="5162165" y="4791754"/>
            <a:ext cx="4264819" cy="144780"/>
          </a:xfrm>
          <a:prstGeom prst="rect">
            <a:avLst/>
          </a:prstGeom>
          <a:noFill/>
          <a:ln/>
        </p:spPr>
        <p:txBody>
          <a:bodyPr wrap="none" lIns="0" tIns="0" rIns="0" bIns="0" rtlCol="0" anchor="t"/>
          <a:lstStyle/>
          <a:p>
            <a:pPr marL="0" indent="0" algn="l">
              <a:lnSpc>
                <a:spcPts val="1100"/>
              </a:lnSpc>
              <a:buNone/>
            </a:pPr>
            <a:r>
              <a:rPr lang="en-US" sz="1600" dirty="0">
                <a:solidFill>
                  <a:srgbClr val="FFFFFF"/>
                </a:solidFill>
                <a:latin typeface="Times New Roman" panose="02020603050405020304" pitchFamily="18" charset="0"/>
                <a:ea typeface="Open Sans" pitchFamily="34" charset="-122"/>
                <a:cs typeface="Times New Roman" panose="02020603050405020304" pitchFamily="18" charset="0"/>
              </a:rPr>
              <a:t>Үйкеліс, жылу шығыны, </a:t>
            </a:r>
            <a:r>
              <a:rPr lang="en-US" sz="1600" dirty="0" err="1">
                <a:solidFill>
                  <a:srgbClr val="FFFFFF"/>
                </a:solidFill>
                <a:latin typeface="Times New Roman" panose="02020603050405020304" pitchFamily="18" charset="0"/>
                <a:ea typeface="Open Sans" pitchFamily="34" charset="-122"/>
                <a:cs typeface="Times New Roman" panose="02020603050405020304" pitchFamily="18" charset="0"/>
              </a:rPr>
              <a:t>техникалық</a:t>
            </a:r>
            <a:r>
              <a:rPr lang="en-US" sz="1600" dirty="0">
                <a:solidFill>
                  <a:srgbClr val="FFFFFF"/>
                </a:solidFill>
                <a:latin typeface="Times New Roman" panose="02020603050405020304" pitchFamily="18" charset="0"/>
                <a:ea typeface="Open Sans" pitchFamily="34" charset="-122"/>
                <a:cs typeface="Times New Roman" panose="02020603050405020304" pitchFamily="18" charset="0"/>
              </a:rPr>
              <a:t> </a:t>
            </a:r>
            <a:endParaRPr lang="ru-RU" sz="1600" dirty="0">
              <a:solidFill>
                <a:srgbClr val="FFFFFF"/>
              </a:solidFill>
              <a:latin typeface="Times New Roman" panose="02020603050405020304" pitchFamily="18" charset="0"/>
              <a:ea typeface="Open Sans" pitchFamily="34" charset="-122"/>
              <a:cs typeface="Times New Roman" panose="02020603050405020304" pitchFamily="18" charset="0"/>
            </a:endParaRPr>
          </a:p>
          <a:p>
            <a:pPr marL="0" indent="0" algn="l">
              <a:lnSpc>
                <a:spcPts val="1100"/>
              </a:lnSpc>
              <a:buNone/>
            </a:pPr>
            <a:r>
              <a:rPr lang="en-US" sz="1600" dirty="0" err="1">
                <a:solidFill>
                  <a:srgbClr val="FFFFFF"/>
                </a:solidFill>
                <a:latin typeface="Times New Roman" panose="02020603050405020304" pitchFamily="18" charset="0"/>
                <a:ea typeface="Open Sans" pitchFamily="34" charset="-122"/>
                <a:cs typeface="Times New Roman" panose="02020603050405020304" pitchFamily="18" charset="0"/>
              </a:rPr>
              <a:t>шектеулер</a:t>
            </a:r>
            <a:endParaRPr lang="en-US" sz="1600" dirty="0">
              <a:latin typeface="Times New Roman" panose="02020603050405020304" pitchFamily="18" charset="0"/>
              <a:cs typeface="Times New Roman" panose="02020603050405020304" pitchFamily="18" charset="0"/>
            </a:endParaRPr>
          </a:p>
        </p:txBody>
      </p:sp>
      <p:sp>
        <p:nvSpPr>
          <p:cNvPr id="30" name="Shape 22"/>
          <p:cNvSpPr/>
          <p:nvPr/>
        </p:nvSpPr>
        <p:spPr>
          <a:xfrm>
            <a:off x="9607720" y="4306932"/>
            <a:ext cx="4445556" cy="895007"/>
          </a:xfrm>
          <a:prstGeom prst="roundRect">
            <a:avLst>
              <a:gd name="adj" fmla="val 1884"/>
            </a:avLst>
          </a:prstGeom>
          <a:solidFill>
            <a:srgbClr val="3E2513"/>
          </a:solidFill>
          <a:ln/>
        </p:spPr>
      </p:sp>
      <p:sp>
        <p:nvSpPr>
          <p:cNvPr id="31" name="Text 23"/>
          <p:cNvSpPr/>
          <p:nvPr/>
        </p:nvSpPr>
        <p:spPr>
          <a:xfrm>
            <a:off x="9698089" y="4397300"/>
            <a:ext cx="1130498" cy="141327"/>
          </a:xfrm>
          <a:prstGeom prst="rect">
            <a:avLst/>
          </a:prstGeom>
          <a:noFill/>
          <a:ln/>
        </p:spPr>
        <p:txBody>
          <a:bodyPr wrap="none" lIns="0" tIns="0" rIns="0" bIns="0" rtlCol="0" anchor="t"/>
          <a:lstStyle/>
          <a:p>
            <a:pPr marL="0" indent="0" algn="l">
              <a:lnSpc>
                <a:spcPts val="1100"/>
              </a:lnSpc>
              <a:buNone/>
            </a:pPr>
            <a:r>
              <a:rPr lang="en-US" dirty="0">
                <a:solidFill>
                  <a:srgbClr val="FFFFFF"/>
                </a:solidFill>
                <a:latin typeface="Times New Roman" panose="02020603050405020304" pitchFamily="18" charset="0"/>
                <a:ea typeface="Libre Baskerville" pitchFamily="34" charset="-122"/>
                <a:cs typeface="Times New Roman" panose="02020603050405020304" pitchFamily="18" charset="0"/>
              </a:rPr>
              <a:t>Айырмашылық</a:t>
            </a:r>
            <a:endParaRPr lang="en-US" dirty="0">
              <a:latin typeface="Times New Roman" panose="02020603050405020304" pitchFamily="18" charset="0"/>
              <a:cs typeface="Times New Roman" panose="02020603050405020304" pitchFamily="18" charset="0"/>
            </a:endParaRPr>
          </a:p>
        </p:txBody>
      </p:sp>
      <p:sp>
        <p:nvSpPr>
          <p:cNvPr id="32" name="Text 24"/>
          <p:cNvSpPr/>
          <p:nvPr/>
        </p:nvSpPr>
        <p:spPr>
          <a:xfrm>
            <a:off x="9698089" y="4592801"/>
            <a:ext cx="4264819" cy="144780"/>
          </a:xfrm>
          <a:prstGeom prst="rect">
            <a:avLst/>
          </a:prstGeom>
          <a:noFill/>
          <a:ln/>
        </p:spPr>
        <p:txBody>
          <a:bodyPr wrap="none" lIns="0" tIns="0" rIns="0" bIns="0" rtlCol="0" anchor="t"/>
          <a:lstStyle/>
          <a:p>
            <a:pPr marL="0" indent="0" algn="l">
              <a:lnSpc>
                <a:spcPts val="1100"/>
              </a:lnSpc>
              <a:buNone/>
            </a:pPr>
            <a:r>
              <a:rPr lang="en-US" sz="1600" b="1" dirty="0">
                <a:solidFill>
                  <a:srgbClr val="FFFFFF"/>
                </a:solidFill>
                <a:latin typeface="Times New Roman" panose="02020603050405020304" pitchFamily="18" charset="0"/>
                <a:ea typeface="Open Sans" pitchFamily="34" charset="-122"/>
                <a:cs typeface="Times New Roman" panose="02020603050405020304" pitchFamily="18" charset="0"/>
              </a:rPr>
              <a:t>~25% жоғалым</a:t>
            </a:r>
            <a:endParaRPr lang="en-US" sz="1600" dirty="0">
              <a:latin typeface="Times New Roman" panose="02020603050405020304" pitchFamily="18" charset="0"/>
              <a:cs typeface="Times New Roman" panose="02020603050405020304" pitchFamily="18" charset="0"/>
            </a:endParaRPr>
          </a:p>
        </p:txBody>
      </p:sp>
      <p:sp>
        <p:nvSpPr>
          <p:cNvPr id="33" name="Text 25"/>
          <p:cNvSpPr/>
          <p:nvPr/>
        </p:nvSpPr>
        <p:spPr>
          <a:xfrm>
            <a:off x="9698089" y="4791754"/>
            <a:ext cx="4264819" cy="144780"/>
          </a:xfrm>
          <a:prstGeom prst="rect">
            <a:avLst/>
          </a:prstGeom>
          <a:noFill/>
          <a:ln/>
        </p:spPr>
        <p:txBody>
          <a:bodyPr wrap="none" lIns="0" tIns="0" rIns="0" bIns="0" rtlCol="0" anchor="t"/>
          <a:lstStyle/>
          <a:p>
            <a:pPr marL="0" indent="0" algn="l">
              <a:lnSpc>
                <a:spcPts val="1100"/>
              </a:lnSpc>
              <a:buNone/>
            </a:pPr>
            <a:r>
              <a:rPr lang="en-US" sz="1600" dirty="0">
                <a:solidFill>
                  <a:srgbClr val="FFFFFF"/>
                </a:solidFill>
                <a:latin typeface="Times New Roman" panose="02020603050405020304" pitchFamily="18" charset="0"/>
                <a:ea typeface="Open Sans" pitchFamily="34" charset="-122"/>
                <a:cs typeface="Times New Roman" panose="02020603050405020304" pitchFamily="18" charset="0"/>
              </a:rPr>
              <a:t>Жетілдіру үшін орын бар!</a:t>
            </a:r>
            <a:endParaRPr lang="en-US" sz="1600" dirty="0">
              <a:latin typeface="Times New Roman" panose="02020603050405020304" pitchFamily="18" charset="0"/>
              <a:cs typeface="Times New Roman" panose="02020603050405020304" pitchFamily="18" charset="0"/>
            </a:endParaRPr>
          </a:p>
        </p:txBody>
      </p:sp>
      <p:sp>
        <p:nvSpPr>
          <p:cNvPr id="34" name="Text 26"/>
          <p:cNvSpPr/>
          <p:nvPr/>
        </p:nvSpPr>
        <p:spPr>
          <a:xfrm>
            <a:off x="556498" y="5692245"/>
            <a:ext cx="1690807" cy="169426"/>
          </a:xfrm>
          <a:prstGeom prst="rect">
            <a:avLst/>
          </a:prstGeom>
          <a:noFill/>
          <a:ln/>
        </p:spPr>
        <p:txBody>
          <a:bodyPr wrap="none" lIns="0" tIns="0" rIns="0" bIns="0" rtlCol="0" anchor="t"/>
          <a:lstStyle/>
          <a:p>
            <a:pPr marL="0" indent="0" algn="l">
              <a:lnSpc>
                <a:spcPts val="1300"/>
              </a:lnSpc>
              <a:buNone/>
            </a:pPr>
            <a:r>
              <a:rPr lang="en-US" sz="3200" dirty="0">
                <a:solidFill>
                  <a:srgbClr val="403CCF"/>
                </a:solidFill>
                <a:latin typeface="Times New Roman" panose="02020603050405020304" pitchFamily="18" charset="0"/>
                <a:ea typeface="Libre Baskerville" pitchFamily="34" charset="-122"/>
                <a:cs typeface="Times New Roman" panose="02020603050405020304" pitchFamily="18" charset="0"/>
              </a:rPr>
              <a:t>Маңызды қорытындылар</a:t>
            </a:r>
            <a:endParaRPr lang="en-US" sz="3200" dirty="0">
              <a:latin typeface="Times New Roman" panose="02020603050405020304" pitchFamily="18" charset="0"/>
              <a:cs typeface="Times New Roman" panose="02020603050405020304" pitchFamily="18" charset="0"/>
            </a:endParaRPr>
          </a:p>
        </p:txBody>
      </p:sp>
      <p:sp>
        <p:nvSpPr>
          <p:cNvPr id="35" name="Shape 27"/>
          <p:cNvSpPr/>
          <p:nvPr/>
        </p:nvSpPr>
        <p:spPr>
          <a:xfrm>
            <a:off x="545002" y="6014531"/>
            <a:ext cx="203478" cy="203478"/>
          </a:xfrm>
          <a:prstGeom prst="roundRect">
            <a:avLst>
              <a:gd name="adj" fmla="val 6667"/>
            </a:avLst>
          </a:prstGeom>
          <a:solidFill>
            <a:srgbClr val="EAE8F3"/>
          </a:solidFill>
          <a:ln/>
        </p:spPr>
      </p:sp>
      <p:sp>
        <p:nvSpPr>
          <p:cNvPr id="36" name="Text 28"/>
          <p:cNvSpPr/>
          <p:nvPr/>
        </p:nvSpPr>
        <p:spPr>
          <a:xfrm>
            <a:off x="834681" y="5943867"/>
            <a:ext cx="1130498" cy="141327"/>
          </a:xfrm>
          <a:prstGeom prst="rect">
            <a:avLst/>
          </a:prstGeom>
          <a:noFill/>
          <a:ln/>
        </p:spPr>
        <p:txBody>
          <a:bodyPr wrap="none" lIns="0" tIns="0" rIns="0" bIns="0" rtlCol="0" anchor="t"/>
          <a:lstStyle/>
          <a:p>
            <a:pPr marL="0" indent="0" algn="l">
              <a:buNone/>
            </a:pPr>
            <a:r>
              <a:rPr lang="en-US" sz="2000" b="1" dirty="0">
                <a:solidFill>
                  <a:srgbClr val="49495A"/>
                </a:solidFill>
                <a:latin typeface="Times New Roman" panose="02020603050405020304" pitchFamily="18" charset="0"/>
                <a:ea typeface="Libre Baskerville" pitchFamily="34" charset="-122"/>
                <a:cs typeface="Times New Roman" panose="02020603050405020304" pitchFamily="18" charset="0"/>
              </a:rPr>
              <a:t>Идеал шек бар</a:t>
            </a:r>
            <a:endParaRPr lang="en-US" sz="2000" b="1" dirty="0">
              <a:latin typeface="Times New Roman" panose="02020603050405020304" pitchFamily="18" charset="0"/>
              <a:cs typeface="Times New Roman" panose="02020603050405020304" pitchFamily="18" charset="0"/>
            </a:endParaRPr>
          </a:p>
        </p:txBody>
      </p:sp>
      <p:sp>
        <p:nvSpPr>
          <p:cNvPr id="37" name="Text 29"/>
          <p:cNvSpPr/>
          <p:nvPr/>
        </p:nvSpPr>
        <p:spPr>
          <a:xfrm>
            <a:off x="838848" y="6241107"/>
            <a:ext cx="4136588" cy="289560"/>
          </a:xfrm>
          <a:prstGeom prst="rect">
            <a:avLst/>
          </a:prstGeom>
          <a:noFill/>
          <a:ln/>
        </p:spPr>
        <p:txBody>
          <a:bodyPr wrap="square" lIns="0" tIns="0" rIns="0" bIns="0" rtlCol="0" anchor="t"/>
          <a:lstStyle/>
          <a:p>
            <a:pPr marL="0" indent="0" algn="l">
              <a:buNone/>
            </a:pP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Тіпті </a:t>
            </a:r>
            <a:r>
              <a:rPr lang="en-US" i="1" dirty="0">
                <a:solidFill>
                  <a:srgbClr val="49495A"/>
                </a:solidFill>
                <a:latin typeface="Times New Roman" panose="02020603050405020304" pitchFamily="18" charset="0"/>
                <a:ea typeface="Open Sans" pitchFamily="34" charset="-122"/>
                <a:cs typeface="Times New Roman" panose="02020603050405020304" pitchFamily="18" charset="0"/>
              </a:rPr>
              <a:t>идеал</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электр станциясы да 100%-ға жете алмайды. Максимум — 65%. Бұл термодинамика заңдары айтады.</a:t>
            </a:r>
            <a:endParaRPr lang="en-US" dirty="0">
              <a:latin typeface="Times New Roman" panose="02020603050405020304" pitchFamily="18" charset="0"/>
              <a:cs typeface="Times New Roman" panose="02020603050405020304" pitchFamily="18" charset="0"/>
            </a:endParaRPr>
          </a:p>
        </p:txBody>
      </p:sp>
      <p:sp>
        <p:nvSpPr>
          <p:cNvPr id="38" name="Shape 30"/>
          <p:cNvSpPr/>
          <p:nvPr/>
        </p:nvSpPr>
        <p:spPr>
          <a:xfrm>
            <a:off x="5088427" y="6014531"/>
            <a:ext cx="203478" cy="203478"/>
          </a:xfrm>
          <a:prstGeom prst="roundRect">
            <a:avLst>
              <a:gd name="adj" fmla="val 6667"/>
            </a:avLst>
          </a:prstGeom>
          <a:solidFill>
            <a:srgbClr val="EAE8F3"/>
          </a:solidFill>
          <a:ln/>
        </p:spPr>
      </p:sp>
      <p:sp>
        <p:nvSpPr>
          <p:cNvPr id="39" name="Text 31"/>
          <p:cNvSpPr/>
          <p:nvPr/>
        </p:nvSpPr>
        <p:spPr>
          <a:xfrm>
            <a:off x="5382273" y="5961290"/>
            <a:ext cx="1605320" cy="141327"/>
          </a:xfrm>
          <a:prstGeom prst="rect">
            <a:avLst/>
          </a:prstGeom>
          <a:noFill/>
          <a:ln/>
        </p:spPr>
        <p:txBody>
          <a:bodyPr wrap="none" lIns="0" tIns="0" rIns="0" bIns="0" rtlCol="0" anchor="t"/>
          <a:lstStyle/>
          <a:p>
            <a:pPr marL="0" indent="0" algn="l">
              <a:buNone/>
            </a:pPr>
            <a:r>
              <a:rPr lang="en-US" sz="2000" b="1" dirty="0">
                <a:solidFill>
                  <a:srgbClr val="49495A"/>
                </a:solidFill>
                <a:latin typeface="Times New Roman" panose="02020603050405020304" pitchFamily="18" charset="0"/>
                <a:ea typeface="Libre Baskerville" pitchFamily="34" charset="-122"/>
                <a:cs typeface="Times New Roman" panose="02020603050405020304" pitchFamily="18" charset="0"/>
              </a:rPr>
              <a:t>Нақты жағдай одан да төмен</a:t>
            </a:r>
            <a:endParaRPr lang="en-US" sz="2000" b="1" dirty="0">
              <a:latin typeface="Times New Roman" panose="02020603050405020304" pitchFamily="18" charset="0"/>
              <a:cs typeface="Times New Roman" panose="02020603050405020304" pitchFamily="18" charset="0"/>
            </a:endParaRPr>
          </a:p>
        </p:txBody>
      </p:sp>
      <p:sp>
        <p:nvSpPr>
          <p:cNvPr id="40" name="Text 32"/>
          <p:cNvSpPr/>
          <p:nvPr/>
        </p:nvSpPr>
        <p:spPr>
          <a:xfrm>
            <a:off x="5382273" y="6241107"/>
            <a:ext cx="4136588" cy="289560"/>
          </a:xfrm>
          <a:prstGeom prst="rect">
            <a:avLst/>
          </a:prstGeom>
          <a:noFill/>
          <a:ln/>
        </p:spPr>
        <p:txBody>
          <a:bodyPr wrap="square" lIns="0" tIns="0" rIns="0" bIns="0" rtlCol="0" anchor="t"/>
          <a:lstStyle/>
          <a:p>
            <a:pPr marL="0" indent="0" algn="l">
              <a:buNone/>
            </a:pP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Шынайы станциялар шамамен 40% ПӘК-пен жұмыс істейді. Энергияның көп бөлігі суыту мұнараларынан буланып, атмосфераға кетеді.</a:t>
            </a:r>
            <a:endParaRPr lang="en-US" dirty="0">
              <a:latin typeface="Times New Roman" panose="02020603050405020304" pitchFamily="18" charset="0"/>
              <a:cs typeface="Times New Roman" panose="02020603050405020304" pitchFamily="18" charset="0"/>
            </a:endParaRPr>
          </a:p>
        </p:txBody>
      </p:sp>
      <p:sp>
        <p:nvSpPr>
          <p:cNvPr id="41" name="Shape 33"/>
          <p:cNvSpPr/>
          <p:nvPr/>
        </p:nvSpPr>
        <p:spPr>
          <a:xfrm>
            <a:off x="9631852" y="6014531"/>
            <a:ext cx="203478" cy="203478"/>
          </a:xfrm>
          <a:prstGeom prst="roundRect">
            <a:avLst>
              <a:gd name="adj" fmla="val 6667"/>
            </a:avLst>
          </a:prstGeom>
          <a:solidFill>
            <a:srgbClr val="EAE8F3"/>
          </a:solidFill>
          <a:ln/>
        </p:spPr>
      </p:sp>
      <p:sp>
        <p:nvSpPr>
          <p:cNvPr id="42" name="Text 34"/>
          <p:cNvSpPr/>
          <p:nvPr/>
        </p:nvSpPr>
        <p:spPr>
          <a:xfrm>
            <a:off x="9925698" y="5961291"/>
            <a:ext cx="1303258" cy="141327"/>
          </a:xfrm>
          <a:prstGeom prst="rect">
            <a:avLst/>
          </a:prstGeom>
          <a:noFill/>
          <a:ln/>
        </p:spPr>
        <p:txBody>
          <a:bodyPr wrap="none" lIns="0" tIns="0" rIns="0" bIns="0" rtlCol="0" anchor="t"/>
          <a:lstStyle/>
          <a:p>
            <a:pPr marL="0" indent="0" algn="l">
              <a:buNone/>
            </a:pPr>
            <a:r>
              <a:rPr lang="en-US" sz="2000" b="1" dirty="0">
                <a:solidFill>
                  <a:srgbClr val="49495A"/>
                </a:solidFill>
                <a:latin typeface="Times New Roman" panose="02020603050405020304" pitchFamily="18" charset="0"/>
                <a:ea typeface="Libre Baskerville" pitchFamily="34" charset="-122"/>
                <a:cs typeface="Times New Roman" panose="02020603050405020304" pitchFamily="18" charset="0"/>
              </a:rPr>
              <a:t>Жетілдіру мүмкіндіктері</a:t>
            </a:r>
            <a:endParaRPr lang="en-US" sz="2000" b="1" dirty="0">
              <a:latin typeface="Times New Roman" panose="02020603050405020304" pitchFamily="18" charset="0"/>
              <a:cs typeface="Times New Roman" panose="02020603050405020304" pitchFamily="18" charset="0"/>
            </a:endParaRPr>
          </a:p>
        </p:txBody>
      </p:sp>
      <p:sp>
        <p:nvSpPr>
          <p:cNvPr id="43" name="Text 35"/>
          <p:cNvSpPr/>
          <p:nvPr/>
        </p:nvSpPr>
        <p:spPr>
          <a:xfrm>
            <a:off x="9925698" y="6241107"/>
            <a:ext cx="4136707" cy="289560"/>
          </a:xfrm>
          <a:prstGeom prst="rect">
            <a:avLst/>
          </a:prstGeom>
          <a:noFill/>
          <a:ln/>
        </p:spPr>
        <p:txBody>
          <a:bodyPr wrap="square" lIns="0" tIns="0" rIns="0" bIns="0" rtlCol="0" anchor="t"/>
          <a:lstStyle/>
          <a:p>
            <a:pPr marL="0" indent="0" algn="l">
              <a:buNone/>
            </a:pP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40%-дан 65%-ға жету — инженерлердің мақсаты. Әрбір пайыз энергия үнемдейді және қоршаған ортаны қорғайды.</a:t>
            </a:r>
            <a:endParaRPr lang="en-US" dirty="0">
              <a:latin typeface="Times New Roman" panose="02020603050405020304" pitchFamily="18" charset="0"/>
              <a:cs typeface="Times New Roman" panose="02020603050405020304" pitchFamily="18" charset="0"/>
            </a:endParaRPr>
          </a:p>
        </p:txBody>
      </p:sp>
      <p:sp>
        <p:nvSpPr>
          <p:cNvPr id="44" name="Text 36"/>
          <p:cNvSpPr/>
          <p:nvPr/>
        </p:nvSpPr>
        <p:spPr>
          <a:xfrm>
            <a:off x="671484" y="7462139"/>
            <a:ext cx="13381792" cy="144780"/>
          </a:xfrm>
          <a:prstGeom prst="rect">
            <a:avLst/>
          </a:prstGeom>
          <a:noFill/>
          <a:ln/>
        </p:spPr>
        <p:txBody>
          <a:bodyPr wrap="none" lIns="0" tIns="0" rIns="0" bIns="0" rtlCol="0" anchor="t"/>
          <a:lstStyle/>
          <a:p>
            <a:pPr marL="0" indent="0" algn="l">
              <a:buNone/>
            </a:pPr>
            <a:r>
              <a:rPr lang="en-US" b="1" dirty="0">
                <a:solidFill>
                  <a:srgbClr val="49495A"/>
                </a:solidFill>
                <a:latin typeface="Times New Roman" panose="02020603050405020304" pitchFamily="18" charset="0"/>
                <a:ea typeface="Open Sans" pitchFamily="34" charset="-122"/>
                <a:cs typeface="Times New Roman" panose="02020603050405020304" pitchFamily="18" charset="0"/>
              </a:rPr>
              <a:t>Практикалық маңызы:</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Карно формуласы инженерлерге машиналар мен электр станцияларын тиімдірек жасауға көмектеседі, </a:t>
            </a:r>
            <a:endParaRPr lang="ru-RU" dirty="0">
              <a:solidFill>
                <a:srgbClr val="49495A"/>
              </a:solidFill>
              <a:latin typeface="Times New Roman" panose="02020603050405020304" pitchFamily="18" charset="0"/>
              <a:ea typeface="Open Sans" pitchFamily="34" charset="-122"/>
              <a:cs typeface="Times New Roman" panose="02020603050405020304" pitchFamily="18" charset="0"/>
            </a:endParaRPr>
          </a:p>
          <a:p>
            <a:pPr marL="0" indent="0" algn="l">
              <a:buNone/>
            </a:pPr>
            <a:r>
              <a:rPr lang="en-US" dirty="0" err="1">
                <a:solidFill>
                  <a:srgbClr val="49495A"/>
                </a:solidFill>
                <a:latin typeface="Times New Roman" panose="02020603050405020304" pitchFamily="18" charset="0"/>
                <a:ea typeface="Open Sans" pitchFamily="34" charset="-122"/>
                <a:cs typeface="Times New Roman" panose="02020603050405020304" pitchFamily="18" charset="0"/>
              </a:rPr>
              <a:t>энергия</a:t>
            </a:r>
            <a:r>
              <a:rPr lang="en-US" dirty="0">
                <a:solidFill>
                  <a:srgbClr val="49495A"/>
                </a:solidFill>
                <a:latin typeface="Times New Roman" panose="02020603050405020304" pitchFamily="18" charset="0"/>
                <a:ea typeface="Open Sans" pitchFamily="34" charset="-122"/>
                <a:cs typeface="Times New Roman" panose="02020603050405020304" pitchFamily="18" charset="0"/>
              </a:rPr>
              <a:t> қайда және қалай жоғалатынын түсінуге мүмкіндік береді. Температура айырмасын арттыру — ПӘК-ті жоғарылатудың негізгі жолы!</a:t>
            </a:r>
            <a:endParaRPr lang="en-US" dirty="0">
              <a:latin typeface="Times New Roman" panose="02020603050405020304" pitchFamily="18" charset="0"/>
              <a:cs typeface="Times New Roman" panose="02020603050405020304" pitchFamily="18" charset="0"/>
            </a:endParaRPr>
          </a:p>
        </p:txBody>
      </p:sp>
      <p:sp>
        <p:nvSpPr>
          <p:cNvPr id="45" name="Shape 37"/>
          <p:cNvSpPr/>
          <p:nvPr/>
        </p:nvSpPr>
        <p:spPr>
          <a:xfrm>
            <a:off x="556498" y="7510105"/>
            <a:ext cx="7620" cy="348139"/>
          </a:xfrm>
          <a:prstGeom prst="rect">
            <a:avLst/>
          </a:prstGeom>
          <a:solidFill>
            <a:srgbClr val="403CCF"/>
          </a:solidFill>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2428</Words>
  <Application>Microsoft Office PowerPoint</Application>
  <PresentationFormat>Произвольный</PresentationFormat>
  <Paragraphs>309</Paragraphs>
  <Slides>15</Slides>
  <Notes>15</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Times New Roman</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
  <cp:lastModifiedBy>Пользователь</cp:lastModifiedBy>
  <cp:revision>7</cp:revision>
  <dcterms:created xsi:type="dcterms:W3CDTF">2025-11-06T19:05:54Z</dcterms:created>
  <dcterms:modified xsi:type="dcterms:W3CDTF">2025-11-08T15:33:07Z</dcterms:modified>
</cp:coreProperties>
</file>