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mbria Math" panose="02040503050406030204" pitchFamily="18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lice" panose="020B0604020202020204" charset="0"/>
      <p:regular r:id="rId18"/>
    </p:embeddedFont>
    <p:embeddedFont>
      <p:font typeface="Manrope" panose="020B0604020202020204" charset="0"/>
      <p:regular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48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2-6.svg"/><Relationship Id="rId5" Type="http://schemas.openxmlformats.org/officeDocument/2006/relationships/image" Target="../media/image-2-4.svg"/><Relationship Id="rId4" Type="http://schemas.openxmlformats.org/officeDocument/2006/relationships/image" Target="../media/image-2-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1222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Идеал газ және молекулалық-кинетикалық теория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Газдардың молекулалық-кинетикалық теориясының негіздері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67132"/>
            <a:ext cx="456045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 қорытындылау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34256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түйіндер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401228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38632" y="40805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Идеал газ моделі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38632" y="4509730"/>
            <a:ext cx="353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өзара әсері мен көлемі еленбейтін қарапайымдандырылған модель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23986" y="401228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868829" y="40805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МКТ теңдеуі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868829" y="4509730"/>
            <a:ext cx="353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p = ⅓mnv̄² – қысымды молекулалық параметрлермен байланыстырады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54302" y="4012287"/>
            <a:ext cx="446484" cy="446484"/>
          </a:xfrm>
          <a:prstGeom prst="roundRect">
            <a:avLst>
              <a:gd name="adj" fmla="val 40008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299144" y="4080510"/>
            <a:ext cx="2649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Практикалық қолдану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299144" y="4509730"/>
            <a:ext cx="353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Теңдеуді әртүрлі физикалық есептерді шығаруда пайдалануға болады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9660"/>
            <a:ext cx="413980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Сабақтың мақсаттары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932628"/>
            <a:ext cx="4215289" cy="2269927"/>
          </a:xfrm>
          <a:prstGeom prst="roundRect">
            <a:avLst>
              <a:gd name="adj" fmla="val 786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3138607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3302198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Идеал газ моделі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436149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Идеал газ моделін түсіндіру және оның негізгі шарттарын сипаттау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932628"/>
            <a:ext cx="4215408" cy="2269927"/>
          </a:xfrm>
          <a:prstGeom prst="roundRect">
            <a:avLst>
              <a:gd name="adj" fmla="val 786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13415" y="3138607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7126" y="3302198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39322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МКТ теңдеуі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13415" y="4361498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МКТ-ның негізгі теңдеуін шығару және физикалық мағынасын түсіндіру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21203" y="2932628"/>
            <a:ext cx="4215289" cy="2269927"/>
          </a:xfrm>
          <a:prstGeom prst="roundRect">
            <a:avLst>
              <a:gd name="adj" fmla="val 786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7181" y="3138607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3302198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3932277"/>
            <a:ext cx="2649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Практикалық қолдану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27181" y="4361498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Теңдеуді есептер шығаруда дұрыс қолдана білу дағдысын дамыту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091446" y="5649039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Сабақ дәйексөзі: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Жауапкершілік</a:t>
            </a:r>
            <a:r>
              <a:rPr lang="ru-RU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адамгершілік</a:t>
            </a:r>
            <a:r>
              <a:rPr lang="ru-RU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қасиеттің</a:t>
            </a:r>
            <a:r>
              <a:rPr lang="ru-RU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көрінісі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793790" y="5425797"/>
            <a:ext cx="22860" cy="764024"/>
          </a:xfrm>
          <a:prstGeom prst="rect">
            <a:avLst/>
          </a:prstGeom>
          <a:solidFill>
            <a:srgbClr val="FF7047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2229" y="475893"/>
            <a:ext cx="3461266" cy="432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Идеал газ моделі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92229" y="1341001"/>
            <a:ext cx="2829163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Идеал газ дегеніміз не?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92229" y="1838444"/>
            <a:ext cx="7778591" cy="553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Идеал газ – бұл физикада қарапайымдандырылған газ моделі, онда молекулалардың арасындағы өзара әсерлесу ескерілмейді және молекулалардың өз көлемі еленбейді.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92229" y="2565321"/>
            <a:ext cx="3250168" cy="2703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Идеал газдың негізгі шарттары: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92229" y="3008709"/>
            <a:ext cx="777859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материалдық нүктелер ретінде қарастырылады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92229" y="3346133"/>
            <a:ext cx="777859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өзара соқтығысуы серпімді болады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92229" y="3683556"/>
            <a:ext cx="777859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арасында тартылыс және тебу күштері жоқ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92229" y="4020979"/>
            <a:ext cx="777859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қозғалысы үздіксіз және хаотикалық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92229" y="4358402"/>
            <a:ext cx="7778591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көлемі газдың жалпы көлемімен салыстырғанда өте аз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636" y="1362670"/>
            <a:ext cx="5045035" cy="5045035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8900636" y="6602373"/>
            <a:ext cx="5045035" cy="1289209"/>
          </a:xfrm>
          <a:prstGeom prst="roundRect">
            <a:avLst>
              <a:gd name="adj" fmla="val 12082"/>
            </a:avLst>
          </a:prstGeom>
          <a:solidFill>
            <a:srgbClr val="FFC4B3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634" y="6865263"/>
            <a:ext cx="216218" cy="172998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9462849" y="6818590"/>
            <a:ext cx="4309824" cy="830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Маңызды!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Идеал газ моделі нақты газдардың қасиеттерін төмен қысымда және жоғары температурада жақсы сипаттайды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015" y="501610"/>
            <a:ext cx="4189571" cy="456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МКТ-ның негізгі теңдеуі</a:t>
            </a:r>
            <a:endParaRPr lang="en-US" sz="2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6015" y="1231225"/>
            <a:ext cx="7684770" cy="1947386"/>
          </a:xfrm>
          <a:prstGeom prst="roundRect">
            <a:avLst>
              <a:gd name="adj" fmla="val 843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38875" y="1254085"/>
            <a:ext cx="729615" cy="1901666"/>
          </a:xfrm>
          <a:prstGeom prst="roundRect">
            <a:avLst>
              <a:gd name="adj" fmla="val 18742"/>
            </a:avLst>
          </a:prstGeom>
          <a:solidFill>
            <a:srgbClr val="FFFFFF"/>
          </a:solidFill>
          <a:ln/>
        </p:spPr>
      </p:sp>
      <p:sp>
        <p:nvSpPr>
          <p:cNvPr id="6" name="Text 3"/>
          <p:cNvSpPr/>
          <p:nvPr/>
        </p:nvSpPr>
        <p:spPr>
          <a:xfrm>
            <a:off x="6463070" y="2033945"/>
            <a:ext cx="273606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150894" y="1436489"/>
            <a:ext cx="2280166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теңдеу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150894" y="1952268"/>
            <a:ext cx="6544628" cy="498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894" y="1952268"/>
            <a:ext cx="6544628" cy="49839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150894" y="2681526"/>
            <a:ext cx="654462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теңдеу газ қысымын молекулалық параметрлермен байланыстырады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16015" y="3361015"/>
            <a:ext cx="7684770" cy="2300407"/>
          </a:xfrm>
          <a:prstGeom prst="roundRect">
            <a:avLst>
              <a:gd name="adj" fmla="val 7137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6238875" y="3383875"/>
            <a:ext cx="729615" cy="2254687"/>
          </a:xfrm>
          <a:prstGeom prst="roundRect">
            <a:avLst>
              <a:gd name="adj" fmla="val 18742"/>
            </a:avLst>
          </a:prstGeom>
          <a:solidFill>
            <a:srgbClr val="FFFFFF"/>
          </a:solidFill>
          <a:ln/>
        </p:spPr>
      </p:sp>
      <p:sp>
        <p:nvSpPr>
          <p:cNvPr id="13" name="Text 9"/>
          <p:cNvSpPr/>
          <p:nvPr/>
        </p:nvSpPr>
        <p:spPr>
          <a:xfrm>
            <a:off x="6463070" y="4340185"/>
            <a:ext cx="273606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150894" y="3566279"/>
            <a:ext cx="2404229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Теңдеу компоненттері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150894" y="3960614"/>
            <a:ext cx="654462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p</a:t>
            </a: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– газдың қысымы (Па)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150894" y="4361855"/>
            <a:ext cx="654462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m</a:t>
            </a: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– бір молекуланың массасы (кг)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150894" y="4763095"/>
            <a:ext cx="654462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n</a:t>
            </a: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– молекулалардың концентрациясы (м⁻³)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150894" y="5164336"/>
            <a:ext cx="654462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v̄²</a:t>
            </a: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– молекулалардың орташа квадраттық жылдамдығы (м/с)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6216015" y="5843826"/>
            <a:ext cx="7684770" cy="1388507"/>
          </a:xfrm>
          <a:prstGeom prst="roundRect">
            <a:avLst>
              <a:gd name="adj" fmla="val 11824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20" name="Shape 16"/>
          <p:cNvSpPr/>
          <p:nvPr/>
        </p:nvSpPr>
        <p:spPr>
          <a:xfrm>
            <a:off x="6238875" y="5866686"/>
            <a:ext cx="729615" cy="1342787"/>
          </a:xfrm>
          <a:prstGeom prst="roundRect">
            <a:avLst>
              <a:gd name="adj" fmla="val 18742"/>
            </a:avLst>
          </a:prstGeom>
          <a:solidFill>
            <a:srgbClr val="FFFFFF"/>
          </a:solidFill>
          <a:ln/>
        </p:spPr>
      </p:sp>
      <p:sp>
        <p:nvSpPr>
          <p:cNvPr id="21" name="Text 17"/>
          <p:cNvSpPr/>
          <p:nvPr/>
        </p:nvSpPr>
        <p:spPr>
          <a:xfrm>
            <a:off x="6463070" y="6367105"/>
            <a:ext cx="273606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2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7150894" y="6049089"/>
            <a:ext cx="2389465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Физикалық мағынасы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7150894" y="6443424"/>
            <a:ext cx="6544628" cy="583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Теңдеу газ қысымының молекулалардың массасына, санына және қозғалыс жылдамдығына тура пропорционал екенін көрсетеді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20"/>
              <p:cNvSpPr/>
              <p:nvPr/>
            </p:nvSpPr>
            <p:spPr>
              <a:xfrm>
                <a:off x="6216015" y="7437477"/>
                <a:ext cx="7684770" cy="29253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2250"/>
                  </a:lnSpc>
                </a:pPr>
                <a:r>
                  <a:rPr lang="en-US" sz="1400" dirty="0">
                    <a:solidFill>
                      <a:srgbClr val="55575A"/>
                    </a:solidFill>
                    <a:latin typeface="Times New Roman" panose="02020603050405020304" pitchFamily="18" charset="0"/>
                    <a:ea typeface="Manrope" pitchFamily="34" charset="-122"/>
                    <a:cs typeface="Times New Roman" panose="02020603050405020304" pitchFamily="18" charset="0"/>
                  </a:rPr>
                  <a:t>Теңдеуді басқа түрде жазуға болады: </a:t>
                </a:r>
                <a14:m>
                  <m:oMath xmlns:m="http://schemas.openxmlformats.org/officeDocument/2006/math">
                    <m:r>
                      <a:rPr lang="kk-KZ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kk-KZ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k-KZ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kk-KZ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i="1">
                            <a:latin typeface="Cambria Math" panose="02040503050406030204" pitchFamily="18" charset="0"/>
                          </a:rPr>
                          <m:t>𝜌𝜗</m:t>
                        </m:r>
                      </m:e>
                      <m:sup>
                        <m:r>
                          <a:rPr lang="kk-KZ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 smtClean="0">
                    <a:solidFill>
                      <a:srgbClr val="55575A"/>
                    </a:solidFill>
                    <a:latin typeface="Times New Roman" panose="02020603050405020304" pitchFamily="18" charset="0"/>
                    <a:ea typeface="Manrope" pitchFamily="34" charset="-122"/>
                    <a:cs typeface="Times New Roman" panose="02020603050405020304" pitchFamily="18" charset="0"/>
                  </a:rPr>
                  <a:t>, </a:t>
                </a:r>
                <a:r>
                  <a:rPr lang="en-US" sz="1400" dirty="0">
                    <a:solidFill>
                      <a:srgbClr val="55575A"/>
                    </a:solidFill>
                    <a:latin typeface="Times New Roman" panose="02020603050405020304" pitchFamily="18" charset="0"/>
                    <a:ea typeface="Manrope" pitchFamily="34" charset="-122"/>
                    <a:cs typeface="Times New Roman" panose="02020603050405020304" pitchFamily="18" charset="0"/>
                  </a:rPr>
                  <a:t>мұндағы ρ – газдың тығыздығы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015" y="7437477"/>
                <a:ext cx="7684770" cy="292537"/>
              </a:xfrm>
              <a:prstGeom prst="rect">
                <a:avLst/>
              </a:prstGeom>
              <a:blipFill>
                <a:blip r:embed="rId5"/>
                <a:stretch>
                  <a:fillRect l="-1429" t="-25000" b="-29167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8282" y="370046"/>
            <a:ext cx="4510683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Қысым мен молекулалық қозғалыс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8282" y="1042868"/>
            <a:ext cx="2740700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Қысым қалай пайда болады?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38282" y="1429583"/>
            <a:ext cx="6612850" cy="430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Газ қысымы молекулалардың ыдыс қабырғасына соғылуынан пайда болады. Әрбір соқтығысу кезінде молекула қабырғаға импульс береді.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8282" y="1994654"/>
            <a:ext cx="2584371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Қысымға әсер ететін факторлар: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8282" y="2339459"/>
            <a:ext cx="6612850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саны (концентрациясы)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8282" y="2601754"/>
            <a:ext cx="6612850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массасы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8282" y="2864048"/>
            <a:ext cx="6612850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Молекулалардың жылдамдығы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38282" y="3126343"/>
            <a:ext cx="6612850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Font typeface="+mj-lt"/>
              <a:buAutoNum type="arabicPeriod" startAt="4"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 (жылдамдықпен байланысты)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869" y="149125"/>
            <a:ext cx="5335789" cy="4432708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56" y="4850951"/>
            <a:ext cx="4517946" cy="53828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685545" y="5679401"/>
            <a:ext cx="1682115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Температура артады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331584" y="6320910"/>
            <a:ext cx="4248864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жылдамырақ қозғалады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513" y="4839415"/>
            <a:ext cx="4517946" cy="53828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474142" y="5679401"/>
            <a:ext cx="1682115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Жылдамдық өседі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252652" y="6320909"/>
            <a:ext cx="4248864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Қабырғаға күштірек соғылады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670" y="4839415"/>
            <a:ext cx="4517946" cy="53828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126763" y="5684832"/>
            <a:ext cx="173247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Қысым жоғарылайды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1006571" y="6320908"/>
            <a:ext cx="4248864" cy="215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Импульс беру жиілігі артады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093" y="647700"/>
            <a:ext cx="6031706" cy="462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PhET симуляциясы: Газ қасиеттері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40093" y="1184196"/>
            <a:ext cx="3051334" cy="346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Зерттеу тапсырмалары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0093" y="1808559"/>
            <a:ext cx="185023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40093" y="2100024"/>
            <a:ext cx="3739396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7" name="Text 4"/>
          <p:cNvSpPr/>
          <p:nvPr/>
        </p:nvSpPr>
        <p:spPr>
          <a:xfrm>
            <a:off x="740093" y="2238256"/>
            <a:ext cx="3739396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Молекулалық қозғалысты бақылау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0093" y="2927390"/>
            <a:ext cx="3739396" cy="1479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Симуляцияны іске қосып, газ молекулаларының хаотикалық қозғалысын байқаңыз. Молекулалардың жылдамдығы мен бағыты үнемі өзгеріп тұратынын ескеріңіз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664512" y="1808559"/>
            <a:ext cx="185023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664512" y="2100024"/>
            <a:ext cx="3739396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1" name="Text 8"/>
          <p:cNvSpPr/>
          <p:nvPr/>
        </p:nvSpPr>
        <p:spPr>
          <a:xfrm>
            <a:off x="4664512" y="2238256"/>
            <a:ext cx="3490079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Температураның әсерін зерттеу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664512" y="2638306"/>
            <a:ext cx="3739396" cy="1479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Температураны арттырып, молекулалардың жылдамдығы мен қысымның өзгерісін тіркеңіз. Температура мен қысым арасындағы тура байланысты анықтаңыз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40093" y="4731068"/>
            <a:ext cx="185023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40093" y="5022533"/>
            <a:ext cx="7663815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5" name="Text 12"/>
          <p:cNvSpPr/>
          <p:nvPr/>
        </p:nvSpPr>
        <p:spPr>
          <a:xfrm>
            <a:off x="740093" y="5160764"/>
            <a:ext cx="231302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График салу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40093" y="5560814"/>
            <a:ext cx="7663815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Алынған деректерді кесте түрінде жазып, қысымның температураға тәуелділік графигін салыңыз. График түзу сызық болуы керек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40093" y="6499622"/>
            <a:ext cx="7663815" cy="1082159"/>
          </a:xfrm>
          <a:prstGeom prst="roundRect">
            <a:avLst>
              <a:gd name="adj" fmla="val 15390"/>
            </a:avLst>
          </a:prstGeom>
          <a:solidFill>
            <a:srgbClr val="FFC4B3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16" y="6782276"/>
            <a:ext cx="231219" cy="185023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341358" y="6730841"/>
            <a:ext cx="6877526" cy="591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Симуляция сілтемесі: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PhET Gas Properties Simulation – бұл интерактивті құрал газдардың қасиеттерін көрнекі түрде түсінуге көмектеседі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2842"/>
            <a:ext cx="68319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 шығару: МКТ теңдеуін қолдану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0827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Мысал есеп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2763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Берілгені: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784872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Тығыздығы: </a:t>
            </a: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ρ = 1,3 кг/м³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281005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Орташа квадраттық жылдамдығы: </a:t>
            </a: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ʋ</a:t>
            </a:r>
            <a:r>
              <a:rPr lang="en-US" sz="1600" b="1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̄ </a:t>
            </a: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= 500 м/с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7969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Табу керек: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305419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Газдың қысымын анықтау: </a:t>
            </a: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p = 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888480" y="22763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Шешуі: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888480" y="2784872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МКТ-ның негізгі теңдеуін тығыздық арқылы жазамыз: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888480" y="3353514"/>
            <a:ext cx="6955631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3353514"/>
            <a:ext cx="6955631" cy="54233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888480" y="4146947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Берілген мәндерді қоямыз: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888480" y="4715589"/>
            <a:ext cx="6955631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4715589"/>
            <a:ext cx="6955631" cy="54233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888480" y="5509022"/>
            <a:ext cx="6955631" cy="54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480" y="5509022"/>
            <a:ext cx="6955631" cy="54233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888480" y="6302454"/>
            <a:ext cx="6955631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480" y="6302454"/>
            <a:ext cx="6955631" cy="34694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888480" y="6900505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Жауабы: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Газдың қысымы шамамен 108 кПа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7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587" y="479584"/>
            <a:ext cx="4811554" cy="436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Тау туризмі: Мәтіндік жағдай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97587" y="985242"/>
            <a:ext cx="3282910" cy="326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Биіктіктегі қысым өзгерісі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97587" y="1573768"/>
            <a:ext cx="7748826" cy="837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Қыс мезгілінде тауға шығатын туристер үшін ауа қысымының төмендеуі маңызды фактор болып табылады. Туристер 3000 метр биіктікке көтерілгенде көптеген физикалық өзгерістер байқалады.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93802" y="2607231"/>
            <a:ext cx="22860" cy="5146953"/>
          </a:xfrm>
          <a:prstGeom prst="roundRect">
            <a:avLst>
              <a:gd name="adj" fmla="val 686712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7" name="Shape 4"/>
          <p:cNvSpPr/>
          <p:nvPr/>
        </p:nvSpPr>
        <p:spPr>
          <a:xfrm>
            <a:off x="1067157" y="2792016"/>
            <a:ext cx="523161" cy="22860"/>
          </a:xfrm>
          <a:prstGeom prst="roundRect">
            <a:avLst>
              <a:gd name="adj" fmla="val 686712"/>
            </a:avLst>
          </a:prstGeom>
          <a:solidFill>
            <a:srgbClr val="FF7047"/>
          </a:solidFill>
          <a:ln/>
        </p:spPr>
      </p:sp>
      <p:sp>
        <p:nvSpPr>
          <p:cNvPr id="8" name="Shape 5"/>
          <p:cNvSpPr/>
          <p:nvPr/>
        </p:nvSpPr>
        <p:spPr>
          <a:xfrm>
            <a:off x="697587" y="2607231"/>
            <a:ext cx="392430" cy="392430"/>
          </a:xfrm>
          <a:prstGeom prst="roundRect">
            <a:avLst>
              <a:gd name="adj" fmla="val 40003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3012" y="2639973"/>
            <a:ext cx="261580" cy="326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765935" y="2667119"/>
            <a:ext cx="2180273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Теңіз деңгейі (0 м)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765935" y="3044071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Температура: +20 °C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765935" y="3427690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Қысым: ~101 кПа (қалыпты)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765935" y="3811310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концентрациясы: жоғары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1067157" y="4623911"/>
            <a:ext cx="523161" cy="22860"/>
          </a:xfrm>
          <a:prstGeom prst="roundRect">
            <a:avLst>
              <a:gd name="adj" fmla="val 686712"/>
            </a:avLst>
          </a:prstGeom>
          <a:solidFill>
            <a:srgbClr val="FF7047"/>
          </a:solidFill>
          <a:ln/>
        </p:spPr>
      </p:sp>
      <p:sp>
        <p:nvSpPr>
          <p:cNvPr id="15" name="Shape 12"/>
          <p:cNvSpPr/>
          <p:nvPr/>
        </p:nvSpPr>
        <p:spPr>
          <a:xfrm>
            <a:off x="697587" y="4439126"/>
            <a:ext cx="392430" cy="392430"/>
          </a:xfrm>
          <a:prstGeom prst="roundRect">
            <a:avLst>
              <a:gd name="adj" fmla="val 40003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63012" y="4471868"/>
            <a:ext cx="261580" cy="326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765935" y="4499015"/>
            <a:ext cx="2421374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Орташа биіктік (1500 м)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765935" y="4875967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Температура: +8 °C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765935" y="5259586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Қысым: ~85 кПа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765935" y="5643205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концентрациясы: азайып келеді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1067157" y="6455807"/>
            <a:ext cx="523161" cy="22860"/>
          </a:xfrm>
          <a:prstGeom prst="roundRect">
            <a:avLst>
              <a:gd name="adj" fmla="val 686712"/>
            </a:avLst>
          </a:prstGeom>
          <a:solidFill>
            <a:srgbClr val="FF7047"/>
          </a:solidFill>
          <a:ln/>
        </p:spPr>
      </p:sp>
      <p:sp>
        <p:nvSpPr>
          <p:cNvPr id="22" name="Shape 19"/>
          <p:cNvSpPr/>
          <p:nvPr/>
        </p:nvSpPr>
        <p:spPr>
          <a:xfrm>
            <a:off x="697587" y="6271022"/>
            <a:ext cx="392430" cy="392430"/>
          </a:xfrm>
          <a:prstGeom prst="roundRect">
            <a:avLst>
              <a:gd name="adj" fmla="val 40003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63012" y="6303764"/>
            <a:ext cx="261580" cy="326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765935" y="6330910"/>
            <a:ext cx="2180273" cy="272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Тау шыңы (3000 м)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1765935" y="6707862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Температура: –5 °C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1765935" y="7091482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Қысым: ~70 кПа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1765935" y="7475101"/>
            <a:ext cx="6680478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Молекулалар концентрациясы: айтарлықтай төмен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1610" y="722352"/>
            <a:ext cx="3812262" cy="453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Талдау тапсырмалары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1610" y="1447562"/>
            <a:ext cx="3756184" cy="3519249"/>
          </a:xfrm>
          <a:prstGeom prst="roundRect">
            <a:avLst>
              <a:gd name="adj" fmla="val 4637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15683" y="1651635"/>
            <a:ext cx="2973586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1-тапсырма: Қысым өзгерісі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15683" y="2043708"/>
            <a:ext cx="3348037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Идеал газ моделіне сүйеніп, неге биіктеген сайын газ қысымы азаятынын түсіндіріңіз.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15683" y="3022521"/>
            <a:ext cx="3348037" cy="1740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Түсініктеме: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Биіктік артқан сайын ауадағы молекулалардың саны (концентрациясы n) азаяды. МКТ теңдеуі бойынша p ~ n, сондықтан концентрация кемігенде қысым да төмендейді.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49007" y="1447562"/>
            <a:ext cx="3756184" cy="3519249"/>
          </a:xfrm>
          <a:prstGeom prst="roundRect">
            <a:avLst>
              <a:gd name="adj" fmla="val 4637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53080" y="1651635"/>
            <a:ext cx="3314462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2-тапсырма: Температура әсері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353080" y="2043708"/>
            <a:ext cx="3348037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Температура төмендеген кезде молекулалардың орташа квадраттық жылдамдығына не болады?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53080" y="3022521"/>
            <a:ext cx="3348037" cy="1740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Түсініктеме: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Температура төмендеген кезде молекулалардың кинетикалық энергиясы азаяды, демек орташа квадраттық жылдамдық та кемиді. Бұл қосымша қысымның төмендеуіне әкеледі.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11610" y="5148024"/>
            <a:ext cx="7693581" cy="2359104"/>
          </a:xfrm>
          <a:prstGeom prst="roundRect">
            <a:avLst>
              <a:gd name="adj" fmla="val 6917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15683" y="5352098"/>
            <a:ext cx="3802499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3-тапсырма: Салыстырмалы талдау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15683" y="5744170"/>
            <a:ext cx="7285434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МКТ теңдеуін пайдаланып, теңіз деңгейінде және 3000 м биіктіктегі газ қысымын салыстырыңыз.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15683" y="6432947"/>
            <a:ext cx="7285434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Шешім әдісі: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p = ⅓mnv̄² формуласын екі жағдай үшін жазып, концентрация мен температураның өзгерісін ескеру керек. Биіктіктегі қысым теңіз деңгейіндегі қысымнан шамамен 30% төмен.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695</Words>
  <Application>Microsoft Office PowerPoint</Application>
  <PresentationFormat>Произвольный</PresentationFormat>
  <Paragraphs>117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Cambria Math</vt:lpstr>
      <vt:lpstr>Alice Light</vt:lpstr>
      <vt:lpstr>Times New Roman</vt:lpstr>
      <vt:lpstr>Calibri</vt:lpstr>
      <vt:lpstr>Alice</vt:lpstr>
      <vt:lpstr>Manrope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2025-11-09T15:19:51Z</dcterms:created>
  <dcterms:modified xsi:type="dcterms:W3CDTF">2025-11-14T18:27:58Z</dcterms:modified>
</cp:coreProperties>
</file>