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64" r:id="rId4"/>
    <p:sldId id="265" r:id="rId5"/>
    <p:sldId id="266" r:id="rId6"/>
    <p:sldId id="267" r:id="rId7"/>
    <p:sldId id="269" r:id="rId8"/>
    <p:sldId id="257" r:id="rId9"/>
    <p:sldId id="258" r:id="rId10"/>
    <p:sldId id="259" r:id="rId11"/>
    <p:sldId id="260" r:id="rId12"/>
    <p:sldId id="261" r:id="rId13"/>
    <p:sldId id="262" r:id="rId14"/>
    <p:sldId id="268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61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6839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Жылу қозғалтқыштарының пайдалы әрекет коэффициенті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006203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Бүгінгі сабақта біз жылу қозғалтқыштарының жұмыс принципін және олардың тиімділігін өлшейтін маңызды көрсеткішті – пайдалы әрекет коэффициентін (ПӘК) зерттейміз. Жылу қозғалтқыштары біздің өміріміздің ажырамас бөлігі: автомобильдер, жылу электр станциялары, тіпті тоңазытқыштар да осы принциппен жұмыс істейді.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263629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Сабақ мақсаттары: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жылу қозғалтқышының құрылымын түсіндіру, ПӘК формуласын қолданып есептер шығару, түрлі қозғалтқыштарды салыстыру және жетілдіру жолдарын ұсыну. Сонымен қатар, энергияны жауапкершілікпен пайдалану және қоршаған ортаны қорғау мәселелерін талқылаймыз.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77846" y="6297812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«Әр істі жауапкершілікпен атқар!» – энергияны да, ресурстарды да жауапкершілікпен пайдалану идеясы бүгінгі сабақтың негізгі желісі болмақ.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6074569"/>
            <a:ext cx="22860" cy="1081564"/>
          </a:xfrm>
          <a:prstGeom prst="rect">
            <a:avLst/>
          </a:prstGeom>
          <a:solidFill>
            <a:srgbClr val="E5E5E0"/>
          </a:solidFill>
          <a:ln/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1600" y="289798"/>
            <a:ext cx="593871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ТАПСЫРМА 2: Энергияны жұмысқа айналдыру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9221" y="663237"/>
            <a:ext cx="1378719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Бұл тапсырмада сіздер нақты өмірлік жағдаяттарды талдап, энергия тиімділігі туралы қорытынды жасайсыз. </a:t>
            </a:r>
            <a:endParaRPr lang="ru-RU" sz="1600" dirty="0">
              <a:solidFill>
                <a:srgbClr val="27252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Төмендегі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жағдаяттардың біреуін таңдап, зерттеу жүргізіңіз.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21600" y="1270992"/>
            <a:ext cx="4525447" cy="3495199"/>
          </a:xfrm>
          <a:prstGeom prst="roundRect">
            <a:avLst>
              <a:gd name="adj" fmla="val 126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ECEC9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33" y="1368130"/>
            <a:ext cx="3589496" cy="215361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49832" y="3551916"/>
            <a:ext cx="2272665" cy="164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Жағдаят 1: Шәйнек пен газ плитасы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49832" y="3779802"/>
            <a:ext cx="4284226" cy="337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Электр шәйнек 1 литр суды 5 минутта қайнатады. Газ плитасы – 7 минутта. Қайсысы тиімді? Неге? ПӘК-тері қалай ерекшеленеді?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052417" y="1270992"/>
            <a:ext cx="4525447" cy="3495199"/>
          </a:xfrm>
          <a:prstGeom prst="roundRect">
            <a:avLst>
              <a:gd name="adj" fmla="val 126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ECEC9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649" y="1368524"/>
            <a:ext cx="3606402" cy="216376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180649" y="3551916"/>
            <a:ext cx="1951553" cy="164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Жағдаят 2: Үйді жылыту жүйесі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180649" y="3779802"/>
            <a:ext cx="4284226" cy="337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Үйді жылыту кезінде құбырлар арқылы жылу жоғалады. Жылу оқшаулағышты пайдаланбаған жағдайда 30% жылу жоғалады. ПӘК-ті қалай арттыруға болады?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83234" y="1270992"/>
            <a:ext cx="4525447" cy="3495199"/>
          </a:xfrm>
          <a:prstGeom prst="roundRect">
            <a:avLst>
              <a:gd name="adj" fmla="val 126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ECEC9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465" y="1368524"/>
            <a:ext cx="3608958" cy="216529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811465" y="3551916"/>
            <a:ext cx="2456736" cy="164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Жағдаят 3: Автокөліктің отын шығыны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811465" y="3779802"/>
            <a:ext cx="4284226" cy="337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Екі автокөліктің отын шығыны: біріншісі 8 л/100 км, екіншісі 5 л/100 км. Қайсысының ПӘК-і жоғары? Қандай факторлар әсер етеді?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429221" y="4751233"/>
            <a:ext cx="13787199" cy="1876901"/>
          </a:xfrm>
          <a:prstGeom prst="roundRect">
            <a:avLst>
              <a:gd name="adj" fmla="val 235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436841" y="4758853"/>
            <a:ext cx="13771959" cy="3102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0" name="Text 15"/>
          <p:cNvSpPr/>
          <p:nvPr/>
        </p:nvSpPr>
        <p:spPr>
          <a:xfrm>
            <a:off x="542212" y="4829695"/>
            <a:ext cx="1356121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Зерттеу кезеңі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6"/>
          <p:cNvSpPr/>
          <p:nvPr/>
        </p:nvSpPr>
        <p:spPr>
          <a:xfrm>
            <a:off x="436841" y="5069129"/>
            <a:ext cx="13771959" cy="3102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2" name="Text 17"/>
          <p:cNvSpPr/>
          <p:nvPr/>
        </p:nvSpPr>
        <p:spPr>
          <a:xfrm>
            <a:off x="542212" y="5139972"/>
            <a:ext cx="1356121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1. Сұрақты анықтау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8"/>
          <p:cNvSpPr/>
          <p:nvPr/>
        </p:nvSpPr>
        <p:spPr>
          <a:xfrm>
            <a:off x="436841" y="5379406"/>
            <a:ext cx="13771959" cy="3102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19"/>
          <p:cNvSpPr/>
          <p:nvPr/>
        </p:nvSpPr>
        <p:spPr>
          <a:xfrm>
            <a:off x="542212" y="5450249"/>
            <a:ext cx="1356121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2. Болжам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0"/>
          <p:cNvSpPr/>
          <p:nvPr/>
        </p:nvSpPr>
        <p:spPr>
          <a:xfrm>
            <a:off x="436841" y="5689683"/>
            <a:ext cx="13771959" cy="3102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1"/>
          <p:cNvSpPr/>
          <p:nvPr/>
        </p:nvSpPr>
        <p:spPr>
          <a:xfrm>
            <a:off x="542212" y="5760525"/>
            <a:ext cx="1356121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3. Физикалық түсіндірме (ПӘК, энергияның сақталуы)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2"/>
          <p:cNvSpPr/>
          <p:nvPr/>
        </p:nvSpPr>
        <p:spPr>
          <a:xfrm>
            <a:off x="436841" y="5999960"/>
            <a:ext cx="13771959" cy="3102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8" name="Text 23"/>
          <p:cNvSpPr/>
          <p:nvPr/>
        </p:nvSpPr>
        <p:spPr>
          <a:xfrm>
            <a:off x="542212" y="6070802"/>
            <a:ext cx="1356121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4. ПӘК-ті арттыру бойынша ұсыныстар (кемінде 2)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4"/>
          <p:cNvSpPr/>
          <p:nvPr/>
        </p:nvSpPr>
        <p:spPr>
          <a:xfrm>
            <a:off x="436841" y="6310237"/>
            <a:ext cx="13771959" cy="3102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0" name="Text 25"/>
          <p:cNvSpPr/>
          <p:nvPr/>
        </p:nvSpPr>
        <p:spPr>
          <a:xfrm>
            <a:off x="542212" y="6381079"/>
            <a:ext cx="13561219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5. Қорытынды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6"/>
          <p:cNvSpPr/>
          <p:nvPr/>
        </p:nvSpPr>
        <p:spPr>
          <a:xfrm>
            <a:off x="429221" y="6851971"/>
            <a:ext cx="1450538" cy="164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Бағалау критерийлері: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7"/>
          <p:cNvSpPr/>
          <p:nvPr/>
        </p:nvSpPr>
        <p:spPr>
          <a:xfrm>
            <a:off x="429221" y="7122005"/>
            <a:ext cx="6765012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Жағдаяттағы негізгі мәселені анықтайды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8"/>
          <p:cNvSpPr/>
          <p:nvPr/>
        </p:nvSpPr>
        <p:spPr>
          <a:xfrm>
            <a:off x="429221" y="7327388"/>
            <a:ext cx="6765012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 және энергияның сақталу заңына сүйеніп дәлелдейді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9"/>
          <p:cNvSpPr/>
          <p:nvPr/>
        </p:nvSpPr>
        <p:spPr>
          <a:xfrm>
            <a:off x="429221" y="7532771"/>
            <a:ext cx="6765012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ПӘК-ті арттыруға 2 нақты ұсыныс ұсынады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0"/>
          <p:cNvSpPr/>
          <p:nvPr/>
        </p:nvSpPr>
        <p:spPr>
          <a:xfrm>
            <a:off x="429221" y="7738154"/>
            <a:ext cx="6765012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Жұп болып қорытындыны түсінікті таныстырады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1"/>
          <p:cNvSpPr/>
          <p:nvPr/>
        </p:nvSpPr>
        <p:spPr>
          <a:xfrm>
            <a:off x="7459029" y="6841375"/>
            <a:ext cx="6765012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272525"/>
                </a:solidFill>
                <a:highlight>
                  <a:srgbClr val="D3C1B6"/>
                </a:highlight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Жалпы балл: 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2"/>
          <p:cNvSpPr/>
          <p:nvPr/>
        </p:nvSpPr>
        <p:spPr>
          <a:xfrm>
            <a:off x="7459029" y="7104741"/>
            <a:ext cx="6765012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Бұл тапсырма сіздерге физикалық білімді күнделікті өмірде </a:t>
            </a: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қолдану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27252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дағдысын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қалыптастыруға көмектеседі.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4" y="1291947"/>
            <a:ext cx="5238512" cy="698468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25690" y="130909"/>
            <a:ext cx="56097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ТАПСЫРМА 3: ЖЭС инженері – жауапты маман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97230" y="473631"/>
            <a:ext cx="13188551" cy="604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Сіздер – Қазақстандағы Жылу Электр Станциясының жас инженерлері, экологтары және операторлары. Бұл тапсырмада сіздер кәсіби жауапкершілікті сезініп, станцияның жұмысын жақсарту жолдарын ұсынасыздар.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693" y="1200209"/>
            <a:ext cx="496133" cy="5953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6006" y="1299388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Отын жағу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146006" y="1513939"/>
            <a:ext cx="77550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Көмір, газ немесе мазут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693" y="1795522"/>
            <a:ext cx="496133" cy="5953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46006" y="1894701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Қазандық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146006" y="2109252"/>
            <a:ext cx="77550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Суды булануға айналдыру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693" y="2390834"/>
            <a:ext cx="496133" cy="59531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46006" y="2490014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Турбина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146006" y="2704564"/>
            <a:ext cx="77550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Бу энергиясы механикалық жұмысқа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693" y="2986147"/>
            <a:ext cx="496133" cy="595313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6146006" y="3085326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Генератор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6146006" y="3299877"/>
            <a:ext cx="77550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Электр энергиясын өндіру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8144112" y="3685698"/>
            <a:ext cx="2472333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ЖЭС-тің ПӘК-ін арттыру жолдары: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2"/>
          <p:cNvSpPr/>
          <p:nvPr/>
        </p:nvSpPr>
        <p:spPr>
          <a:xfrm>
            <a:off x="5550693" y="4065091"/>
            <a:ext cx="4125516" cy="1142167"/>
          </a:xfrm>
          <a:prstGeom prst="roundRect">
            <a:avLst>
              <a:gd name="adj" fmla="val 364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1" name="Shape 13"/>
          <p:cNvSpPr/>
          <p:nvPr/>
        </p:nvSpPr>
        <p:spPr>
          <a:xfrm>
            <a:off x="5657492" y="4171890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E5E5E0"/>
          </a:solidFill>
          <a:ln/>
        </p:spPr>
      </p:sp>
      <p:sp>
        <p:nvSpPr>
          <p:cNvPr id="23" name="Text 14"/>
          <p:cNvSpPr/>
          <p:nvPr/>
        </p:nvSpPr>
        <p:spPr>
          <a:xfrm>
            <a:off x="5657432" y="4168839"/>
            <a:ext cx="1546146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Жылуды қайта пайдалану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5"/>
          <p:cNvSpPr/>
          <p:nvPr/>
        </p:nvSpPr>
        <p:spPr>
          <a:xfrm>
            <a:off x="5657432" y="4383389"/>
            <a:ext cx="3911918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Шыққан газдардың жылуын алдын ала суды жылытуға қолдану арқылы ПӘК-ті 5-8% арттыруға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6"/>
          <p:cNvSpPr/>
          <p:nvPr/>
        </p:nvSpPr>
        <p:spPr>
          <a:xfrm>
            <a:off x="9775388" y="4065091"/>
            <a:ext cx="4125635" cy="1142167"/>
          </a:xfrm>
          <a:prstGeom prst="roundRect">
            <a:avLst>
              <a:gd name="adj" fmla="val 364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6" name="Shape 17"/>
          <p:cNvSpPr/>
          <p:nvPr/>
        </p:nvSpPr>
        <p:spPr>
          <a:xfrm>
            <a:off x="9882187" y="4171890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E5E5E0"/>
          </a:solidFill>
          <a:ln/>
        </p:spPr>
      </p:sp>
      <p:sp>
        <p:nvSpPr>
          <p:cNvPr id="28" name="Text 18"/>
          <p:cNvSpPr/>
          <p:nvPr/>
        </p:nvSpPr>
        <p:spPr>
          <a:xfrm>
            <a:off x="9882127" y="4168839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Жылу оқшаулау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19"/>
          <p:cNvSpPr/>
          <p:nvPr/>
        </p:nvSpPr>
        <p:spPr>
          <a:xfrm>
            <a:off x="9882127" y="4383389"/>
            <a:ext cx="3912037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Құбырлар мен қазандықты жақсы оқшаулау арқылы жылу жоғалысын азайтып, тиімділікті арттырамыз.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0"/>
          <p:cNvSpPr/>
          <p:nvPr/>
        </p:nvSpPr>
        <p:spPr>
          <a:xfrm>
            <a:off x="5550693" y="5306437"/>
            <a:ext cx="8350329" cy="983575"/>
          </a:xfrm>
          <a:prstGeom prst="roundRect">
            <a:avLst>
              <a:gd name="adj" fmla="val 423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31" name="Shape 21"/>
          <p:cNvSpPr/>
          <p:nvPr/>
        </p:nvSpPr>
        <p:spPr>
          <a:xfrm>
            <a:off x="5657492" y="5413236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E5E5E0"/>
          </a:solidFill>
          <a:ln/>
        </p:spPr>
      </p:sp>
      <p:sp>
        <p:nvSpPr>
          <p:cNvPr id="33" name="Text 22"/>
          <p:cNvSpPr/>
          <p:nvPr/>
        </p:nvSpPr>
        <p:spPr>
          <a:xfrm>
            <a:off x="5657432" y="5410184"/>
            <a:ext cx="1526858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Заманауи технологиялар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3"/>
          <p:cNvSpPr/>
          <p:nvPr/>
        </p:nvSpPr>
        <p:spPr>
          <a:xfrm>
            <a:off x="5657432" y="5624735"/>
            <a:ext cx="813673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Когенерация (жылу мен электрді бір мезгілде өндіру) жүйесін енгізу ПӘК-ті 70-80% </a:t>
            </a:r>
            <a:endParaRPr lang="ru-RU" sz="1600" dirty="0">
              <a:solidFill>
                <a:srgbClr val="27252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дейін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көтереді.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25"/>
          <p:cNvSpPr/>
          <p:nvPr/>
        </p:nvSpPr>
        <p:spPr>
          <a:xfrm>
            <a:off x="5543073" y="6322337"/>
            <a:ext cx="2280880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Жауапкершілік ұраны жасаңыз: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26"/>
          <p:cNvSpPr/>
          <p:nvPr/>
        </p:nvSpPr>
        <p:spPr>
          <a:xfrm>
            <a:off x="5714761" y="6698276"/>
            <a:ext cx="820150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Мысалдар: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27"/>
          <p:cNvSpPr/>
          <p:nvPr/>
        </p:nvSpPr>
        <p:spPr>
          <a:xfrm>
            <a:off x="5714761" y="6968429"/>
            <a:ext cx="820150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«Энергияны үнемдеу – ертеңге әділдік!»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28"/>
          <p:cNvSpPr/>
          <p:nvPr/>
        </p:nvSpPr>
        <p:spPr>
          <a:xfrm>
            <a:off x="5714761" y="7161667"/>
            <a:ext cx="820150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«Жауапты инженер – таза ауа кепілі!»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29"/>
          <p:cNvSpPr/>
          <p:nvPr/>
        </p:nvSpPr>
        <p:spPr>
          <a:xfrm>
            <a:off x="5714761" y="7354905"/>
            <a:ext cx="820150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«Қазақстанның болашағы – таза энергияда!»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0"/>
          <p:cNvSpPr/>
          <p:nvPr/>
        </p:nvSpPr>
        <p:spPr>
          <a:xfrm>
            <a:off x="5714761" y="7625058"/>
            <a:ext cx="820150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i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Өз ұраныңыз: 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hape 31"/>
          <p:cNvSpPr/>
          <p:nvPr/>
        </p:nvSpPr>
        <p:spPr>
          <a:xfrm>
            <a:off x="5550693" y="6954738"/>
            <a:ext cx="15240" cy="1308497"/>
          </a:xfrm>
          <a:prstGeom prst="rect">
            <a:avLst/>
          </a:prstGeom>
          <a:solidFill>
            <a:srgbClr val="E5E5E0"/>
          </a:solidFill>
          <a:ln/>
        </p:spPr>
      </p:sp>
      <p:sp>
        <p:nvSpPr>
          <p:cNvPr id="46" name="Text 35"/>
          <p:cNvSpPr/>
          <p:nvPr/>
        </p:nvSpPr>
        <p:spPr>
          <a:xfrm>
            <a:off x="12577135" y="6364791"/>
            <a:ext cx="1461311" cy="245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Жалпы балл: 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36" y="684878"/>
            <a:ext cx="1954811" cy="2606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84446" y="257024"/>
            <a:ext cx="69692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Үй тапсырмасы: Өмірден бір жылу қозғалтқышын зерттеу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2607732" y="685174"/>
            <a:ext cx="11732386" cy="380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Бұл тапсырмада сіздер қазіргі заманғы технологияларды пайдаланып, жылу қозғалтқыштары туралы тереңірек білім аласыздар. Жасанды интеллект құралдарын (ChatGPT, Google Gemini) зерттеу көмекшісі ретінде пайдалану дағдысын дамытасыздар.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3059932" y="1372369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b="1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Тапсырма жоспары: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2771800" y="1626161"/>
            <a:ext cx="8201382" cy="99179"/>
          </a:xfrm>
          <a:prstGeom prst="roundRect">
            <a:avLst>
              <a:gd name="adj" fmla="val 4202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2622972" y="1526982"/>
            <a:ext cx="297656" cy="297656"/>
          </a:xfrm>
          <a:prstGeom prst="roundRect">
            <a:avLst>
              <a:gd name="adj" fmla="val 15360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7386" y="1601396"/>
            <a:ext cx="148828" cy="1488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722151" y="1889125"/>
            <a:ext cx="1621750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1-қадам: Құрылғыны таңда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722151" y="2103676"/>
            <a:ext cx="815197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Автокөлік қозғалтқышы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2722151" y="2296914"/>
            <a:ext cx="815197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Үйдегі қазандық немесе орталық жылыту жүйесі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2722151" y="2490152"/>
            <a:ext cx="815197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электр станциясы (ЖЭС)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2722151" y="2683391"/>
            <a:ext cx="815197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Тоңазытқыш немесе кондиционер (кері цикл)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2995043" y="2972609"/>
            <a:ext cx="8052554" cy="99179"/>
          </a:xfrm>
          <a:prstGeom prst="roundRect">
            <a:avLst>
              <a:gd name="adj" fmla="val 4202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2846095" y="2867158"/>
            <a:ext cx="297656" cy="297656"/>
          </a:xfrm>
          <a:prstGeom prst="roundRect">
            <a:avLst>
              <a:gd name="adj" fmla="val 15360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0629" y="2947844"/>
            <a:ext cx="148828" cy="14882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945275" y="3263994"/>
            <a:ext cx="2060377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2-қадам: AI құралдарын пайдалан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2945275" y="3478544"/>
            <a:ext cx="800314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ChatGPT немесе Google Gemini арқылы келесі сұрақтарға жауап іздеңіз.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3143752" y="3934673"/>
            <a:ext cx="7903726" cy="99179"/>
          </a:xfrm>
          <a:prstGeom prst="roundRect">
            <a:avLst>
              <a:gd name="adj" fmla="val 4202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2954365" y="3818836"/>
            <a:ext cx="297656" cy="297656"/>
          </a:xfrm>
          <a:prstGeom prst="roundRect">
            <a:avLst>
              <a:gd name="adj" fmla="val 15360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338" y="3909908"/>
            <a:ext cx="148828" cy="14882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3094103" y="4232329"/>
            <a:ext cx="1420178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3-қадам: Зерттеу жүргіз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3094103" y="4446879"/>
            <a:ext cx="7854315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Ақпаратты жинап, өз сөзіңізбен қайта жазыңыз. Дереккөздерді көрсетіңіз.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360017" y="4727054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Зерттеу сұрақтары: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19"/>
          <p:cNvSpPr/>
          <p:nvPr/>
        </p:nvSpPr>
        <p:spPr>
          <a:xfrm>
            <a:off x="124940" y="5092635"/>
            <a:ext cx="4453476" cy="2858616"/>
          </a:xfrm>
          <a:prstGeom prst="roundRect">
            <a:avLst>
              <a:gd name="adj" fmla="val 231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ECEC9"/>
            </a:solidFill>
            <a:prstDash val="solid"/>
          </a:ln>
        </p:spPr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15" y="5104188"/>
            <a:ext cx="3699886" cy="1999379"/>
          </a:xfrm>
          <a:prstGeom prst="rect">
            <a:avLst/>
          </a:prstGeom>
        </p:spPr>
      </p:pic>
      <p:sp>
        <p:nvSpPr>
          <p:cNvPr id="29" name="Text 21"/>
          <p:cNvSpPr/>
          <p:nvPr/>
        </p:nvSpPr>
        <p:spPr>
          <a:xfrm>
            <a:off x="298353" y="7174904"/>
            <a:ext cx="4275671" cy="12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Құрылымдық талдау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2"/>
          <p:cNvSpPr/>
          <p:nvPr/>
        </p:nvSpPr>
        <p:spPr>
          <a:xfrm>
            <a:off x="298353" y="7361475"/>
            <a:ext cx="4275671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Бұл құрылғыда </a:t>
            </a:r>
            <a:r>
              <a:rPr lang="en-US" sz="11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көзі</a:t>
            </a: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, </a:t>
            </a:r>
            <a:r>
              <a:rPr lang="en-US" sz="11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жұмыс денесі</a:t>
            </a: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, </a:t>
            </a:r>
            <a:r>
              <a:rPr lang="en-US" sz="11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салқындатқыш</a:t>
            </a: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қандай элементтер болып табылады? Әрқайсысының атқаратын функциясын түсіндіріңіз.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3"/>
          <p:cNvSpPr/>
          <p:nvPr/>
        </p:nvSpPr>
        <p:spPr>
          <a:xfrm>
            <a:off x="5153430" y="5093555"/>
            <a:ext cx="4372131" cy="2858616"/>
          </a:xfrm>
          <a:prstGeom prst="roundRect">
            <a:avLst>
              <a:gd name="adj" fmla="val 231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ECEC9"/>
            </a:solidFill>
            <a:prstDash val="solid"/>
          </a:ln>
        </p:spPr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3570" y="5160643"/>
            <a:ext cx="3745511" cy="2061794"/>
          </a:xfrm>
          <a:prstGeom prst="rect">
            <a:avLst/>
          </a:prstGeom>
        </p:spPr>
      </p:pic>
      <p:sp>
        <p:nvSpPr>
          <p:cNvPr id="34" name="Text 25"/>
          <p:cNvSpPr/>
          <p:nvPr/>
        </p:nvSpPr>
        <p:spPr>
          <a:xfrm>
            <a:off x="5313569" y="7333998"/>
            <a:ext cx="4197583" cy="12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Тиімділік көрсеткіші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6"/>
          <p:cNvSpPr/>
          <p:nvPr/>
        </p:nvSpPr>
        <p:spPr>
          <a:xfrm>
            <a:off x="5233500" y="7526121"/>
            <a:ext cx="4197583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Таңдаған құрылғының </a:t>
            </a:r>
            <a:r>
              <a:rPr lang="en-US" sz="11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ПӘК-і</a:t>
            </a: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жуық шамамен қанша пайыз? Неліктен 100% емес? Қандай факторлар ПӘК-ті төмендетеді?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27"/>
          <p:cNvSpPr/>
          <p:nvPr/>
        </p:nvSpPr>
        <p:spPr>
          <a:xfrm>
            <a:off x="10153650" y="5091482"/>
            <a:ext cx="4268140" cy="2824544"/>
          </a:xfrm>
          <a:prstGeom prst="roundRect">
            <a:avLst>
              <a:gd name="adj" fmla="val 2208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ECEC9"/>
            </a:solidFill>
            <a:prstDash val="solid"/>
          </a:ln>
        </p:spPr>
      </p:sp>
      <p:sp>
        <p:nvSpPr>
          <p:cNvPr id="37" name="Shape 28"/>
          <p:cNvSpPr/>
          <p:nvPr/>
        </p:nvSpPr>
        <p:spPr>
          <a:xfrm>
            <a:off x="2607732" y="8650134"/>
            <a:ext cx="60960" cy="3313271"/>
          </a:xfrm>
          <a:prstGeom prst="roundRect">
            <a:avLst>
              <a:gd name="adj" fmla="val 68372"/>
            </a:avLst>
          </a:prstGeom>
          <a:solidFill>
            <a:srgbClr val="E5E5E0"/>
          </a:solidFill>
          <a:ln/>
        </p:spPr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8860" y="5143583"/>
            <a:ext cx="3457187" cy="1949351"/>
          </a:xfrm>
          <a:prstGeom prst="rect">
            <a:avLst/>
          </a:prstGeom>
        </p:spPr>
      </p:pic>
      <p:sp>
        <p:nvSpPr>
          <p:cNvPr id="39" name="Text 29"/>
          <p:cNvSpPr/>
          <p:nvPr/>
        </p:nvSpPr>
        <p:spPr>
          <a:xfrm>
            <a:off x="10278330" y="7175666"/>
            <a:ext cx="4097735" cy="12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Заманауи технологиялар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0"/>
          <p:cNvSpPr/>
          <p:nvPr/>
        </p:nvSpPr>
        <p:spPr>
          <a:xfrm>
            <a:off x="10278330" y="7362237"/>
            <a:ext cx="4097735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ПӘК-ті арттыру үшін қазіргі заманда қандай </a:t>
            </a:r>
            <a:r>
              <a:rPr lang="en-US" sz="11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жаңа технологиялар</a:t>
            </a:r>
            <a:r>
              <a:rPr lang="en-US" sz="11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қолданылып жатыр? Мысалдар келтіріңіз (турбокомпрессор, гибридті қозғалтқыштар, жылу насостары т.б.).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2151" y="12226414"/>
            <a:ext cx="123944" cy="991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608" y="466487"/>
            <a:ext cx="871966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Рефлексия: Бүгінгі сабақты қорытындылау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4608" y="1330881"/>
            <a:ext cx="13281184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Сабақ соңында өзіңіздің білім деңгейіңізді бағалап, кері байланыс беруіңіз өте маңызды. Бұл сіздерге де, мұғалімге де келесі сабақтарды жақсартуға көмектеседі.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4608" y="1853684"/>
            <a:ext cx="2529959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«Бағдаршам» әдісі: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74608" y="2422803"/>
            <a:ext cx="4314587" cy="1264444"/>
          </a:xfrm>
          <a:prstGeom prst="roundRect">
            <a:avLst>
              <a:gd name="adj" fmla="val 5603"/>
            </a:avLst>
          </a:prstGeom>
          <a:solidFill>
            <a:srgbClr val="90EE90"/>
          </a:solidFill>
          <a:ln w="7620">
            <a:solidFill>
              <a:srgbClr val="76D476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0821" y="2599015"/>
            <a:ext cx="2108359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🟢 Жасыл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50821" y="2971205"/>
            <a:ext cx="3962162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«ПӘК-ті білемін, есеп шығара аламын, мәселені түсінемін»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157788" y="2422803"/>
            <a:ext cx="4314706" cy="1264444"/>
          </a:xfrm>
          <a:prstGeom prst="roundRect">
            <a:avLst>
              <a:gd name="adj" fmla="val 5603"/>
            </a:avLst>
          </a:prstGeom>
          <a:solidFill>
            <a:srgbClr val="FFD700"/>
          </a:solidFill>
          <a:ln w="7620">
            <a:solidFill>
              <a:srgbClr val="E5BD0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334000" y="2599015"/>
            <a:ext cx="2108359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🟡 Сары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34000" y="2971205"/>
            <a:ext cx="3962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«Негізгі идеяны түсіндім, бірақ әлі жаттығу мен қосымша мысалдар керек»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41086" y="2422803"/>
            <a:ext cx="4314706" cy="1264444"/>
          </a:xfrm>
          <a:prstGeom prst="roundRect">
            <a:avLst>
              <a:gd name="adj" fmla="val 5603"/>
            </a:avLst>
          </a:prstGeom>
          <a:solidFill>
            <a:srgbClr val="FF6B6B"/>
          </a:solidFill>
          <a:ln w="7620">
            <a:solidFill>
              <a:srgbClr val="E5515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17298" y="2599015"/>
            <a:ext cx="2108359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🔴 Қызыл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17298" y="2971205"/>
            <a:ext cx="3962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«Кейбір ұғымдар түсініксіз, қиындық бар, мұғалімнің көмегі керек»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74608" y="3940135"/>
            <a:ext cx="2743319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Рефлексия сұрақтары: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74608" y="4598789"/>
            <a:ext cx="84296" cy="84296"/>
          </a:xfrm>
          <a:prstGeom prst="roundRect">
            <a:avLst>
              <a:gd name="adj" fmla="val 542374"/>
            </a:avLst>
          </a:prstGeom>
          <a:solidFill>
            <a:srgbClr val="E5E5E0"/>
          </a:solidFill>
          <a:ln/>
        </p:spPr>
      </p:sp>
      <p:sp>
        <p:nvSpPr>
          <p:cNvPr id="16" name="Text 14"/>
          <p:cNvSpPr/>
          <p:nvPr/>
        </p:nvSpPr>
        <p:spPr>
          <a:xfrm>
            <a:off x="927497" y="4509254"/>
            <a:ext cx="2108359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Бүгін не үйрендің?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27497" y="4873823"/>
            <a:ext cx="4033599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қозғалтқыштары туралы, ПӘК формуласы туралы, энергия тиімділігі туралы қандай жаңа білім алдың?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5171837" y="4598789"/>
            <a:ext cx="84296" cy="84296"/>
          </a:xfrm>
          <a:prstGeom prst="roundRect">
            <a:avLst>
              <a:gd name="adj" fmla="val 542374"/>
            </a:avLst>
          </a:prstGeom>
          <a:solidFill>
            <a:srgbClr val="E5E5E0"/>
          </a:solidFill>
          <a:ln/>
        </p:spPr>
      </p:sp>
      <p:sp>
        <p:nvSpPr>
          <p:cNvPr id="19" name="Text 17"/>
          <p:cNvSpPr/>
          <p:nvPr/>
        </p:nvSpPr>
        <p:spPr>
          <a:xfrm>
            <a:off x="5424726" y="4509254"/>
            <a:ext cx="224218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Қай тапсырма ұнады?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424726" y="4873823"/>
            <a:ext cx="4033718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Үш тапсырманың ішінен қайсысы ең қызықты болды? Неге? Қандай дағдыларды дамыттың?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669185" y="4598789"/>
            <a:ext cx="84296" cy="84296"/>
          </a:xfrm>
          <a:prstGeom prst="roundRect">
            <a:avLst>
              <a:gd name="adj" fmla="val 542374"/>
            </a:avLst>
          </a:prstGeom>
          <a:solidFill>
            <a:srgbClr val="E5E5E0"/>
          </a:solidFill>
          <a:ln/>
        </p:spPr>
      </p:sp>
      <p:sp>
        <p:nvSpPr>
          <p:cNvPr id="22" name="Text 20"/>
          <p:cNvSpPr/>
          <p:nvPr/>
        </p:nvSpPr>
        <p:spPr>
          <a:xfrm>
            <a:off x="9922073" y="4509254"/>
            <a:ext cx="3385780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Өмірмен байланысын көрдің бе?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922073" y="4873823"/>
            <a:ext cx="4033599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 туралы білімді күнделікті өмірде қалай қолдана алатыныңды түсіндің бе? Мысалдар келтір.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74608" y="5957550"/>
            <a:ext cx="13281184" cy="28694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674608" y="6344483"/>
            <a:ext cx="2108359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Келесі сабақта: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74608" y="6776561"/>
            <a:ext cx="6434852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Үй тапсырмаларын талқылаймыз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74608" y="7105412"/>
            <a:ext cx="6434852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қозғалтқыштарының экологиялық әсерін зерттейміз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674608" y="7434263"/>
            <a:ext cx="6434852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Қазақстандағы энергетика саласының дамуын қарастырамыз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528560" y="6327577"/>
            <a:ext cx="6434852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highlight>
                  <a:srgbClr val="E5E5E0"/>
                </a:highlight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Рахмет сабаққа белсенді қатысқаныңыз үшін!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7528560" y="6749177"/>
            <a:ext cx="6434852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Үй тапсырмасын орындауды ұмытпаңыз. Сұрақтарыңыз болса, келесі сабаққа дейін мұғаліммен кеңесуге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037"/>
            <a:ext cx="4863822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Сапалық есептер: ПӘК-</a:t>
            </a:r>
            <a:r>
              <a:rPr lang="en-US" sz="32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ті</a:t>
            </a: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түсіну</a:t>
            </a:r>
            <a:r>
              <a:rPr lang="ru-RU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(</a:t>
            </a:r>
            <a:r>
              <a:rPr lang="kk-KZ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қосымша тапсырма</a:t>
            </a: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337191"/>
            <a:ext cx="13042821" cy="1057513"/>
          </a:xfrm>
          <a:prstGeom prst="roundRect">
            <a:avLst>
              <a:gd name="adj" fmla="val 5124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9030" y="1352431"/>
            <a:ext cx="516017" cy="1027033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966430" y="1744980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53991" y="1481376"/>
            <a:ext cx="2344579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№1: Мүмкін емес нәтиже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453991" y="1760220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Оқушылардың бірі есепті шығару кезінде жылу қозғалтқышының ПӘК-і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200%-ға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тең деген жауап алды. Оқушы есепті дұрыс шығарды ма?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53991" y="2044065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Жоқ, есеп қате шығарылған. ПӘК әрқашан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100%-дан кем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болады, өйткені барлық энергияны пайдалы жұмысқа айналдыру мүмкін емес.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2523649"/>
            <a:ext cx="13042821" cy="1057513"/>
          </a:xfrm>
          <a:prstGeom prst="roundRect">
            <a:avLst>
              <a:gd name="adj" fmla="val 5124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809030" y="2538889"/>
            <a:ext cx="516017" cy="1027033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11" name="Text 9"/>
          <p:cNvSpPr/>
          <p:nvPr/>
        </p:nvSpPr>
        <p:spPr>
          <a:xfrm>
            <a:off x="966430" y="2931438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453991" y="2667833"/>
            <a:ext cx="1882854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№2: ПӘК мағынасы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453991" y="2946678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қозғалтқышының ПӘК-і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45%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Бұл сан нені білдіреді?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453991" y="3230523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Бұл отынның жану кезінде бөлінген энергияның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45%-ы ғана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пайдалы жұмысқа айналатынын, ал қалған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55%-ы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шығындарға кететінін білдіреді.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3710107"/>
            <a:ext cx="13042821" cy="1057513"/>
          </a:xfrm>
          <a:prstGeom prst="roundRect">
            <a:avLst>
              <a:gd name="adj" fmla="val 5124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809030" y="3725347"/>
            <a:ext cx="516017" cy="1027033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17" name="Text 15"/>
          <p:cNvSpPr/>
          <p:nvPr/>
        </p:nvSpPr>
        <p:spPr>
          <a:xfrm>
            <a:off x="966430" y="4117896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453991" y="3854291"/>
            <a:ext cx="193583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№3: Мүмкін мәндер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453991" y="4133136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қозғалтқышының ПӘК-і 1,8; 50; 4; 90; 100% болуы мүмкін бе?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453991" y="4416981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ПӘК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50%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90%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болуы мүмкін. ПӘК 1,8 және 4 (егер % дегенді білдірсе) – мүмкін. ПӘК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100%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немесе одан жоғары болуы мүмкін емес.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93790" y="4896564"/>
            <a:ext cx="13042821" cy="1263968"/>
          </a:xfrm>
          <a:prstGeom prst="roundRect">
            <a:avLst>
              <a:gd name="adj" fmla="val 428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809030" y="4911804"/>
            <a:ext cx="516017" cy="1233487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23" name="Text 21"/>
          <p:cNvSpPr/>
          <p:nvPr/>
        </p:nvSpPr>
        <p:spPr>
          <a:xfrm>
            <a:off x="966430" y="5407581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453991" y="5040749"/>
            <a:ext cx="1946672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№4: ПӘК есептеу (1)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1453991" y="5319593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қозғалтқышы цикл кезінде қыздырғыштан 1000 Дж энергия алады және суытқышқа 800 Дж энергия береді. Жылу қозғалтқышының ПӘК-і қанша?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453991" y="5603438"/>
            <a:ext cx="12238434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Шешім: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Ап = Qз - Qс = 1000 - 800 =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200 Дж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η = (200/1000) × 100% =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20%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793790" y="6289477"/>
            <a:ext cx="13042821" cy="1263968"/>
          </a:xfrm>
          <a:prstGeom prst="roundRect">
            <a:avLst>
              <a:gd name="adj" fmla="val 428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809030" y="6304717"/>
            <a:ext cx="516017" cy="1233487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29" name="Text 27"/>
          <p:cNvSpPr/>
          <p:nvPr/>
        </p:nvSpPr>
        <p:spPr>
          <a:xfrm>
            <a:off x="966430" y="6800493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453991" y="6433661"/>
            <a:ext cx="1961555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№5: ПӘК есептеу (2)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1453991" y="6712506"/>
            <a:ext cx="122384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қозғалтқышы цикл кезінде қыздырғыштан 1000 Дж энергия алады және суытқышқа 700 Дж энергия береді. Жылу қозғалтқышының ПӘК-і қанша?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1453991" y="6996351"/>
            <a:ext cx="12238434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Шешім: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Ап = Qз - Qс = 1000 - 700 =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300 Дж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η = (300/1000) × 100% = </a:t>
            </a:r>
            <a:r>
              <a:rPr lang="en-US" sz="1400" dirty="0">
                <a:solidFill>
                  <a:srgbClr val="3C3939"/>
                </a:solidFill>
                <a:highlight>
                  <a:srgbClr val="FFD7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30%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3" y="377428"/>
            <a:ext cx="5245775" cy="699444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667137" y="377428"/>
            <a:ext cx="5726311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Жылу қозғалтқыштары туралы маңызды сұрақтар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5667137" y="822484"/>
            <a:ext cx="7959566" cy="1108234"/>
          </a:xfrm>
          <a:prstGeom prst="roundRect">
            <a:avLst>
              <a:gd name="adj" fmla="val 364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5770959" y="926306"/>
            <a:ext cx="288727" cy="288727"/>
          </a:xfrm>
          <a:prstGeom prst="roundRect">
            <a:avLst>
              <a:gd name="adj" fmla="val 31666888"/>
            </a:avLst>
          </a:prstGeom>
          <a:solidFill>
            <a:srgbClr val="1B1B27"/>
          </a:solidFill>
          <a:ln/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0374" y="1005602"/>
            <a:ext cx="129897" cy="12989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770959" y="1311235"/>
            <a:ext cx="3263146" cy="150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Қандай құрылғылар жылу қозғалтқыштары деп аталады?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5667137" y="2026920"/>
            <a:ext cx="7959566" cy="1108234"/>
          </a:xfrm>
          <a:prstGeom prst="roundRect">
            <a:avLst>
              <a:gd name="adj" fmla="val 364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Shape 6"/>
          <p:cNvSpPr/>
          <p:nvPr/>
        </p:nvSpPr>
        <p:spPr>
          <a:xfrm>
            <a:off x="5770959" y="2130743"/>
            <a:ext cx="288727" cy="288727"/>
          </a:xfrm>
          <a:prstGeom prst="roundRect">
            <a:avLst>
              <a:gd name="adj" fmla="val 31666888"/>
            </a:avLst>
          </a:prstGeom>
          <a:solidFill>
            <a:srgbClr val="1B1B27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0374" y="2210038"/>
            <a:ext cx="129897" cy="12989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770959" y="2515672"/>
            <a:ext cx="3359348" cy="150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Атыс қаруын жылу қозғалтқыштарына жатқызуға бола ма?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5667137" y="3231356"/>
            <a:ext cx="7959566" cy="954405"/>
          </a:xfrm>
          <a:prstGeom prst="roundRect">
            <a:avLst>
              <a:gd name="adj" fmla="val 423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Shape 10"/>
          <p:cNvSpPr/>
          <p:nvPr/>
        </p:nvSpPr>
        <p:spPr>
          <a:xfrm>
            <a:off x="5770959" y="3335179"/>
            <a:ext cx="288727" cy="288727"/>
          </a:xfrm>
          <a:prstGeom prst="roundRect">
            <a:avLst>
              <a:gd name="adj" fmla="val 31666888"/>
            </a:avLst>
          </a:prstGeom>
          <a:solidFill>
            <a:srgbClr val="1B1B27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0374" y="3414474"/>
            <a:ext cx="129897" cy="12989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770959" y="3720108"/>
            <a:ext cx="3218259" cy="150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Адам ағзасын жылу қозғалтқышына жатқызуға бола ма?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3"/>
          <p:cNvSpPr/>
          <p:nvPr/>
        </p:nvSpPr>
        <p:spPr>
          <a:xfrm>
            <a:off x="5667137" y="4281964"/>
            <a:ext cx="7959566" cy="954405"/>
          </a:xfrm>
          <a:prstGeom prst="roundRect">
            <a:avLst>
              <a:gd name="adj" fmla="val 423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1" name="Shape 14"/>
          <p:cNvSpPr/>
          <p:nvPr/>
        </p:nvSpPr>
        <p:spPr>
          <a:xfrm>
            <a:off x="5770959" y="4385786"/>
            <a:ext cx="288727" cy="288727"/>
          </a:xfrm>
          <a:prstGeom prst="roundRect">
            <a:avLst>
              <a:gd name="adj" fmla="val 31666888"/>
            </a:avLst>
          </a:prstGeom>
          <a:solidFill>
            <a:srgbClr val="1B1B27"/>
          </a:solidFill>
          <a:ln/>
        </p:spPr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0374" y="4465082"/>
            <a:ext cx="129897" cy="129897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5770959" y="4770715"/>
            <a:ext cx="4164687" cy="150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Неліктен ІЖҚ суасты қайықтарда су астында жүзгенде қолданылмайды?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7"/>
          <p:cNvSpPr/>
          <p:nvPr/>
        </p:nvSpPr>
        <p:spPr>
          <a:xfrm>
            <a:off x="5667137" y="5332571"/>
            <a:ext cx="7959566" cy="954405"/>
          </a:xfrm>
          <a:prstGeom prst="roundRect">
            <a:avLst>
              <a:gd name="adj" fmla="val 423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6" name="Shape 18"/>
          <p:cNvSpPr/>
          <p:nvPr/>
        </p:nvSpPr>
        <p:spPr>
          <a:xfrm>
            <a:off x="5770959" y="5436394"/>
            <a:ext cx="288727" cy="288727"/>
          </a:xfrm>
          <a:prstGeom prst="roundRect">
            <a:avLst>
              <a:gd name="adj" fmla="val 31666888"/>
            </a:avLst>
          </a:prstGeom>
          <a:solidFill>
            <a:srgbClr val="1B1B27"/>
          </a:solidFill>
          <a:ln/>
        </p:spPr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0374" y="5515689"/>
            <a:ext cx="129897" cy="129897"/>
          </a:xfrm>
          <a:prstGeom prst="rect">
            <a:avLst/>
          </a:prstGeom>
        </p:spPr>
      </p:pic>
      <p:sp>
        <p:nvSpPr>
          <p:cNvPr id="28" name="Text 19"/>
          <p:cNvSpPr/>
          <p:nvPr/>
        </p:nvSpPr>
        <p:spPr>
          <a:xfrm>
            <a:off x="5770959" y="5821323"/>
            <a:ext cx="2504242" cy="150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Турбинадағы бу температурасы өзгере ме?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1"/>
          <p:cNvSpPr/>
          <p:nvPr/>
        </p:nvSpPr>
        <p:spPr>
          <a:xfrm>
            <a:off x="5667137" y="6383179"/>
            <a:ext cx="7959566" cy="954405"/>
          </a:xfrm>
          <a:prstGeom prst="roundRect">
            <a:avLst>
              <a:gd name="adj" fmla="val 423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31" name="Shape 22"/>
          <p:cNvSpPr/>
          <p:nvPr/>
        </p:nvSpPr>
        <p:spPr>
          <a:xfrm>
            <a:off x="5770959" y="6487001"/>
            <a:ext cx="288727" cy="288727"/>
          </a:xfrm>
          <a:prstGeom prst="roundRect">
            <a:avLst>
              <a:gd name="adj" fmla="val 31666888"/>
            </a:avLst>
          </a:prstGeom>
          <a:solidFill>
            <a:srgbClr val="1B1B27"/>
          </a:solidFill>
          <a:ln/>
        </p:spPr>
      </p:sp>
      <p:pic>
        <p:nvPicPr>
          <p:cNvPr id="32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0374" y="6566297"/>
            <a:ext cx="129897" cy="129897"/>
          </a:xfrm>
          <a:prstGeom prst="rect">
            <a:avLst/>
          </a:prstGeom>
        </p:spPr>
      </p:pic>
      <p:sp>
        <p:nvSpPr>
          <p:cNvPr id="33" name="Text 23"/>
          <p:cNvSpPr/>
          <p:nvPr/>
        </p:nvSpPr>
        <p:spPr>
          <a:xfrm>
            <a:off x="5770959" y="6871930"/>
            <a:ext cx="2774513" cy="150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Барлық жылу қозғалтқыштары бірдей тиімді ме?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88912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Пайдалы әрекет коэффициенті – ПӘК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4749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09742" y="2110383"/>
            <a:ext cx="733436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Коэффициент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(латын тілінен </a:t>
            </a:r>
            <a:r>
              <a:rPr lang="en-US" sz="24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coefficientis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) – әдетте тұрақты немесе белгілі шама, айнымалы немесе белгілі шаманың алдындағы көбейткіш.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12086" y="2110383"/>
            <a:ext cx="22860" cy="635079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6204585" y="3528774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қозғалтқышының атқаратын жұмысының отынның жану кезінде алынған энергиядан қандай үлесін құрайтынын көрсететін физикалық шама </a:t>
            </a: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қозғалтқышының пайдалы әрекет коэффициенті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деп аталады.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04585" y="5540097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ПӘК қозғалтқыштың энергияны қаншалықты тиімді пайдаланатынын бағалауға мүмкіндік береді. Бұл техникалық құрылғылардың маңызды сипаттамасы.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9722" y="621923"/>
            <a:ext cx="5276374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ПӘК-ті есептеу формулалары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29722" y="1384756"/>
            <a:ext cx="6446996" cy="1193363"/>
          </a:xfrm>
          <a:prstGeom prst="roundRect">
            <a:avLst>
              <a:gd name="adj" fmla="val 52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86170" y="1541204"/>
            <a:ext cx="6134100" cy="453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0" y="1541204"/>
            <a:ext cx="6134100" cy="45398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86170" y="2183546"/>
            <a:ext cx="61341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Жұмыс пен жылу энергиясының қатынасы арқылы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225546" y="1384756"/>
            <a:ext cx="6446996" cy="1193363"/>
          </a:xfrm>
          <a:prstGeom prst="roundRect">
            <a:avLst>
              <a:gd name="adj" fmla="val 52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381994" y="1541204"/>
            <a:ext cx="6134100" cy="444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994" y="1541204"/>
            <a:ext cx="6134100" cy="44493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381994" y="2174498"/>
            <a:ext cx="61341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Пайдалы жұмыстың жұмсалған жұмысқа қатынасы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9722" y="2726948"/>
            <a:ext cx="6446996" cy="1193363"/>
          </a:xfrm>
          <a:prstGeom prst="roundRect">
            <a:avLst>
              <a:gd name="adj" fmla="val 52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786170" y="2883396"/>
            <a:ext cx="6134100" cy="444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70" y="2883396"/>
            <a:ext cx="6134100" cy="44493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6170" y="3516689"/>
            <a:ext cx="61341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Пайдалы қуаттың жұмсалған қуатқа қатынасы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7225546" y="2726948"/>
            <a:ext cx="6446996" cy="1193363"/>
          </a:xfrm>
          <a:prstGeom prst="roundRect">
            <a:avLst>
              <a:gd name="adj" fmla="val 52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7381994" y="2883396"/>
            <a:ext cx="6134100" cy="453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994" y="2883396"/>
            <a:ext cx="6134100" cy="45398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81994" y="3525738"/>
            <a:ext cx="61341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Пайдалы жылудың жұмсалған жылуға қатынасы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629722" y="4162074"/>
            <a:ext cx="13042821" cy="26194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0" name="Text 14"/>
          <p:cNvSpPr/>
          <p:nvPr/>
        </p:nvSpPr>
        <p:spPr>
          <a:xfrm>
            <a:off x="629722" y="4411444"/>
            <a:ext cx="7442716" cy="930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300"/>
              </a:lnSpc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ӘРҚАШАН! η &lt; 100%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9722" y="5564921"/>
            <a:ext cx="412444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Неліктен ПӘК 100%-дан кем?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29722" y="6294179"/>
            <a:ext cx="633984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қозғалтқыштарында энергияның бір бөлігі </a:t>
            </a:r>
            <a:r>
              <a:rPr lang="en-US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үйкеліске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шығынына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</a:t>
            </a:r>
            <a:r>
              <a:rPr lang="en-US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қоршаған ортаға таралуға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жоғалады. Термодинамиканың екінші заңы бойынша, барлық жылу энергиясын механикалық жұмысқа айналдыру мүмкін емес.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340322" y="6294179"/>
            <a:ext cx="633984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Суытқышқа берілетін энергия, механизмдердің қыздыруы, дыбыс шығындары – мұның бәрі қозғалтқыштың тиімділігін төмендетеді. Сондықтан барлық жылу қозғалтқыштарының ПӘК-і 100%-дан төмен.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49234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Жылу қозғалтқыштарының салыстырмалы сипаттамалары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15446" y="773765"/>
            <a:ext cx="13836729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Әртүрлі жылу қозғалтқыштары әртүрлі қуат пен тиімділікке ие. Төмендегі кестеде негізгі қозғалтқыш түрлерінің сипаттамалары келтірілген.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93" y="1755723"/>
            <a:ext cx="1664970" cy="166497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-341305" y="3656196"/>
            <a:ext cx="4460796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Ішкі жану қозғалтқышы (ІЖҚ)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12" y="1737556"/>
            <a:ext cx="1664970" cy="16649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54423" y="3610548"/>
            <a:ext cx="4600694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Турбина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131" y="1792495"/>
            <a:ext cx="1664970" cy="16649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056697" y="3616662"/>
            <a:ext cx="4460796" cy="103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Реактивті қозғалтқыш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9049246" y="1283475"/>
            <a:ext cx="4653928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Қозғалтқыш түрлерінің ПӘК салыстырмасы: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285" y="1157747"/>
            <a:ext cx="5976890" cy="334699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84409" y="5025398"/>
            <a:ext cx="9195227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Төменде әртүрлі жылу қозғалтқыштарының толық сипаттамалары берілген: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1792030" y="5243257"/>
            <a:ext cx="9185100" cy="1229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1856680" y="5255069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Қозғалтқыштар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7389038" y="5255069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Қуаты, кВт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1535390" y="5255069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ПӘК, 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1792029" y="5090175"/>
            <a:ext cx="11098913" cy="2056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9" name="Text 13"/>
          <p:cNvSpPr/>
          <p:nvPr/>
        </p:nvSpPr>
        <p:spPr>
          <a:xfrm>
            <a:off x="1856680" y="5450927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ІЖҚ: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389038" y="5450927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11535390" y="5450927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1856680" y="5646785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карбюраторлық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7389038" y="5646785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– 200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9"/>
          <p:cNvSpPr/>
          <p:nvPr/>
        </p:nvSpPr>
        <p:spPr>
          <a:xfrm>
            <a:off x="11535390" y="5646785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≈ 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1856680" y="5842643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дизельді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2"/>
          <p:cNvSpPr/>
          <p:nvPr/>
        </p:nvSpPr>
        <p:spPr>
          <a:xfrm>
            <a:off x="7389038" y="5842643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15 – 2200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11535390" y="5842643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≈ 35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1856680" y="6038500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Турбиналар: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6"/>
          <p:cNvSpPr/>
          <p:nvPr/>
        </p:nvSpPr>
        <p:spPr>
          <a:xfrm>
            <a:off x="7389038" y="6038500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7"/>
          <p:cNvSpPr/>
          <p:nvPr/>
        </p:nvSpPr>
        <p:spPr>
          <a:xfrm>
            <a:off x="11535390" y="6038500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9"/>
          <p:cNvSpPr/>
          <p:nvPr/>
        </p:nvSpPr>
        <p:spPr>
          <a:xfrm>
            <a:off x="1856680" y="6234358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булы турбиналар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0"/>
          <p:cNvSpPr/>
          <p:nvPr/>
        </p:nvSpPr>
        <p:spPr>
          <a:xfrm>
            <a:off x="7389038" y="6234358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× 10⁵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1"/>
          <p:cNvSpPr/>
          <p:nvPr/>
        </p:nvSpPr>
        <p:spPr>
          <a:xfrm>
            <a:off x="11535390" y="6234358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≈ 30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3"/>
          <p:cNvSpPr/>
          <p:nvPr/>
        </p:nvSpPr>
        <p:spPr>
          <a:xfrm>
            <a:off x="1856680" y="6430216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 турбиналары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4"/>
          <p:cNvSpPr/>
          <p:nvPr/>
        </p:nvSpPr>
        <p:spPr>
          <a:xfrm>
            <a:off x="7389038" y="6430216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12 × 10⁵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5"/>
          <p:cNvSpPr/>
          <p:nvPr/>
        </p:nvSpPr>
        <p:spPr>
          <a:xfrm>
            <a:off x="11535390" y="6430216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≈ 27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37"/>
          <p:cNvSpPr/>
          <p:nvPr/>
        </p:nvSpPr>
        <p:spPr>
          <a:xfrm>
            <a:off x="1856680" y="6626074"/>
            <a:ext cx="3585865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Реактивті қозғалтқыш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38"/>
          <p:cNvSpPr/>
          <p:nvPr/>
        </p:nvSpPr>
        <p:spPr>
          <a:xfrm>
            <a:off x="7389038" y="6626074"/>
            <a:ext cx="2664792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× 10⁷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39"/>
          <p:cNvSpPr/>
          <p:nvPr/>
        </p:nvSpPr>
        <p:spPr>
          <a:xfrm>
            <a:off x="11535390" y="6626074"/>
            <a:ext cx="2667323" cy="64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≈ 80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0"/>
          <p:cNvSpPr/>
          <p:nvPr/>
        </p:nvSpPr>
        <p:spPr>
          <a:xfrm>
            <a:off x="1251030" y="7520403"/>
            <a:ext cx="9195227" cy="72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Кестеден көріп отырғанымыздай, реактивті қозғалтқыштар ең жоғары ПӘК-ке ие, бірақ олар ең көп қуат шығарады. </a:t>
            </a:r>
            <a:endParaRPr lang="ru-RU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Дизельді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қозғалтқыштар карбюраторлықтарға қарағанда тиімдірек.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8523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Жылу машиналарын қолдану және қоршаған ортаны қорғау мәселелері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78330"/>
            <a:ext cx="793790" cy="11688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46290" y="203704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Оттегінің жануы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46290" y="2380297"/>
            <a:ext cx="120903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машиналарында отынды жағу үшін көп мөлшерде оттегі қажет. Әртүрлі отынды жағуға жасыл өсімдіктер өндіретін оттегінің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10-25%-ы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жұмсалады. Бұл атмосферадағы оттегі балансына айтарлықтай әсер етеді.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047167"/>
            <a:ext cx="793790" cy="11688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46290" y="3205877"/>
            <a:ext cx="327767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Көмірқышқыл газының шығарылуы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746290" y="3549134"/>
            <a:ext cx="120903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машиналары оттегіді жағып қана қоймай, атмосфераға көп мөлшерде көмірқышқыл газын (CO₂) шығарады. Отынның жануы өндірістік кәсіпорындар мен жылу электр станцияларының пештерінде әрқашан толық болмайды.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216003"/>
            <a:ext cx="793790" cy="11688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46290" y="437471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Ауаның ластануы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746290" y="4717971"/>
            <a:ext cx="120903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Толық жанбау салдарынан ауа күл мен күйемен ластанады. Қазіргі уақытта бүкіл әлемде қарапайым энергетикалық қондырғылар атмосфераға жыл сайын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200-250 млн тонна күл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шамамен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60 млн тонна күкірт диоксиді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шығарады.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84840"/>
            <a:ext cx="793790" cy="116883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746290" y="5543550"/>
            <a:ext cx="2131457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Көлік шығарындылары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746290" y="5886807"/>
            <a:ext cx="120903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Өнеркәсіптен басқа, ауаны көлік те ластайды, ең алдымен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автомобиль көлігі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Үлкен қалалардың тұрғындары автомобиль қозғалтқыштарының шығарылған газдарынан тұншығады. Бұл экологиялық мәселе күннен-күнге өткірлене түсуде.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793790" y="6732270"/>
            <a:ext cx="13042821" cy="928687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" y="6966942"/>
            <a:ext cx="198358" cy="15871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309568" y="6930628"/>
            <a:ext cx="12368332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Маңызды: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Жылу машиналарының қоршаған ортаға әсерін азайту үшін таза энергия көздерін дамыту, қозғалтқыштардың тиімділігін арттыру және шығарындыларды тазарту жүйелерін жетілдіру қажет.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0091"/>
            <a:ext cx="6447830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Жылу қозғалтқышының ПӘК – қорытынды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391245"/>
            <a:ext cx="6456878" cy="1314688"/>
          </a:xfrm>
          <a:prstGeom prst="roundRect">
            <a:avLst>
              <a:gd name="adj" fmla="val 41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30354" y="1527810"/>
            <a:ext cx="386953" cy="386953"/>
          </a:xfrm>
          <a:prstGeom prst="roundRect">
            <a:avLst>
              <a:gd name="adj" fmla="val 23628414"/>
            </a:avLst>
          </a:prstGeom>
          <a:solidFill>
            <a:srgbClr val="1B1B2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796" y="1634252"/>
            <a:ext cx="174069" cy="17406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0354" y="2043708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η = (А / Q) × 100%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0354" y="2362914"/>
            <a:ext cx="618374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Негізгі формула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379613" y="1391245"/>
            <a:ext cx="6456998" cy="1314688"/>
          </a:xfrm>
          <a:prstGeom prst="roundRect">
            <a:avLst>
              <a:gd name="adj" fmla="val 41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516177" y="1527810"/>
            <a:ext cx="386953" cy="386953"/>
          </a:xfrm>
          <a:prstGeom prst="roundRect">
            <a:avLst>
              <a:gd name="adj" fmla="val 23628414"/>
            </a:avLst>
          </a:prstGeom>
          <a:solidFill>
            <a:srgbClr val="1B1B2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2619" y="1634252"/>
            <a:ext cx="174069" cy="17406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16177" y="2043708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η = Ап / Аз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516177" y="2362914"/>
            <a:ext cx="6183868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Жұмыс арқылы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3790" y="2834878"/>
            <a:ext cx="6456878" cy="1314688"/>
          </a:xfrm>
          <a:prstGeom prst="roundRect">
            <a:avLst>
              <a:gd name="adj" fmla="val 41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30354" y="2971443"/>
            <a:ext cx="386953" cy="386953"/>
          </a:xfrm>
          <a:prstGeom prst="roundRect">
            <a:avLst>
              <a:gd name="adj" fmla="val 23628414"/>
            </a:avLst>
          </a:prstGeom>
          <a:solidFill>
            <a:srgbClr val="1B1B2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796" y="3077885"/>
            <a:ext cx="174069" cy="17406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30354" y="3487341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η = Qп / Qз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30354" y="3806547"/>
            <a:ext cx="618374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арқылы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379613" y="2834878"/>
            <a:ext cx="6456998" cy="1314688"/>
          </a:xfrm>
          <a:prstGeom prst="roundRect">
            <a:avLst>
              <a:gd name="adj" fmla="val 41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516177" y="2971443"/>
            <a:ext cx="386953" cy="386953"/>
          </a:xfrm>
          <a:prstGeom prst="roundRect">
            <a:avLst>
              <a:gd name="adj" fmla="val 23628414"/>
            </a:avLst>
          </a:prstGeom>
          <a:solidFill>
            <a:srgbClr val="1B1B27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2619" y="3077885"/>
            <a:ext cx="174069" cy="17406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16177" y="3487341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η = Nп / Nз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516177" y="3806547"/>
            <a:ext cx="6183868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Қуат арқылы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793790" y="4358983"/>
            <a:ext cx="13042821" cy="2369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4" name="Text 18"/>
          <p:cNvSpPr/>
          <p:nvPr/>
        </p:nvSpPr>
        <p:spPr>
          <a:xfrm>
            <a:off x="793790" y="4576048"/>
            <a:ext cx="9675614" cy="1209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0"/>
              </a:lnSpc>
              <a:buNone/>
            </a:pPr>
            <a:r>
              <a:rPr lang="en-US" sz="8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η &lt; 100%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9"/>
          <p:cNvSpPr/>
          <p:nvPr/>
        </p:nvSpPr>
        <p:spPr>
          <a:xfrm>
            <a:off x="793790" y="5978962"/>
            <a:ext cx="13042821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қозғалтқыштарының пайдалы әрекет коэффициенті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ӘРҚАШАН 100%-дан кем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болады. Бұл термодинамиканың екінші заңының салдары және барлық нақты жүйелерде энергия шығындарының болуына байланысты.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793790" y="666583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Есте сақтаңыз: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793790" y="6996232"/>
            <a:ext cx="409336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ПӘК – тиімділік өлшемі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2"/>
          <p:cNvSpPr/>
          <p:nvPr/>
        </p:nvSpPr>
        <p:spPr>
          <a:xfrm>
            <a:off x="793790" y="7247811"/>
            <a:ext cx="409336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Пайздық түрде өрнектеледі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5209342" y="666583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Шығындар: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5209342" y="6996232"/>
            <a:ext cx="409336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5209342" y="7247811"/>
            <a:ext cx="409336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Жылу шығыны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6"/>
          <p:cNvSpPr/>
          <p:nvPr/>
        </p:nvSpPr>
        <p:spPr>
          <a:xfrm>
            <a:off x="9624893" y="666583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Қолдану: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7"/>
          <p:cNvSpPr/>
          <p:nvPr/>
        </p:nvSpPr>
        <p:spPr>
          <a:xfrm>
            <a:off x="9624893" y="6996232"/>
            <a:ext cx="4226838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Қозғалтқыштарды салыстыру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8"/>
          <p:cNvSpPr/>
          <p:nvPr/>
        </p:nvSpPr>
        <p:spPr>
          <a:xfrm>
            <a:off x="9624893" y="7247811"/>
            <a:ext cx="4226838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Тиімділікті бағалау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64881" y="478420"/>
            <a:ext cx="9598343" cy="480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Жылу қозғалтқышының жұмыс принципі және ПӘК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14839" y="1239085"/>
            <a:ext cx="3944541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Жылу қозғалтқышының құрылымы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14839" y="1681045"/>
            <a:ext cx="6512838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қозғалтқышы – жылу энергиясын механикалық жұмысқа айналдыратын құрылғы. Кез келген жылу қозғалтқышы үш негізгі элементтен тұрады: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14839" y="2505909"/>
            <a:ext cx="651283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көзі (Q₁)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– жоғары температуралы резервуар, жылу береді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14839" y="2863575"/>
            <a:ext cx="651283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Жұмыс денесі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– газ немесе бу, жылуды жұмысқа айналдырады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14839" y="3229698"/>
            <a:ext cx="651283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Салқындатқыш (Q₂)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– төмен температуралы резервуар, </a:t>
            </a: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артық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27252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жылуды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83168" y="3856498"/>
            <a:ext cx="651283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Істелген пайдалы жұмыс </a:t>
            </a: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A = Q₁ - Q₂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формуласымен есептеледі.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10343" y="1239085"/>
            <a:ext cx="2305645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ПӘК формуласы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10343" y="1721764"/>
            <a:ext cx="6512838" cy="468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343" y="1721764"/>
            <a:ext cx="6512838" cy="46886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510343" y="2579966"/>
            <a:ext cx="6512838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Мысал есеп: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Қозғалтқышқа 1000 Дж жылу берілсе, пайдалы жұмыс 300 Дж болса, ПӘК-ті табыңдар.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53325" y="3550929"/>
            <a:ext cx="651283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Шешімі: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10343" y="3774885"/>
            <a:ext cx="6512838" cy="419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43" y="3774885"/>
            <a:ext cx="6512838" cy="419933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7510343" y="4389247"/>
            <a:ext cx="6512838" cy="1144667"/>
          </a:xfrm>
          <a:prstGeom prst="roundRect">
            <a:avLst>
              <a:gd name="adj" fmla="val 5640"/>
            </a:avLst>
          </a:prstGeom>
          <a:solidFill>
            <a:srgbClr val="DCDCD5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053" y="4629635"/>
            <a:ext cx="192048" cy="15371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009811" y="4581295"/>
            <a:ext cx="5859661" cy="737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Неліктен ПӘК 100% болмайды?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Термодинамиканың екінші заңына сәйкес, жылудың бір бөлігі әрқашан салқындатқышқа кетеді. Сонымен қатар үйкеліс, жылу жоғалуы және қоршаған ортаға жылудың таралуы ПӘК-ті төмендетеді.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614839" y="5879672"/>
            <a:ext cx="6623447" cy="900827"/>
          </a:xfrm>
          <a:prstGeom prst="roundRect">
            <a:avLst>
              <a:gd name="adj" fmla="val 716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0" name="Text 15"/>
          <p:cNvSpPr/>
          <p:nvPr/>
        </p:nvSpPr>
        <p:spPr>
          <a:xfrm>
            <a:off x="776168" y="6041002"/>
            <a:ext cx="2002988" cy="24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Бензин қозғалтқышы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776168" y="6373305"/>
            <a:ext cx="630078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ПӘК: 25-30%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7391995" y="5879672"/>
            <a:ext cx="6623566" cy="900827"/>
          </a:xfrm>
          <a:prstGeom prst="roundRect">
            <a:avLst>
              <a:gd name="adj" fmla="val 716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3" name="Text 18"/>
          <p:cNvSpPr/>
          <p:nvPr/>
        </p:nvSpPr>
        <p:spPr>
          <a:xfrm>
            <a:off x="7553325" y="6041002"/>
            <a:ext cx="1996916" cy="24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Дизель қозғалтқышы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7553325" y="6373305"/>
            <a:ext cx="6300907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ПӘК: 35-40%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0"/>
          <p:cNvSpPr/>
          <p:nvPr/>
        </p:nvSpPr>
        <p:spPr>
          <a:xfrm>
            <a:off x="614839" y="6934208"/>
            <a:ext cx="6623447" cy="900827"/>
          </a:xfrm>
          <a:prstGeom prst="roundRect">
            <a:avLst>
              <a:gd name="adj" fmla="val 716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6" name="Text 21"/>
          <p:cNvSpPr/>
          <p:nvPr/>
        </p:nvSpPr>
        <p:spPr>
          <a:xfrm>
            <a:off x="776168" y="7095538"/>
            <a:ext cx="1921431" cy="24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ЖЭС турбинасы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2"/>
          <p:cNvSpPr/>
          <p:nvPr/>
        </p:nvSpPr>
        <p:spPr>
          <a:xfrm>
            <a:off x="776168" y="7427842"/>
            <a:ext cx="630078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ПӘК: 30-40%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3"/>
          <p:cNvSpPr/>
          <p:nvPr/>
        </p:nvSpPr>
        <p:spPr>
          <a:xfrm>
            <a:off x="7391995" y="6934208"/>
            <a:ext cx="6623566" cy="900827"/>
          </a:xfrm>
          <a:prstGeom prst="roundRect">
            <a:avLst>
              <a:gd name="adj" fmla="val 716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7553325" y="7095538"/>
            <a:ext cx="1965603" cy="24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Электр қозғалтқышы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5"/>
          <p:cNvSpPr/>
          <p:nvPr/>
        </p:nvSpPr>
        <p:spPr>
          <a:xfrm>
            <a:off x="7553325" y="7427842"/>
            <a:ext cx="6300907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ПӘК: 85-95%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362" y="543044"/>
            <a:ext cx="8509754" cy="476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32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ТАПСЫРМА 1: Жылу қозғалтқышын еске түсіру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362" y="1079897"/>
            <a:ext cx="4054673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12F2B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Think–Pair–Share әдісі арқылы білімді бекіту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9362" y="1546265"/>
            <a:ext cx="152281" cy="190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362" y="1789748"/>
            <a:ext cx="4368998" cy="15240"/>
          </a:xfrm>
          <a:prstGeom prst="rect">
            <a:avLst/>
          </a:prstGeom>
          <a:solidFill>
            <a:srgbClr val="E5E5E0"/>
          </a:solidFill>
          <a:ln/>
        </p:spPr>
      </p:sp>
      <p:sp>
        <p:nvSpPr>
          <p:cNvPr id="6" name="Text 4"/>
          <p:cNvSpPr/>
          <p:nvPr/>
        </p:nvSpPr>
        <p:spPr>
          <a:xfrm>
            <a:off x="609362" y="1896308"/>
            <a:ext cx="1904286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Ойлан (1 минут)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9362" y="2225516"/>
            <a:ext cx="4368998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Төмендегі сұрақтарға өз бетіңізбен ойланып жауап жазыңыз: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09362" y="2804517"/>
            <a:ext cx="4368998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Локомотив, автокөлік, ЖЭС турбинасының ортақ ерекшелігі неде?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09362" y="3345418"/>
            <a:ext cx="4368998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қозғалтқышы дегеніміз не?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9362" y="3642479"/>
            <a:ext cx="4368998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Қандай жылу қозғалтқыштарының түрлерін білесіз?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130641" y="1546265"/>
            <a:ext cx="152281" cy="190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130641" y="1789748"/>
            <a:ext cx="4368998" cy="15240"/>
          </a:xfrm>
          <a:prstGeom prst="rect">
            <a:avLst/>
          </a:prstGeom>
          <a:solidFill>
            <a:srgbClr val="E5E5E0"/>
          </a:solidFill>
          <a:ln/>
        </p:spPr>
      </p:sp>
      <p:sp>
        <p:nvSpPr>
          <p:cNvPr id="13" name="Text 11"/>
          <p:cNvSpPr/>
          <p:nvPr/>
        </p:nvSpPr>
        <p:spPr>
          <a:xfrm>
            <a:off x="5130641" y="1896308"/>
            <a:ext cx="2440781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Жұппен талқыла (2 минут)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130641" y="2225516"/>
            <a:ext cx="4368998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Жұбыңызбен бірге төмендегі </a:t>
            </a: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кестені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толтырыңыз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51921" y="1546265"/>
            <a:ext cx="152281" cy="190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51921" y="1789748"/>
            <a:ext cx="4369118" cy="15240"/>
          </a:xfrm>
          <a:prstGeom prst="rect">
            <a:avLst/>
          </a:prstGeom>
          <a:solidFill>
            <a:srgbClr val="E5E5E0"/>
          </a:solidFill>
          <a:ln/>
        </p:spPr>
      </p:sp>
      <p:sp>
        <p:nvSpPr>
          <p:cNvPr id="17" name="Text 15"/>
          <p:cNvSpPr/>
          <p:nvPr/>
        </p:nvSpPr>
        <p:spPr>
          <a:xfrm>
            <a:off x="9651921" y="1896308"/>
            <a:ext cx="2496264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Сыныппен бөлісу (1 минут)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651921" y="2225516"/>
            <a:ext cx="4369118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Жұбыңызбен бірге бір дұрыс толтырылған мысалды сыныпқа айтыңыз және өз ойларыңызбен бөлісіңіз.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09362" y="4171831"/>
            <a:ext cx="13411676" cy="1340406"/>
          </a:xfrm>
          <a:prstGeom prst="roundRect">
            <a:avLst>
              <a:gd name="adj" fmla="val 477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616982" y="4179451"/>
            <a:ext cx="13396436" cy="4417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769263" y="4278392"/>
            <a:ext cx="304073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Құрылғы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122182" y="4278392"/>
            <a:ext cx="303692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Жылу көзі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471291" y="4278392"/>
            <a:ext cx="303692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Жұмыс денесі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0820400" y="4278392"/>
            <a:ext cx="304073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Салқындатқыш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16982" y="4621173"/>
            <a:ext cx="13396436" cy="4417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769263" y="4720114"/>
            <a:ext cx="304073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Мысал 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122182" y="4720114"/>
            <a:ext cx="303692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471291" y="4720114"/>
            <a:ext cx="303692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0820400" y="4720114"/>
            <a:ext cx="304073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16982" y="5062895"/>
            <a:ext cx="13396436" cy="4417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769263" y="5161836"/>
            <a:ext cx="304073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Мысал 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4122182" y="5161836"/>
            <a:ext cx="303692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7471291" y="5161836"/>
            <a:ext cx="303692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10820400" y="5161836"/>
            <a:ext cx="304073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609362" y="5912048"/>
            <a:ext cx="4368998" cy="1359218"/>
          </a:xfrm>
          <a:prstGeom prst="roundRect">
            <a:avLst>
              <a:gd name="adj" fmla="val 538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609362" y="5896808"/>
            <a:ext cx="4368998" cy="60960"/>
          </a:xfrm>
          <a:prstGeom prst="roundRect">
            <a:avLst>
              <a:gd name="adj" fmla="val 104966"/>
            </a:avLst>
          </a:prstGeom>
          <a:solidFill>
            <a:srgbClr val="E5E5E0"/>
          </a:solidFill>
          <a:ln/>
        </p:spPr>
      </p:sp>
      <p:sp>
        <p:nvSpPr>
          <p:cNvPr id="37" name="Shape 35"/>
          <p:cNvSpPr/>
          <p:nvPr/>
        </p:nvSpPr>
        <p:spPr>
          <a:xfrm>
            <a:off x="2565321" y="5683568"/>
            <a:ext cx="456962" cy="456962"/>
          </a:xfrm>
          <a:prstGeom prst="roundRect">
            <a:avLst>
              <a:gd name="adj" fmla="val 200104"/>
            </a:avLst>
          </a:prstGeom>
          <a:solidFill>
            <a:srgbClr val="E5E5E0"/>
          </a:solidFill>
          <a:ln/>
        </p:spPr>
      </p:sp>
      <p:sp>
        <p:nvSpPr>
          <p:cNvPr id="38" name="Text 36"/>
          <p:cNvSpPr/>
          <p:nvPr/>
        </p:nvSpPr>
        <p:spPr>
          <a:xfrm>
            <a:off x="2702362" y="5797748"/>
            <a:ext cx="182761" cy="228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776883" y="6292810"/>
            <a:ext cx="4033957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Жылу қозғалтқышының анықтамасын дұрыс айтады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776883" y="6859905"/>
            <a:ext cx="403395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hape 39"/>
          <p:cNvSpPr/>
          <p:nvPr/>
        </p:nvSpPr>
        <p:spPr>
          <a:xfrm>
            <a:off x="5130641" y="5912048"/>
            <a:ext cx="4368998" cy="1359218"/>
          </a:xfrm>
          <a:prstGeom prst="roundRect">
            <a:avLst>
              <a:gd name="adj" fmla="val 538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2" name="Shape 40"/>
          <p:cNvSpPr/>
          <p:nvPr/>
        </p:nvSpPr>
        <p:spPr>
          <a:xfrm>
            <a:off x="5130641" y="5896808"/>
            <a:ext cx="4368998" cy="60960"/>
          </a:xfrm>
          <a:prstGeom prst="roundRect">
            <a:avLst>
              <a:gd name="adj" fmla="val 104966"/>
            </a:avLst>
          </a:prstGeom>
          <a:solidFill>
            <a:srgbClr val="E5E5E0"/>
          </a:solidFill>
          <a:ln/>
        </p:spPr>
      </p:sp>
      <p:sp>
        <p:nvSpPr>
          <p:cNvPr id="43" name="Shape 41"/>
          <p:cNvSpPr/>
          <p:nvPr/>
        </p:nvSpPr>
        <p:spPr>
          <a:xfrm>
            <a:off x="7086600" y="5683568"/>
            <a:ext cx="456962" cy="456962"/>
          </a:xfrm>
          <a:prstGeom prst="roundRect">
            <a:avLst>
              <a:gd name="adj" fmla="val 200104"/>
            </a:avLst>
          </a:prstGeom>
          <a:solidFill>
            <a:srgbClr val="E5E5E0"/>
          </a:solidFill>
          <a:ln/>
        </p:spPr>
      </p:sp>
      <p:sp>
        <p:nvSpPr>
          <p:cNvPr id="44" name="Text 42"/>
          <p:cNvSpPr/>
          <p:nvPr/>
        </p:nvSpPr>
        <p:spPr>
          <a:xfrm>
            <a:off x="7223641" y="5797748"/>
            <a:ext cx="182761" cy="228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5298162" y="6292810"/>
            <a:ext cx="3590211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Кестеге кемінде 1 дұрыс мысал жазады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5298162" y="6622018"/>
            <a:ext cx="403395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hape 45"/>
          <p:cNvSpPr/>
          <p:nvPr/>
        </p:nvSpPr>
        <p:spPr>
          <a:xfrm>
            <a:off x="9651921" y="5912048"/>
            <a:ext cx="4369118" cy="1359218"/>
          </a:xfrm>
          <a:prstGeom prst="roundRect">
            <a:avLst>
              <a:gd name="adj" fmla="val 538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8" name="Shape 46"/>
          <p:cNvSpPr/>
          <p:nvPr/>
        </p:nvSpPr>
        <p:spPr>
          <a:xfrm>
            <a:off x="9651921" y="5896808"/>
            <a:ext cx="4369118" cy="60960"/>
          </a:xfrm>
          <a:prstGeom prst="roundRect">
            <a:avLst>
              <a:gd name="adj" fmla="val 104966"/>
            </a:avLst>
          </a:prstGeom>
          <a:solidFill>
            <a:srgbClr val="E5E5E0"/>
          </a:solidFill>
          <a:ln/>
        </p:spPr>
      </p:sp>
      <p:sp>
        <p:nvSpPr>
          <p:cNvPr id="49" name="Shape 47"/>
          <p:cNvSpPr/>
          <p:nvPr/>
        </p:nvSpPr>
        <p:spPr>
          <a:xfrm>
            <a:off x="11607998" y="5683568"/>
            <a:ext cx="456962" cy="456962"/>
          </a:xfrm>
          <a:prstGeom prst="roundRect">
            <a:avLst>
              <a:gd name="adj" fmla="val 200104"/>
            </a:avLst>
          </a:prstGeom>
          <a:solidFill>
            <a:srgbClr val="E5E5E0"/>
          </a:solidFill>
          <a:ln/>
        </p:spPr>
      </p:sp>
      <p:sp>
        <p:nvSpPr>
          <p:cNvPr id="50" name="Text 48"/>
          <p:cNvSpPr/>
          <p:nvPr/>
        </p:nvSpPr>
        <p:spPr>
          <a:xfrm>
            <a:off x="11745039" y="5797748"/>
            <a:ext cx="182761" cy="228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49"/>
          <p:cNvSpPr/>
          <p:nvPr/>
        </p:nvSpPr>
        <p:spPr>
          <a:xfrm>
            <a:off x="9819442" y="6292810"/>
            <a:ext cx="2862501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Талқылауға белсенді қатысады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50"/>
          <p:cNvSpPr/>
          <p:nvPr/>
        </p:nvSpPr>
        <p:spPr>
          <a:xfrm>
            <a:off x="9819442" y="6622018"/>
            <a:ext cx="4034076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51"/>
          <p:cNvSpPr/>
          <p:nvPr/>
        </p:nvSpPr>
        <p:spPr>
          <a:xfrm>
            <a:off x="609362" y="7442597"/>
            <a:ext cx="13411676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Жалпы балл: 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1940</Words>
  <Application>Microsoft Office PowerPoint</Application>
  <PresentationFormat>Произвольный</PresentationFormat>
  <Paragraphs>263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6</cp:revision>
  <dcterms:created xsi:type="dcterms:W3CDTF">2025-11-15T11:11:32Z</dcterms:created>
  <dcterms:modified xsi:type="dcterms:W3CDTF">2025-11-15T12:08:26Z</dcterms:modified>
</cp:coreProperties>
</file>