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009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5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svg"/><Relationship Id="rId5" Type="http://schemas.openxmlformats.org/officeDocument/2006/relationships/image" Target="../media/image26.sv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68899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Тығыздықты есептеу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2586633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7.2.2.15 оқу мақсаты: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тығыздықтың формуласын есептер шығаруда қолдану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3127415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Бүгінгі сабақта біз тығыздық ұғымын еске түсіріп, формуласын әртүрлі есептер шығаруда қолданамыз. Өлшем бірліктерін дұрыс пайдаланып, өмірлік жағдаяттарда денелердің тығыздығын салыстыру арқылы функционалдық сауаттылығымызды және зерттеу дағдыларымызды дамытамыз.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77846" y="4844058"/>
            <a:ext cx="72587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💎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Апта дәйексөзі: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«Әр істі жауапкершілікпен атқар!»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280190" y="4620816"/>
            <a:ext cx="22860" cy="764024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8" name="Text 5"/>
          <p:cNvSpPr/>
          <p:nvPr/>
        </p:nvSpPr>
        <p:spPr>
          <a:xfrm>
            <a:off x="6280190" y="5608082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Есеп шығару, өлшеу, зерттеу жұмысында дәлдік пен адалдықтың маңызды екенін үйренеміз. Әділдік және жауапкершілік – біздің негізгі құндылықтарымыз.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57" y="1723906"/>
            <a:ext cx="6441399" cy="3864899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44342" y="665798"/>
            <a:ext cx="4095155" cy="3471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8-Тапсырма   Зерттеу элементі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6041827" y="744379"/>
            <a:ext cx="8255317" cy="177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5-деңгей — </a:t>
            </a:r>
            <a:r>
              <a:rPr lang="en-US" sz="2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балл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610911" y="1379696"/>
            <a:ext cx="8088749" cy="177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Белгісіз заттың тығыздығын үй жағдайында қалай анықтайсың?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444342" y="1254799"/>
            <a:ext cx="15240" cy="427434"/>
          </a:xfrm>
          <a:prstGeom prst="rect">
            <a:avLst/>
          </a:prstGeom>
          <a:solidFill>
            <a:srgbClr val="1B1B27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8048" y="1778021"/>
            <a:ext cx="277654" cy="27765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9148048" y="2194502"/>
            <a:ext cx="1388626" cy="173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Таразы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10039588" y="2215756"/>
            <a:ext cx="1750219" cy="156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Массаны өлшеу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8048" y="2834344"/>
            <a:ext cx="277654" cy="27765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148048" y="3250824"/>
            <a:ext cx="1388626" cy="173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Мензурка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10236458" y="3252166"/>
            <a:ext cx="1953399" cy="156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Көлемді өлшеу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48048" y="3840779"/>
            <a:ext cx="277654" cy="277654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9148048" y="4307147"/>
            <a:ext cx="1388626" cy="173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Су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9605962" y="4302979"/>
            <a:ext cx="1853089" cy="177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Ығыстыру әдісі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48048" y="4946989"/>
            <a:ext cx="277654" cy="277654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9148048" y="5363469"/>
            <a:ext cx="1388626" cy="173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Жіп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1"/>
          <p:cNvSpPr/>
          <p:nvPr/>
        </p:nvSpPr>
        <p:spPr>
          <a:xfrm>
            <a:off x="9697402" y="5346026"/>
            <a:ext cx="1388627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Затты ілу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2"/>
          <p:cNvSpPr/>
          <p:nvPr/>
        </p:nvSpPr>
        <p:spPr>
          <a:xfrm>
            <a:off x="3203734" y="5956101"/>
            <a:ext cx="2176820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📋</a:t>
            </a: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4 қадамдық жоспар құр: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3"/>
          <p:cNvSpPr/>
          <p:nvPr/>
        </p:nvSpPr>
        <p:spPr>
          <a:xfrm>
            <a:off x="3203734" y="6331029"/>
            <a:ext cx="8255317" cy="177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1.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____________________________________________________________________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4"/>
          <p:cNvSpPr/>
          <p:nvPr/>
        </p:nvSpPr>
        <p:spPr>
          <a:xfrm>
            <a:off x="3203734" y="6633566"/>
            <a:ext cx="8255317" cy="177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2.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_____________________________________________________________________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5"/>
          <p:cNvSpPr/>
          <p:nvPr/>
        </p:nvSpPr>
        <p:spPr>
          <a:xfrm>
            <a:off x="3203734" y="6936104"/>
            <a:ext cx="8255317" cy="177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3.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_____________________________________________________________________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6"/>
          <p:cNvSpPr/>
          <p:nvPr/>
        </p:nvSpPr>
        <p:spPr>
          <a:xfrm>
            <a:off x="3203734" y="7238642"/>
            <a:ext cx="8255317" cy="177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4.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_____________________________________________________________________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hape 17"/>
          <p:cNvSpPr/>
          <p:nvPr/>
        </p:nvSpPr>
        <p:spPr>
          <a:xfrm>
            <a:off x="3203734" y="7541180"/>
            <a:ext cx="8255317" cy="478869"/>
          </a:xfrm>
          <a:prstGeom prst="roundRect">
            <a:avLst>
              <a:gd name="adj" fmla="val 9744"/>
            </a:avLst>
          </a:prstGeom>
          <a:solidFill>
            <a:srgbClr val="D2D2E0"/>
          </a:solidFill>
          <a:ln/>
        </p:spPr>
      </p:sp>
      <p:pic>
        <p:nvPicPr>
          <p:cNvPr id="26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4820" y="7687984"/>
            <a:ext cx="173474" cy="138827"/>
          </a:xfrm>
          <a:prstGeom prst="rect">
            <a:avLst/>
          </a:prstGeom>
        </p:spPr>
      </p:pic>
      <p:sp>
        <p:nvSpPr>
          <p:cNvPr id="27" name="Text 18"/>
          <p:cNvSpPr/>
          <p:nvPr/>
        </p:nvSpPr>
        <p:spPr>
          <a:xfrm>
            <a:off x="3599379" y="7680007"/>
            <a:ext cx="5129570" cy="173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✔ Дескриптор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 балл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– Құралдарды дұрыс таңдайды, 4 нақты қадам жазады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5655" y="326946"/>
            <a:ext cx="3385185" cy="371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Сабақты қорытындылау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860840" y="379078"/>
            <a:ext cx="2378512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📝</a:t>
            </a: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Қысқаша тест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67794" y="1019430"/>
            <a:ext cx="13679091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Бүгінгі жаңа материалды тексеру — 3 сұрақ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467915" y="1533763"/>
            <a:ext cx="4480441" cy="1330643"/>
          </a:xfrm>
          <a:prstGeom prst="roundRect">
            <a:avLst>
              <a:gd name="adj" fmla="val 5497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467915" y="1518523"/>
            <a:ext cx="4480441" cy="60960"/>
          </a:xfrm>
          <a:prstGeom prst="roundRect">
            <a:avLst>
              <a:gd name="adj" fmla="val 81939"/>
            </a:avLst>
          </a:prstGeom>
          <a:solidFill>
            <a:srgbClr val="1B1B27"/>
          </a:solidFill>
          <a:ln/>
        </p:spPr>
      </p:sp>
      <p:sp>
        <p:nvSpPr>
          <p:cNvPr id="7" name="Shape 5"/>
          <p:cNvSpPr/>
          <p:nvPr/>
        </p:nvSpPr>
        <p:spPr>
          <a:xfrm>
            <a:off x="2529720" y="1355407"/>
            <a:ext cx="356711" cy="356711"/>
          </a:xfrm>
          <a:prstGeom prst="roundRect">
            <a:avLst>
              <a:gd name="adj" fmla="val 256342"/>
            </a:avLst>
          </a:prstGeom>
          <a:solidFill>
            <a:srgbClr val="1B1B27"/>
          </a:solidFill>
          <a:ln/>
        </p:spPr>
      </p:sp>
      <p:sp>
        <p:nvSpPr>
          <p:cNvPr id="8" name="Text 6"/>
          <p:cNvSpPr/>
          <p:nvPr/>
        </p:nvSpPr>
        <p:spPr>
          <a:xfrm>
            <a:off x="2636757" y="1444585"/>
            <a:ext cx="142637" cy="178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601979" y="1831062"/>
            <a:ext cx="1486614" cy="185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Сұрақ 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01979" y="2088237"/>
            <a:ext cx="4212312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Тығыздықтың формуласы мен өлшем бірлігі қандай?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01979" y="2349817"/>
            <a:ext cx="4212312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_________________________________________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5067180" y="1533763"/>
            <a:ext cx="4480441" cy="1330643"/>
          </a:xfrm>
          <a:prstGeom prst="roundRect">
            <a:avLst>
              <a:gd name="adj" fmla="val 5497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3" name="Shape 11"/>
          <p:cNvSpPr/>
          <p:nvPr/>
        </p:nvSpPr>
        <p:spPr>
          <a:xfrm>
            <a:off x="5067180" y="1518523"/>
            <a:ext cx="4480441" cy="60960"/>
          </a:xfrm>
          <a:prstGeom prst="roundRect">
            <a:avLst>
              <a:gd name="adj" fmla="val 81939"/>
            </a:avLst>
          </a:prstGeom>
          <a:solidFill>
            <a:srgbClr val="1B1B27"/>
          </a:solidFill>
          <a:ln/>
        </p:spPr>
      </p:sp>
      <p:sp>
        <p:nvSpPr>
          <p:cNvPr id="14" name="Shape 12"/>
          <p:cNvSpPr/>
          <p:nvPr/>
        </p:nvSpPr>
        <p:spPr>
          <a:xfrm>
            <a:off x="7128985" y="1355407"/>
            <a:ext cx="356711" cy="356711"/>
          </a:xfrm>
          <a:prstGeom prst="roundRect">
            <a:avLst>
              <a:gd name="adj" fmla="val 256342"/>
            </a:avLst>
          </a:prstGeom>
          <a:solidFill>
            <a:srgbClr val="1B1B27"/>
          </a:solidFill>
          <a:ln/>
        </p:spPr>
      </p:sp>
      <p:sp>
        <p:nvSpPr>
          <p:cNvPr id="15" name="Text 13"/>
          <p:cNvSpPr/>
          <p:nvPr/>
        </p:nvSpPr>
        <p:spPr>
          <a:xfrm>
            <a:off x="7236023" y="1444585"/>
            <a:ext cx="142637" cy="178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5201244" y="1831062"/>
            <a:ext cx="1486614" cy="185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Сұрақ 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5201244" y="2088237"/>
            <a:ext cx="4212312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Тығыздықты білу не үшін қажет? Күнделікті өмірден 1 мысал келтір.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5201244" y="2349817"/>
            <a:ext cx="4212312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_________________________________________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9666445" y="1533763"/>
            <a:ext cx="4480441" cy="1330643"/>
          </a:xfrm>
          <a:prstGeom prst="roundRect">
            <a:avLst>
              <a:gd name="adj" fmla="val 5497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20" name="Shape 18"/>
          <p:cNvSpPr/>
          <p:nvPr/>
        </p:nvSpPr>
        <p:spPr>
          <a:xfrm>
            <a:off x="9666445" y="1518523"/>
            <a:ext cx="4480441" cy="60960"/>
          </a:xfrm>
          <a:prstGeom prst="roundRect">
            <a:avLst>
              <a:gd name="adj" fmla="val 81939"/>
            </a:avLst>
          </a:prstGeom>
          <a:solidFill>
            <a:srgbClr val="1B1B27"/>
          </a:solidFill>
          <a:ln/>
        </p:spPr>
      </p:sp>
      <p:sp>
        <p:nvSpPr>
          <p:cNvPr id="21" name="Shape 19"/>
          <p:cNvSpPr/>
          <p:nvPr/>
        </p:nvSpPr>
        <p:spPr>
          <a:xfrm>
            <a:off x="11728251" y="1355407"/>
            <a:ext cx="356711" cy="356711"/>
          </a:xfrm>
          <a:prstGeom prst="roundRect">
            <a:avLst>
              <a:gd name="adj" fmla="val 256342"/>
            </a:avLst>
          </a:prstGeom>
          <a:solidFill>
            <a:srgbClr val="1B1B27"/>
          </a:solidFill>
          <a:ln/>
        </p:spPr>
      </p:sp>
      <p:sp>
        <p:nvSpPr>
          <p:cNvPr id="22" name="Text 20"/>
          <p:cNvSpPr/>
          <p:nvPr/>
        </p:nvSpPr>
        <p:spPr>
          <a:xfrm>
            <a:off x="11835288" y="1444585"/>
            <a:ext cx="142637" cy="178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9800510" y="1831062"/>
            <a:ext cx="1486614" cy="185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Сұрақ 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9800510" y="2088237"/>
            <a:ext cx="4212312" cy="380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«Әр істі жауапкершілікпен атқар!» дәйексөзі тығыздықты есептеумен қалай байланысты?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9800510" y="2540079"/>
            <a:ext cx="4212312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_________________________________________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5498602" y="3215181"/>
            <a:ext cx="2378512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👍</a:t>
            </a:r>
            <a:r>
              <a:rPr lang="en-US" sz="2000" b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Өзін-өзі бағалау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467915" y="3518416"/>
            <a:ext cx="13679091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«Бас бармақ» әдісімен өз жұмысыңа баға бер: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467915" y="3949303"/>
            <a:ext cx="6694527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👍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Жақсы </a:t>
            </a:r>
            <a:r>
              <a:rPr lang="en-US" sz="1600" b="1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түсіндім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                               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👌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Орташа түсіндім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7460098" y="3949303"/>
            <a:ext cx="6694527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👎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Әлі сұрағым </a:t>
            </a:r>
            <a:r>
              <a:rPr lang="en-US" sz="1600" b="1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бар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                           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🤔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Қосымша көмек керек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hape 28"/>
          <p:cNvSpPr/>
          <p:nvPr/>
        </p:nvSpPr>
        <p:spPr>
          <a:xfrm>
            <a:off x="467915" y="4439569"/>
            <a:ext cx="13679091" cy="22384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31" name="Text 29"/>
          <p:cNvSpPr/>
          <p:nvPr/>
        </p:nvSpPr>
        <p:spPr>
          <a:xfrm>
            <a:off x="5498602" y="4548560"/>
            <a:ext cx="2378512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🏠</a:t>
            </a:r>
            <a:r>
              <a:rPr lang="en-US" sz="2000" b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Үй тапсырмасы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30"/>
          <p:cNvSpPr/>
          <p:nvPr/>
        </p:nvSpPr>
        <p:spPr>
          <a:xfrm>
            <a:off x="467915" y="4985028"/>
            <a:ext cx="5214699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ИИ-мен зерттеу (ChatGPT немесе басқа жасанды интеллект)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31"/>
          <p:cNvSpPr/>
          <p:nvPr/>
        </p:nvSpPr>
        <p:spPr>
          <a:xfrm>
            <a:off x="467915" y="5386268"/>
            <a:ext cx="11882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Shape 32"/>
          <p:cNvSpPr/>
          <p:nvPr/>
        </p:nvSpPr>
        <p:spPr>
          <a:xfrm>
            <a:off x="467915" y="5572958"/>
            <a:ext cx="6780133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35" name="Text 33"/>
          <p:cNvSpPr/>
          <p:nvPr/>
        </p:nvSpPr>
        <p:spPr>
          <a:xfrm>
            <a:off x="467915" y="5662851"/>
            <a:ext cx="1486614" cy="185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Затты таңда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34"/>
          <p:cNvSpPr/>
          <p:nvPr/>
        </p:nvSpPr>
        <p:spPr>
          <a:xfrm>
            <a:off x="467915" y="5920026"/>
            <a:ext cx="6780133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Үйдегі 3 затты таңда (мысалы: алма, темір шеге, тас)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35"/>
          <p:cNvSpPr/>
          <p:nvPr/>
        </p:nvSpPr>
        <p:spPr>
          <a:xfrm>
            <a:off x="7366872" y="5386268"/>
            <a:ext cx="11882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Shape 36"/>
          <p:cNvSpPr/>
          <p:nvPr/>
        </p:nvSpPr>
        <p:spPr>
          <a:xfrm>
            <a:off x="7366872" y="5572958"/>
            <a:ext cx="6780133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39" name="Text 37"/>
          <p:cNvSpPr/>
          <p:nvPr/>
        </p:nvSpPr>
        <p:spPr>
          <a:xfrm>
            <a:off x="7366872" y="5662851"/>
            <a:ext cx="1486614" cy="185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ИИ-ден сұра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38"/>
          <p:cNvSpPr/>
          <p:nvPr/>
        </p:nvSpPr>
        <p:spPr>
          <a:xfrm>
            <a:off x="7366872" y="5920026"/>
            <a:ext cx="6780133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Осы заттардың анықтамалық тығыздықтарын ИИ-ден сұра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39"/>
          <p:cNvSpPr/>
          <p:nvPr/>
        </p:nvSpPr>
        <p:spPr>
          <a:xfrm>
            <a:off x="467915" y="6318290"/>
            <a:ext cx="11882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Shape 40"/>
          <p:cNvSpPr/>
          <p:nvPr/>
        </p:nvSpPr>
        <p:spPr>
          <a:xfrm>
            <a:off x="467915" y="6504980"/>
            <a:ext cx="6780133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43" name="Text 41"/>
          <p:cNvSpPr/>
          <p:nvPr/>
        </p:nvSpPr>
        <p:spPr>
          <a:xfrm>
            <a:off x="467915" y="6594872"/>
            <a:ext cx="1486614" cy="185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Кесте жаса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42"/>
          <p:cNvSpPr/>
          <p:nvPr/>
        </p:nvSpPr>
        <p:spPr>
          <a:xfrm>
            <a:off x="467915" y="6852047"/>
            <a:ext cx="6780133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Зат атауы мен анықтамалық тығыздығы бар кесте жаса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43"/>
          <p:cNvSpPr/>
          <p:nvPr/>
        </p:nvSpPr>
        <p:spPr>
          <a:xfrm>
            <a:off x="7366872" y="6318290"/>
            <a:ext cx="11882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04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Shape 44"/>
          <p:cNvSpPr/>
          <p:nvPr/>
        </p:nvSpPr>
        <p:spPr>
          <a:xfrm>
            <a:off x="7366872" y="6504980"/>
            <a:ext cx="6780133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47" name="Text 45"/>
          <p:cNvSpPr/>
          <p:nvPr/>
        </p:nvSpPr>
        <p:spPr>
          <a:xfrm>
            <a:off x="7366872" y="6594872"/>
            <a:ext cx="1486614" cy="185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Жоспар құр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46"/>
          <p:cNvSpPr/>
          <p:nvPr/>
        </p:nvSpPr>
        <p:spPr>
          <a:xfrm>
            <a:off x="7366872" y="6852047"/>
            <a:ext cx="6780133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Бір заттың тығыздығын тәжірибеде анықтау жоспарын жаз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47"/>
          <p:cNvSpPr/>
          <p:nvPr/>
        </p:nvSpPr>
        <p:spPr>
          <a:xfrm>
            <a:off x="646270" y="7398901"/>
            <a:ext cx="13500735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💡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Келесі сабақта өз зерттеулеріңмен бөлісесіңдер!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hape 48"/>
          <p:cNvSpPr/>
          <p:nvPr/>
        </p:nvSpPr>
        <p:spPr>
          <a:xfrm>
            <a:off x="467915" y="7265194"/>
            <a:ext cx="15240" cy="457676"/>
          </a:xfrm>
          <a:prstGeom prst="rect">
            <a:avLst/>
          </a:prstGeom>
          <a:solidFill>
            <a:srgbClr val="1B1B27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0172" y="288846"/>
            <a:ext cx="2895481" cy="328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Тығыздық дегеніміз не?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77190" y="803792"/>
            <a:ext cx="6537246" cy="1968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🤔</a:t>
            </a:r>
            <a:r>
              <a:rPr lang="en-US" sz="1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Проблемалық сұрақ: Неге көлемі бірдей ағаш пен темір кесегінің массасы әртүрлі?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345" y="1303022"/>
            <a:ext cx="3030616" cy="3030616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6003250" y="1276232"/>
            <a:ext cx="4033242" cy="1344930"/>
          </a:xfrm>
          <a:prstGeom prst="roundRect">
            <a:avLst>
              <a:gd name="adj" fmla="val 328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115883" y="1388865"/>
            <a:ext cx="315039" cy="315039"/>
          </a:xfrm>
          <a:prstGeom prst="roundRect">
            <a:avLst>
              <a:gd name="adj" fmla="val 29022075"/>
            </a:avLst>
          </a:prstGeom>
          <a:solidFill>
            <a:srgbClr val="1B1B27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2441" y="1475424"/>
            <a:ext cx="141803" cy="14180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115883" y="1808918"/>
            <a:ext cx="1313021" cy="164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Анықтама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6115883" y="2077999"/>
            <a:ext cx="3807976" cy="167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Тығыздық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ρ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заттың бірлік көлеміндегі массасы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10141505" y="1276232"/>
            <a:ext cx="4033242" cy="1344930"/>
          </a:xfrm>
          <a:prstGeom prst="roundRect">
            <a:avLst>
              <a:gd name="adj" fmla="val 328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10254138" y="1388865"/>
            <a:ext cx="315039" cy="315039"/>
          </a:xfrm>
          <a:prstGeom prst="roundRect">
            <a:avLst>
              <a:gd name="adj" fmla="val 29022075"/>
            </a:avLst>
          </a:prstGeom>
          <a:solidFill>
            <a:srgbClr val="1B1B27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40697" y="1475424"/>
            <a:ext cx="141803" cy="14180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254138" y="1808918"/>
            <a:ext cx="1313021" cy="164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Формула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10254138" y="2077999"/>
            <a:ext cx="3807976" cy="167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ρ = m / V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10254138" y="2340532"/>
            <a:ext cx="3807976" cy="167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мұндағы: m – масса, V – көлем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6003250" y="2726175"/>
            <a:ext cx="8171498" cy="1607463"/>
          </a:xfrm>
          <a:prstGeom prst="roundRect">
            <a:avLst>
              <a:gd name="adj" fmla="val 274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7" name="Shape 12"/>
          <p:cNvSpPr/>
          <p:nvPr/>
        </p:nvSpPr>
        <p:spPr>
          <a:xfrm>
            <a:off x="6115883" y="2838808"/>
            <a:ext cx="315039" cy="315039"/>
          </a:xfrm>
          <a:prstGeom prst="roundRect">
            <a:avLst>
              <a:gd name="adj" fmla="val 29022075"/>
            </a:avLst>
          </a:prstGeom>
          <a:solidFill>
            <a:srgbClr val="1B1B27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02441" y="2925367"/>
            <a:ext cx="141803" cy="141803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6115883" y="3258861"/>
            <a:ext cx="1313021" cy="164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Өлшем бірлігі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6115883" y="3527942"/>
            <a:ext cx="7946231" cy="167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SI жүйесінде: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кг/м³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6115883" y="3790475"/>
            <a:ext cx="7946231" cy="167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Жиі қолданылады: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г/см³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6115883" y="4053008"/>
            <a:ext cx="7946231" cy="167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г/см³ = 1000 кг/м³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377190" y="4784052"/>
            <a:ext cx="1575673" cy="1968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📊</a:t>
            </a:r>
            <a:r>
              <a:rPr lang="en-US" sz="1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Маңызды ақпарат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8"/>
          <p:cNvSpPr/>
          <p:nvPr/>
        </p:nvSpPr>
        <p:spPr>
          <a:xfrm>
            <a:off x="377190" y="5138382"/>
            <a:ext cx="105013" cy="131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hape 19"/>
          <p:cNvSpPr/>
          <p:nvPr/>
        </p:nvSpPr>
        <p:spPr>
          <a:xfrm>
            <a:off x="377190" y="5301498"/>
            <a:ext cx="6842522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26" name="Text 20"/>
          <p:cNvSpPr/>
          <p:nvPr/>
        </p:nvSpPr>
        <p:spPr>
          <a:xfrm>
            <a:off x="377190" y="5384485"/>
            <a:ext cx="1827252" cy="164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Масса мен көлемнің өлшенуі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1"/>
          <p:cNvSpPr/>
          <p:nvPr/>
        </p:nvSpPr>
        <p:spPr>
          <a:xfrm>
            <a:off x="377190" y="5611537"/>
            <a:ext cx="6842522" cy="167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Массаны таразымен, көлемді мензуркамен өлшейміз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2"/>
          <p:cNvSpPr/>
          <p:nvPr/>
        </p:nvSpPr>
        <p:spPr>
          <a:xfrm>
            <a:off x="7324725" y="5138382"/>
            <a:ext cx="105013" cy="131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hape 23"/>
          <p:cNvSpPr/>
          <p:nvPr/>
        </p:nvSpPr>
        <p:spPr>
          <a:xfrm>
            <a:off x="7324725" y="5301498"/>
            <a:ext cx="6842522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30" name="Text 24"/>
          <p:cNvSpPr/>
          <p:nvPr/>
        </p:nvSpPr>
        <p:spPr>
          <a:xfrm>
            <a:off x="7324725" y="5384485"/>
            <a:ext cx="1313021" cy="164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Тығыздық кестелері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25"/>
          <p:cNvSpPr/>
          <p:nvPr/>
        </p:nvSpPr>
        <p:spPr>
          <a:xfrm>
            <a:off x="7324725" y="5611537"/>
            <a:ext cx="6842522" cy="167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 заттың өзіндік тығыздығы бар: су, ағаш, темір, алюминий, мұнай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26"/>
          <p:cNvSpPr/>
          <p:nvPr/>
        </p:nvSpPr>
        <p:spPr>
          <a:xfrm>
            <a:off x="377190" y="5963247"/>
            <a:ext cx="105013" cy="131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Shape 27"/>
          <p:cNvSpPr/>
          <p:nvPr/>
        </p:nvSpPr>
        <p:spPr>
          <a:xfrm>
            <a:off x="377190" y="6126363"/>
            <a:ext cx="6842522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34" name="Text 28"/>
          <p:cNvSpPr/>
          <p:nvPr/>
        </p:nvSpPr>
        <p:spPr>
          <a:xfrm>
            <a:off x="377190" y="6209350"/>
            <a:ext cx="1313021" cy="164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Заттың «таңбасы»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29"/>
          <p:cNvSpPr/>
          <p:nvPr/>
        </p:nvSpPr>
        <p:spPr>
          <a:xfrm>
            <a:off x="377190" y="6436402"/>
            <a:ext cx="6842522" cy="167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Тығыздық арқылы материалды анықтауға болады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30"/>
          <p:cNvSpPr/>
          <p:nvPr/>
        </p:nvSpPr>
        <p:spPr>
          <a:xfrm>
            <a:off x="7324725" y="5963247"/>
            <a:ext cx="105013" cy="131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04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Shape 31"/>
          <p:cNvSpPr/>
          <p:nvPr/>
        </p:nvSpPr>
        <p:spPr>
          <a:xfrm>
            <a:off x="7324725" y="6126363"/>
            <a:ext cx="6842522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38" name="Text 32"/>
          <p:cNvSpPr/>
          <p:nvPr/>
        </p:nvSpPr>
        <p:spPr>
          <a:xfrm>
            <a:off x="7324725" y="6209350"/>
            <a:ext cx="1313021" cy="164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Қалқып шығу/бату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33"/>
          <p:cNvSpPr/>
          <p:nvPr/>
        </p:nvSpPr>
        <p:spPr>
          <a:xfrm>
            <a:off x="7324725" y="6436402"/>
            <a:ext cx="6842522" cy="167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ρ(дене) &lt; ρ(су) → жүзеді; ρ(дене) &gt; ρ(су) → батады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hape 34"/>
          <p:cNvSpPr/>
          <p:nvPr/>
        </p:nvSpPr>
        <p:spPr>
          <a:xfrm>
            <a:off x="377190" y="6801209"/>
            <a:ext cx="13790057" cy="715328"/>
          </a:xfrm>
          <a:prstGeom prst="roundRect">
            <a:avLst>
              <a:gd name="adj" fmla="val 6168"/>
            </a:avLst>
          </a:prstGeom>
          <a:solidFill>
            <a:srgbClr val="D2D2E0"/>
          </a:solidFill>
          <a:ln/>
        </p:spPr>
      </p:sp>
      <p:pic>
        <p:nvPicPr>
          <p:cNvPr id="41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203" y="6939441"/>
            <a:ext cx="164068" cy="131207"/>
          </a:xfrm>
          <a:prstGeom prst="rect">
            <a:avLst/>
          </a:prstGeom>
        </p:spPr>
      </p:pic>
      <p:sp>
        <p:nvSpPr>
          <p:cNvPr id="42" name="Text 35"/>
          <p:cNvSpPr/>
          <p:nvPr/>
        </p:nvSpPr>
        <p:spPr>
          <a:xfrm>
            <a:off x="751284" y="6932416"/>
            <a:ext cx="1313021" cy="164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💡 Мысал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36"/>
          <p:cNvSpPr/>
          <p:nvPr/>
        </p:nvSpPr>
        <p:spPr>
          <a:xfrm>
            <a:off x="751284" y="7201497"/>
            <a:ext cx="13310949" cy="167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Берілгені: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m = 200 г, V = 50 см³            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Табу керек: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ρ = ?         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Шешуі: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ρ = m / V = 200 г / 50 см³ = 4 г/см³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1981" y="424101"/>
            <a:ext cx="3824883" cy="478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🌟</a:t>
            </a:r>
            <a:r>
              <a:rPr lang="en-US" sz="3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1-Тапсырма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433763" y="492026"/>
            <a:ext cx="3059906" cy="3824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Тығыздықты есептеу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04479" y="1409106"/>
            <a:ext cx="13406437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Сабақ мақсатына жету тапсырмасы —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79" y="1997989"/>
            <a:ext cx="4041100" cy="404110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6537245" y="1997989"/>
            <a:ext cx="7481173" cy="1370886"/>
          </a:xfrm>
          <a:prstGeom prst="roundRect">
            <a:avLst>
              <a:gd name="adj" fmla="val 4687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6560105" y="2020849"/>
            <a:ext cx="611981" cy="1325166"/>
          </a:xfrm>
          <a:prstGeom prst="roundRect">
            <a:avLst>
              <a:gd name="adj" fmla="val 6018"/>
            </a:avLst>
          </a:prstGeom>
          <a:solidFill>
            <a:srgbClr val="E1E1EA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7509" y="2568656"/>
            <a:ext cx="229433" cy="22943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325081" y="2173844"/>
            <a:ext cx="1912382" cy="238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Берілгені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325081" y="2565798"/>
            <a:ext cx="6517481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m = 600 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325081" y="2948227"/>
            <a:ext cx="6517481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V = 300 см³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6537245" y="3521870"/>
            <a:ext cx="7481173" cy="1531501"/>
          </a:xfrm>
          <a:prstGeom prst="roundRect">
            <a:avLst>
              <a:gd name="adj" fmla="val 419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3" name="Shape 9"/>
          <p:cNvSpPr/>
          <p:nvPr/>
        </p:nvSpPr>
        <p:spPr>
          <a:xfrm>
            <a:off x="6560105" y="3544730"/>
            <a:ext cx="611981" cy="1485781"/>
          </a:xfrm>
          <a:prstGeom prst="roundRect">
            <a:avLst>
              <a:gd name="adj" fmla="val 6018"/>
            </a:avLst>
          </a:prstGeom>
          <a:solidFill>
            <a:srgbClr val="E1E1EA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47509" y="4172904"/>
            <a:ext cx="229433" cy="229433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325081" y="3697725"/>
            <a:ext cx="1912382" cy="238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Тапсырмалар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7325081" y="4089679"/>
            <a:ext cx="6517481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Font typeface="+mj-lt"/>
              <a:buAutoNum type="arabicPeriod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Тығыздықты есептеңдер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7325081" y="4387931"/>
            <a:ext cx="6517481" cy="489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Font typeface="+mj-lt"/>
              <a:buAutoNum type="arabicPeriod" startAt="2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Алынған мәнді тығыздық кестесімен салыстырып, заттың қандай болуы мүмкін екенін жазыңдар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6537245" y="5225416"/>
            <a:ext cx="2294930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Жауабы: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4"/>
          <p:cNvSpPr/>
          <p:nvPr/>
        </p:nvSpPr>
        <p:spPr>
          <a:xfrm>
            <a:off x="6537245" y="5760871"/>
            <a:ext cx="7481173" cy="26670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20" name="Shape 15"/>
          <p:cNvSpPr/>
          <p:nvPr/>
        </p:nvSpPr>
        <p:spPr>
          <a:xfrm>
            <a:off x="604479" y="6383180"/>
            <a:ext cx="13406437" cy="1256109"/>
          </a:xfrm>
          <a:prstGeom prst="roundRect">
            <a:avLst>
              <a:gd name="adj" fmla="val 5116"/>
            </a:avLst>
          </a:prstGeom>
          <a:solidFill>
            <a:srgbClr val="D2D2E0"/>
          </a:solidFill>
          <a:ln/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475" y="6589873"/>
            <a:ext cx="238958" cy="191214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1149428" y="6574394"/>
            <a:ext cx="1912382" cy="238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✔ Дескрипторлар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1149428" y="6966348"/>
            <a:ext cx="12708493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балл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Формула бар, есептеу жартылай дұрыс немесе қорытынды толық емес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8"/>
          <p:cNvSpPr/>
          <p:nvPr/>
        </p:nvSpPr>
        <p:spPr>
          <a:xfrm>
            <a:off x="1149428" y="7264600"/>
            <a:ext cx="12708493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 балл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Формула, есептеу және затты анықтау толық дұрыс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3037" y="332065"/>
            <a:ext cx="3019306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🛒</a:t>
            </a: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2-Тапсырма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111937" y="404930"/>
            <a:ext cx="3265765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Функционалдық сауаттылық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90656" y="909280"/>
            <a:ext cx="13664327" cy="193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Өмірлік жағдаяттарда тығыздықты қолдану —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615" y="1543050"/>
            <a:ext cx="4195644" cy="419564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470100" y="1690449"/>
            <a:ext cx="2614017" cy="226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📦</a:t>
            </a: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Супермаркеттегі деректер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470100" y="2037636"/>
            <a:ext cx="6684883" cy="193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литр май → 0,92 кг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470100" y="2273022"/>
            <a:ext cx="6684883" cy="193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литр сүт → 1,03 кг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7470100" y="2601992"/>
            <a:ext cx="6684883" cy="1076206"/>
          </a:xfrm>
          <a:prstGeom prst="roundRect">
            <a:avLst>
              <a:gd name="adj" fmla="val 4713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606070" y="2737961"/>
            <a:ext cx="1509593" cy="188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Сұрақ 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606070" y="3047405"/>
            <a:ext cx="6412944" cy="193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Қайсысының тығыздығы үлкен?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606070" y="3349109"/>
            <a:ext cx="6412944" cy="193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__________________________________________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7470100" y="3798927"/>
            <a:ext cx="6684883" cy="1377910"/>
          </a:xfrm>
          <a:prstGeom prst="roundRect">
            <a:avLst>
              <a:gd name="adj" fmla="val 3681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606070" y="3934897"/>
            <a:ext cx="1509593" cy="188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Сұрақ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606070" y="4244340"/>
            <a:ext cx="6412944" cy="193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Тығыздық айырмашылығының тұрмыстағы 2 маңызын жазыңдар: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606070" y="4546044"/>
            <a:ext cx="6412944" cy="193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• __________________________________________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7606070" y="4847749"/>
            <a:ext cx="6412944" cy="193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• __________________________________________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5"/>
          <p:cNvSpPr/>
          <p:nvPr/>
        </p:nvSpPr>
        <p:spPr>
          <a:xfrm>
            <a:off x="603766" y="6273761"/>
            <a:ext cx="13664327" cy="999053"/>
          </a:xfrm>
          <a:prstGeom prst="roundRect">
            <a:avLst>
              <a:gd name="adj" fmla="val 5077"/>
            </a:avLst>
          </a:prstGeom>
          <a:solidFill>
            <a:srgbClr val="D2D2E0"/>
          </a:solidFill>
          <a:ln/>
        </p:spPr>
      </p:sp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95" y="6437353"/>
            <a:ext cx="188595" cy="150852"/>
          </a:xfrm>
          <a:prstGeom prst="rect">
            <a:avLst/>
          </a:prstGeom>
        </p:spPr>
      </p:pic>
      <p:sp>
        <p:nvSpPr>
          <p:cNvPr id="20" name="Text 16"/>
          <p:cNvSpPr/>
          <p:nvPr/>
        </p:nvSpPr>
        <p:spPr>
          <a:xfrm>
            <a:off x="1033819" y="6424613"/>
            <a:ext cx="1509593" cy="1963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✔ Дескрипторлар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7"/>
          <p:cNvSpPr/>
          <p:nvPr/>
        </p:nvSpPr>
        <p:spPr>
          <a:xfrm>
            <a:off x="1033819" y="6741677"/>
            <a:ext cx="13113544" cy="193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балл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Тығыздықты анықтайды, бірақ мысал біреу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8"/>
          <p:cNvSpPr/>
          <p:nvPr/>
        </p:nvSpPr>
        <p:spPr>
          <a:xfrm>
            <a:off x="1033819" y="6977063"/>
            <a:ext cx="13113544" cy="193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 балл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Дұрыс салыстырады, екі нақты мысал келтіреді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2105" y="448389"/>
            <a:ext cx="4076224" cy="509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3-Тапсырма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051215" y="497860"/>
            <a:ext cx="7070884" cy="407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Ұлттық құндылықтарға негізделген тапсырма</a:t>
            </a:r>
            <a:endParaRPr lang="en-US" sz="2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52105" y="1047987"/>
            <a:ext cx="13326189" cy="260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Әділдік пен жауапкершілік —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05" y="1675447"/>
            <a:ext cx="3995976" cy="399597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210651" y="1926668"/>
            <a:ext cx="7317581" cy="260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Қазақтың зергері алтын, күміс және басқа металдарды тығыздық арқылы ажырата алады.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966097" y="1926668"/>
            <a:ext cx="22860" cy="260747"/>
          </a:xfrm>
          <a:prstGeom prst="rect">
            <a:avLst/>
          </a:prstGeom>
          <a:solidFill>
            <a:srgbClr val="1B1B27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097" y="2370771"/>
            <a:ext cx="7562136" cy="120777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129094" y="2533767"/>
            <a:ext cx="2038112" cy="262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🤔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Ойланайық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129094" y="2959178"/>
            <a:ext cx="7236143" cy="260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Зергердің жауапкершілігі мен әділдігі тығыздықты өлшеумен қалай байланысты?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966097" y="3761897"/>
            <a:ext cx="2445782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Жауабыңды жаз: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4966097" y="4230527"/>
            <a:ext cx="7562136" cy="260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________________________________________________________________________________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4966097" y="4637959"/>
            <a:ext cx="7562136" cy="260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________________________________________________________________________________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652105" y="6038135"/>
            <a:ext cx="13326189" cy="1117997"/>
          </a:xfrm>
          <a:prstGeom prst="roundRect">
            <a:avLst>
              <a:gd name="adj" fmla="val 6125"/>
            </a:avLst>
          </a:prstGeom>
          <a:solidFill>
            <a:srgbClr val="D2D2E0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02" y="6261615"/>
            <a:ext cx="254675" cy="20371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232773" y="6241851"/>
            <a:ext cx="2038112" cy="262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✔ Дескриптор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1232773" y="6667261"/>
            <a:ext cx="12582525" cy="260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балл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Нақты мысал арқылы түсіндіреді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641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4-Тапсырма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565791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1-деңгей — 1 балл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2359581"/>
            <a:ext cx="6422231" cy="1595318"/>
          </a:xfrm>
          <a:prstGeom prst="roundRect">
            <a:avLst>
              <a:gd name="adj" fmla="val 522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99768" y="256555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Берілгені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999768" y="299477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m = 2 кг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99768" y="3431381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V = 0,001 м³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414379" y="2359581"/>
            <a:ext cx="6422231" cy="1595318"/>
          </a:xfrm>
          <a:prstGeom prst="roundRect">
            <a:avLst>
              <a:gd name="adj" fmla="val 522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7620357" y="256555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Табу керек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620357" y="299477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ρ = 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93790" y="4252555"/>
            <a:ext cx="2977039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📝</a:t>
            </a: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Есепте: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93790" y="4929902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__________________________________________________________________________________________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93790" y="547068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__________________________________________________________________________________________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793790" y="6011466"/>
            <a:ext cx="13042821" cy="1351717"/>
          </a:xfrm>
          <a:prstGeom prst="roundRect">
            <a:avLst>
              <a:gd name="adj" fmla="val 6167"/>
            </a:avLst>
          </a:prstGeom>
          <a:solidFill>
            <a:srgbClr val="D2D2E0"/>
          </a:solidFill>
          <a:ln/>
        </p:spPr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6278523"/>
            <a:ext cx="310039" cy="248007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1500545" y="62593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✔ Дескриптор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1500545" y="6767870"/>
            <a:ext cx="121377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балл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Дұрыс жауап: ρ = 2000 кг/м³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3669" y="544235"/>
            <a:ext cx="4898350" cy="612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5-Тапсырма</a:t>
            </a:r>
            <a:endParaRPr lang="en-US" sz="3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83669" y="1234797"/>
            <a:ext cx="3918585" cy="489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2-деңгей — 1 балл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83669" y="2018348"/>
            <a:ext cx="6433542" cy="1575078"/>
          </a:xfrm>
          <a:prstGeom prst="roundRect">
            <a:avLst>
              <a:gd name="adj" fmla="val 522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87147" y="2221825"/>
            <a:ext cx="2449116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Берілгені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987147" y="2645450"/>
            <a:ext cx="6026587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ρ = 800 кг/м³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87147" y="3076456"/>
            <a:ext cx="6026587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V = 0,5 м³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413069" y="2018348"/>
            <a:ext cx="6433661" cy="1575078"/>
          </a:xfrm>
          <a:prstGeom prst="roundRect">
            <a:avLst>
              <a:gd name="adj" fmla="val 522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7616547" y="2221825"/>
            <a:ext cx="2449116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Табу керек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616547" y="2645450"/>
            <a:ext cx="6026706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Массасын тап: m = 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83669" y="3887272"/>
            <a:ext cx="2938939" cy="367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📝</a:t>
            </a: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Есепте: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83669" y="4548426"/>
            <a:ext cx="1306306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__________________________________________________________________________________________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83669" y="5082302"/>
            <a:ext cx="1306306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__________________________________________________________________________________________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83669" y="5689640"/>
            <a:ext cx="7947184" cy="367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Жауабы:_____________________________________________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83669" y="6350794"/>
            <a:ext cx="13063061" cy="1334453"/>
          </a:xfrm>
          <a:prstGeom prst="roundRect">
            <a:avLst>
              <a:gd name="adj" fmla="val 6167"/>
            </a:avLst>
          </a:prstGeom>
          <a:solidFill>
            <a:srgbClr val="D2D2E0"/>
          </a:solidFill>
          <a:ln/>
        </p:spPr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27" y="6617494"/>
            <a:ext cx="306110" cy="244912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481495" y="6595586"/>
            <a:ext cx="2449116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✔ Дескриптор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481495" y="7097554"/>
            <a:ext cx="12169378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балл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Дұрыс жауап: m = 400 кг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2449" y="373737"/>
            <a:ext cx="3390662" cy="423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6-Тапсырма</a:t>
            </a:r>
            <a:endParaRPr lang="en-US" sz="2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42449" y="851773"/>
            <a:ext cx="2712482" cy="33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3-деңгей — 1 балл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49" y="1546622"/>
            <a:ext cx="2548890" cy="25488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406747" y="1529715"/>
            <a:ext cx="2227659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🌊</a:t>
            </a: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Суда қалай жүреді?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406747" y="1927265"/>
            <a:ext cx="8688705" cy="21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Берілгені: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406747" y="2266236"/>
            <a:ext cx="8688705" cy="21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Ағаш білеу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406747" y="2605207"/>
            <a:ext cx="8688705" cy="21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m = 1,5 кг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406747" y="2944178"/>
            <a:ext cx="8688705" cy="21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V = 2,5×10⁻³ м³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49" y="4400550"/>
            <a:ext cx="4515088" cy="54244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78061" y="5078611"/>
            <a:ext cx="1695331" cy="211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1. Есептеу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78061" y="5371862"/>
            <a:ext cx="4243864" cy="21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Ағаштың тығыздығын тап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537" y="4400550"/>
            <a:ext cx="4515207" cy="54244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193149" y="5078611"/>
            <a:ext cx="1695331" cy="211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2. Салыстыру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5193149" y="5371862"/>
            <a:ext cx="4243983" cy="21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Су тығыздығымен салыстыр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2744" y="4400550"/>
            <a:ext cx="4515088" cy="542449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708356" y="5078611"/>
            <a:ext cx="1695331" cy="211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3. Қорытынды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9708356" y="5371862"/>
            <a:ext cx="4243864" cy="21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Бата ма, жүзе ме?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542449" y="5927765"/>
            <a:ext cx="2034421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📝</a:t>
            </a: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Есептеу: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542449" y="6393061"/>
            <a:ext cx="13545503" cy="21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__________________________________________________________________________________________________________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542449" y="6813352"/>
            <a:ext cx="5835848" cy="254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Қорытынды:_____________________________________________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16"/>
          <p:cNvSpPr/>
          <p:nvPr/>
        </p:nvSpPr>
        <p:spPr>
          <a:xfrm>
            <a:off x="542449" y="7271028"/>
            <a:ext cx="13545503" cy="584716"/>
          </a:xfrm>
          <a:prstGeom prst="roundRect">
            <a:avLst>
              <a:gd name="adj" fmla="val 9742"/>
            </a:avLst>
          </a:prstGeom>
          <a:solidFill>
            <a:srgbClr val="D2D2E0"/>
          </a:solidFill>
          <a:ln/>
        </p:spPr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061" y="7452122"/>
            <a:ext cx="211812" cy="169426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1025485" y="7440454"/>
            <a:ext cx="4302443" cy="211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✔ Дескриптор   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 балл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– ρ ≈ 600 кг/м³, "жүзе алады"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0690" y="525423"/>
            <a:ext cx="4754880" cy="594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7-Тапсырма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511271" y="583882"/>
            <a:ext cx="3803928" cy="4754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4-деңгей — 1 балл</a:t>
            </a:r>
            <a:endParaRPr lang="en-US" sz="2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60690" y="1747123"/>
            <a:ext cx="3505081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⚖️</a:t>
            </a: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Салыстырмалы талдау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60690" y="2388989"/>
            <a:ext cx="13109019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Екі дененің көлемі бірдей: </a:t>
            </a:r>
            <a:r>
              <a:rPr lang="en-US" sz="2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V = 0,002 м³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60690" y="3097292"/>
            <a:ext cx="2377440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Бірінші дене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60690" y="3584615"/>
            <a:ext cx="6322576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m₁ = 3 кг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554754" y="3097292"/>
            <a:ext cx="2377440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Екінші дене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554754" y="3584615"/>
            <a:ext cx="6322576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m₂ = 5 кг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60690" y="4273868"/>
            <a:ext cx="6459379" cy="2396252"/>
          </a:xfrm>
          <a:prstGeom prst="roundRect">
            <a:avLst>
              <a:gd name="adj" fmla="val 333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73693" y="4486870"/>
            <a:ext cx="2377440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Тапсырма 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973693" y="4898112"/>
            <a:ext cx="6033373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Тығыздықтарын есепте: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973693" y="5316379"/>
            <a:ext cx="6033373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ρ₁ = ___________________________________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73693" y="5734645"/>
            <a:ext cx="6033373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ρ₂ = ___________________________________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410212" y="4273868"/>
            <a:ext cx="6459498" cy="2396252"/>
          </a:xfrm>
          <a:prstGeom prst="roundRect">
            <a:avLst>
              <a:gd name="adj" fmla="val 333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623215" y="4486870"/>
            <a:ext cx="2377440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Тапсырма 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623215" y="4898112"/>
            <a:ext cx="6033492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Қайсысы тығыз?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623215" y="5316379"/>
            <a:ext cx="6033492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_______________________________________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623215" y="5734645"/>
            <a:ext cx="6033492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Неге?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623215" y="6152912"/>
            <a:ext cx="6033492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_______________________________________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760690" y="6884075"/>
            <a:ext cx="13109019" cy="819983"/>
          </a:xfrm>
          <a:prstGeom prst="roundRect">
            <a:avLst>
              <a:gd name="adj" fmla="val 9742"/>
            </a:avLst>
          </a:prstGeom>
          <a:solidFill>
            <a:srgbClr val="D2D2E0"/>
          </a:solidFill>
          <a:ln/>
        </p:spPr>
      </p:sp>
      <p:pic>
        <p:nvPicPr>
          <p:cNvPr id="2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33" y="7142321"/>
            <a:ext cx="297180" cy="237649"/>
          </a:xfrm>
          <a:prstGeom prst="rect">
            <a:avLst/>
          </a:prstGeom>
        </p:spPr>
      </p:pic>
      <p:sp>
        <p:nvSpPr>
          <p:cNvPr id="23" name="Text 20"/>
          <p:cNvSpPr/>
          <p:nvPr/>
        </p:nvSpPr>
        <p:spPr>
          <a:xfrm>
            <a:off x="1438156" y="7121723"/>
            <a:ext cx="624173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✔ Дескриптор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 балл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– ρ₁ = 1500 кг/м³, ρ₂ = 2500 кг/м³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864</Words>
  <Application>Microsoft Office PowerPoint</Application>
  <PresentationFormat>Произвольный</PresentationFormat>
  <Paragraphs>193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Times New Roman</vt:lpstr>
      <vt:lpstr>Calibri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</cp:lastModifiedBy>
  <cp:revision>3</cp:revision>
  <dcterms:created xsi:type="dcterms:W3CDTF">2025-11-15T23:01:09Z</dcterms:created>
  <dcterms:modified xsi:type="dcterms:W3CDTF">2025-11-15T23:21:09Z</dcterms:modified>
</cp:coreProperties>
</file>