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1" r:id="rId2"/>
    <p:sldId id="352" r:id="rId3"/>
    <p:sldId id="345" r:id="rId4"/>
    <p:sldId id="350" r:id="rId5"/>
    <p:sldId id="343" r:id="rId6"/>
    <p:sldId id="347" r:id="rId7"/>
    <p:sldId id="35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977">
          <p15:clr>
            <a:srgbClr val="A4A3A4"/>
          </p15:clr>
        </p15:guide>
        <p15:guide id="4" orient="horz" pos="1128">
          <p15:clr>
            <a:srgbClr val="A4A3A4"/>
          </p15:clr>
        </p15:guide>
        <p15:guide id="5" pos="3846">
          <p15:clr>
            <a:srgbClr val="A4A3A4"/>
          </p15:clr>
        </p15:guide>
        <p15:guide id="6" pos="34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64" autoAdjust="0"/>
    <p:restoredTop sz="94343" autoAdjust="0"/>
  </p:normalViewPr>
  <p:slideViewPr>
    <p:cSldViewPr snapToGrid="0" showGuides="1">
      <p:cViewPr varScale="1">
        <p:scale>
          <a:sx n="84" d="100"/>
          <a:sy n="84" d="100"/>
        </p:scale>
        <p:origin x="274" y="110"/>
      </p:cViewPr>
      <p:guideLst>
        <p:guide orient="horz" pos="2183"/>
        <p:guide pos="3840"/>
        <p:guide orient="horz" pos="1977"/>
        <p:guide orient="horz" pos="1128"/>
        <p:guide pos="3846"/>
        <p:guide pos="348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23/09/2025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9/23/2025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610E6A-A745-47D5-9FA3-306174F89E91}" type="datetimeFigureOut">
              <a:rPr lang="ru-RU"/>
              <a:pPr>
                <a:defRPr/>
              </a:pPr>
              <a:t>23.09.2025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D14B5-7395-46ED-8555-45D15C6A2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0803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FE5AD-F62F-40AD-8133-5130C8CEC5F1}" type="datetimeFigureOut">
              <a:rPr lang="ru-RU"/>
              <a:pPr>
                <a:defRPr/>
              </a:pPr>
              <a:t>23.09.2025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B1161-51E9-42EF-ACAC-E5C5D1CC7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92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12.png"/><Relationship Id="rId7" Type="http://schemas.openxmlformats.org/officeDocument/2006/relationships/image" Target="../media/image3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kk-KZ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әні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1" name="Прямоугольник 2"/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2" name="Прямоугольник 3"/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3" name="Прямоугольник 4"/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Мұғалім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4" name="Прямоугольник 5"/>
          <p:cNvSpPr>
            <a:spLocks noChangeArrowheads="1"/>
          </p:cNvSpPr>
          <p:nvPr/>
        </p:nvSpPr>
        <p:spPr bwMode="auto">
          <a:xfrm>
            <a:off x="5988050" y="2538413"/>
            <a:ext cx="33639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altLang="ru-RU" sz="3600">
              <a:solidFill>
                <a:srgbClr val="002060"/>
              </a:solidFill>
            </a:endParaRPr>
          </a:p>
        </p:txBody>
      </p:sp>
      <p:sp>
        <p:nvSpPr>
          <p:cNvPr id="32775" name="Прямоугольник 6"/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6</a:t>
            </a:r>
            <a:endParaRPr lang="ru-RU" altLang="ru-RU" sz="3600">
              <a:solidFill>
                <a:srgbClr val="002060"/>
              </a:solidFill>
            </a:endParaRPr>
          </a:p>
        </p:txBody>
      </p:sp>
      <p:sp>
        <p:nvSpPr>
          <p:cNvPr id="32776" name="Прямоугольник 7"/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3600">
              <a:solidFill>
                <a:srgbClr val="002060"/>
              </a:solidFill>
            </a:endParaRPr>
          </a:p>
        </p:txBody>
      </p:sp>
      <p:pic>
        <p:nvPicPr>
          <p:cNvPr id="32777" name="Picture 2" descr="ASTANA QALASI ÄDISTEMELIK ORTALYĞ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211138"/>
            <a:ext cx="2327275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8" name="Прямоугольник 15"/>
          <p:cNvSpPr>
            <a:spLocks noChangeArrowheads="1"/>
          </p:cNvSpPr>
          <p:nvPr/>
        </p:nvSpPr>
        <p:spPr bwMode="auto">
          <a:xfrm>
            <a:off x="3240088" y="674688"/>
            <a:ext cx="86074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algn="ctr" eaLnBrk="1" hangingPunct="1">
              <a:buNone/>
            </a:pP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Астана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қаласы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әкімдігінің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«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Әдістемелік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орталығы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» </a:t>
            </a:r>
          </a:p>
        </p:txBody>
      </p:sp>
      <p:sp>
        <p:nvSpPr>
          <p:cNvPr id="32780" name="Прямоугольник 6"/>
          <p:cNvSpPr>
            <a:spLocks noChangeArrowheads="1"/>
          </p:cNvSpPr>
          <p:nvPr/>
        </p:nvSpPr>
        <p:spPr bwMode="auto">
          <a:xfrm>
            <a:off x="6010275" y="42973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altLang="ru-RU" sz="3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855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278161" y="302523"/>
            <a:ext cx="12114214" cy="90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Шеңбердің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ауданы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. </a:t>
            </a:r>
            <a:r>
              <a:rPr lang="kk-KZ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Шар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.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СФера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.</a:t>
            </a:r>
          </a:p>
        </p:txBody>
      </p:sp>
      <p:pic>
        <p:nvPicPr>
          <p:cNvPr id="33795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635878"/>
            <a:ext cx="2778125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12"/>
          <p:cNvSpPr txBox="1"/>
          <p:nvPr/>
        </p:nvSpPr>
        <p:spPr>
          <a:xfrm>
            <a:off x="1433513" y="1778530"/>
            <a:ext cx="5141854" cy="500992"/>
          </a:xfrm>
          <a:prstGeom prst="rect">
            <a:avLst/>
          </a:prstGeom>
        </p:spPr>
        <p:txBody>
          <a:bodyPr wrap="square" lIns="0" tIns="8467" rIns="0" bIns="0">
            <a:spAutoFit/>
          </a:bodyPr>
          <a:lstStyle>
            <a:lvl1pPr marL="7938"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spcBef>
                <a:spcPts val="63"/>
              </a:spcBef>
            </a:pPr>
            <a:r>
              <a:rPr lang="kk-KZ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үгінгі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1221955" y="2519820"/>
            <a:ext cx="55673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шеңбердің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ауданы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формуласын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қолдана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отырып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есептер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шығарамыз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сфера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ұғымы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білімді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бекітеміз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078336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32"/>
              <p:cNvSpPr txBox="1">
                <a:spLocks noChangeArrowheads="1"/>
              </p:cNvSpPr>
              <p:nvPr/>
            </p:nvSpPr>
            <p:spPr bwMode="auto">
              <a:xfrm>
                <a:off x="986454" y="1798334"/>
                <a:ext cx="6047336" cy="831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ts val="1500"/>
                  </a:lnSpc>
                  <a:spcBef>
                    <a:spcPct val="50000"/>
                  </a:spcBef>
                </a:pPr>
                <a:r>
                  <a:rPr lang="en-US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 = 6 </a:t>
                </a:r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см, </a:t>
                </a:r>
                <a:r>
                  <a:rPr lang="en-US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</a:t>
                </a:r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en-US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 </a:t>
                </a:r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см, </a:t>
                </a:r>
                <a14:m>
                  <m:oMath xmlns:m="http://schemas.openxmlformats.org/officeDocument/2006/math">
                    <m:r>
                      <a:rPr lang="ru-RU" altLang="it-IT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𝝅</m:t>
                    </m:r>
                    <m:r>
                      <a:rPr lang="ru-RU" altLang="it-IT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≈ </m:t>
                    </m:r>
                  </m:oMath>
                </a14:m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3,14</a:t>
                </a:r>
              </a:p>
              <a:p>
                <a:pPr>
                  <a:lnSpc>
                    <a:spcPts val="1500"/>
                  </a:lnSpc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kk-KZ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көк</m:t>
                        </m:r>
                        <m: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ф.</m:t>
                        </m:r>
                      </m:sub>
                    </m:sSub>
                  </m:oMath>
                </a14:m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?</a:t>
                </a:r>
              </a:p>
            </p:txBody>
          </p:sp>
        </mc:Choice>
        <mc:Fallback xmlns="">
          <p:sp>
            <p:nvSpPr>
              <p:cNvPr id="32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6454" y="1798334"/>
                <a:ext cx="6047336" cy="831446"/>
              </a:xfrm>
              <a:prstGeom prst="rect">
                <a:avLst/>
              </a:prstGeom>
              <a:blipFill>
                <a:blip r:embed="rId2"/>
                <a:stretch>
                  <a:fillRect l="-2621" t="-41176" b="-1691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906011" y="2755892"/>
                <a:ext cx="10379978" cy="24823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r>
                      <a:rPr lang="ru-RU" sz="34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</m:t>
                    </m:r>
                    <m:sSub>
                      <m:sSubPr>
                        <m:ctrlPr>
                          <a:rPr lang="it-IT" sz="3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3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3400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ru-RU" sz="3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б.</m:t>
                        </m:r>
                        <m:r>
                          <a:rPr lang="kk-KZ" sz="34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шеңбер</m:t>
                        </m:r>
                      </m:sub>
                    </m:sSub>
                  </m:oMath>
                </a14:m>
                <a:r>
                  <a:rPr lang="it-IT" sz="3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it-IT" sz="3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𝝅</m:t>
                    </m:r>
                    <m:r>
                      <a:rPr lang="it-IT" sz="3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it-IT" sz="3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3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𝑹</m:t>
                        </m:r>
                      </m:e>
                      <m:sup>
                        <m:r>
                          <a:rPr lang="en-US" sz="3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ru-RU" sz="3400" b="1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3,14 ∙ 36 = 113,04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400" b="1" i="1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ru-RU" sz="3400" b="1" i="1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400" b="1" i="1" dirty="0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ru-RU" sz="3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34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ru-RU" sz="34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</m:t>
                    </m:r>
                    <m:sSub>
                      <m:sSubPr>
                        <m:ctrlPr>
                          <a:rPr lang="it-IT" sz="3400" b="1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3400" b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ru-RU" sz="3400" b="1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м.</m:t>
                        </m:r>
                        <m:r>
                          <a:rPr lang="kk-KZ" sz="3400" b="1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шеңбер</m:t>
                        </m:r>
                      </m:sub>
                    </m:sSub>
                  </m:oMath>
                </a14:m>
                <a:r>
                  <a:rPr lang="ru-RU" sz="3400" b="1" dirty="0">
                    <a:solidFill>
                      <a:srgbClr val="00B05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it-IT" sz="3400" b="1" i="1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𝝅</m:t>
                    </m:r>
                    <m:r>
                      <a:rPr lang="it-IT" sz="3400" b="1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it-IT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3400" b="1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𝒓</m:t>
                        </m:r>
                      </m:e>
                      <m:sup>
                        <m:r>
                          <a:rPr lang="en-US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3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ru-RU" sz="3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3,14</a:t>
                </a:r>
                <a:r>
                  <a:rPr lang="ru-RU" sz="3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∙ 4 = 12,56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400" b="1" i="1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ru-RU" sz="3400" b="1" i="1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400" b="1" i="1" dirty="0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ru-RU" sz="3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RU" sz="3400" b="1" dirty="0">
                    <a:solidFill>
                      <a:srgbClr val="3F3F3F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3)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kk-KZ" sz="3400" b="1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көк </m:t>
                        </m:r>
                        <m:r>
                          <a:rPr lang="ru-RU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ф</m:t>
                        </m:r>
                        <m:r>
                          <a:rPr lang="ru-RU" sz="3400" b="1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.</m:t>
                        </m:r>
                      </m:sub>
                    </m:sSub>
                  </m:oMath>
                </a14:m>
                <a:r>
                  <a:rPr lang="ru-RU" sz="3400" b="1" dirty="0">
                    <a:solidFill>
                      <a:srgbClr val="00B05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3400" b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ru-RU" sz="3400" b="1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б.</m:t>
                        </m:r>
                        <m:r>
                          <a:rPr lang="ru-RU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кр</m:t>
                        </m:r>
                      </m:sub>
                    </m:sSub>
                  </m:oMath>
                </a14:m>
                <a:r>
                  <a:rPr lang="ru-RU" sz="3400" b="1" dirty="0">
                    <a:solidFill>
                      <a:srgbClr val="00B05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3400" b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ru-RU" sz="3400" b="1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м.кр</m:t>
                        </m:r>
                      </m:sub>
                    </m:sSub>
                  </m:oMath>
                </a14:m>
                <a:r>
                  <a:rPr lang="ru-RU" sz="3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113,04 – 12,56</a:t>
                </a:r>
              </a:p>
              <a:p>
                <a:r>
                  <a:rPr lang="ru-RU" sz="3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kk-KZ" sz="3400" b="1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көк</m:t>
                        </m:r>
                        <m:r>
                          <a:rPr lang="ru-RU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ф.</m:t>
                        </m:r>
                      </m:sub>
                    </m:sSub>
                  </m:oMath>
                </a14:m>
                <a:r>
                  <a:rPr lang="ru-RU" sz="3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100,4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3400" b="1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ru-RU" sz="34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3400" b="1" i="1" dirty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it-IT" sz="3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2755892"/>
                <a:ext cx="10379978" cy="2482346"/>
              </a:xfrm>
              <a:prstGeom prst="rect">
                <a:avLst/>
              </a:prstGeom>
              <a:blipFill>
                <a:blip r:embed="rId3"/>
                <a:stretch>
                  <a:fillRect l="-1645" t="-3194" b="-29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36"/>
          <p:cNvGrpSpPr>
            <a:grpSpLocks/>
          </p:cNvGrpSpPr>
          <p:nvPr/>
        </p:nvGrpSpPr>
        <p:grpSpPr bwMode="auto">
          <a:xfrm>
            <a:off x="7370515" y="544420"/>
            <a:ext cx="2225661" cy="2211472"/>
            <a:chOff x="3288" y="1140"/>
            <a:chExt cx="1247" cy="1277"/>
          </a:xfrm>
          <a:solidFill>
            <a:srgbClr val="0070C0"/>
          </a:solidFill>
        </p:grpSpPr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3288" y="1140"/>
              <a:ext cx="1247" cy="1277"/>
            </a:xfrm>
            <a:prstGeom prst="ellipse">
              <a:avLst/>
            </a:prstGeom>
            <a:grpFill/>
            <a:ln w="2857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2" name="Oval 10"/>
            <p:cNvSpPr>
              <a:spLocks noChangeArrowheads="1"/>
            </p:cNvSpPr>
            <p:nvPr/>
          </p:nvSpPr>
          <p:spPr bwMode="auto">
            <a:xfrm>
              <a:off x="3696" y="1559"/>
              <a:ext cx="431" cy="441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9" name="Rectangle 3"/>
          <p:cNvSpPr/>
          <p:nvPr/>
        </p:nvSpPr>
        <p:spPr>
          <a:xfrm>
            <a:off x="869043" y="424949"/>
            <a:ext cx="7672056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it-IT" sz="40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Аумақты</a:t>
            </a:r>
            <a:r>
              <a:rPr kumimoji="0" lang="ru-RU" altLang="it-IT" sz="40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it-IT" sz="40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табыңыз</a:t>
            </a:r>
            <a:r>
              <a:rPr kumimoji="0" lang="ru-RU" altLang="it-IT" sz="40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it-IT" sz="40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көк</a:t>
            </a:r>
            <a:r>
              <a:rPr kumimoji="0" lang="ru-RU" altLang="it-IT" sz="40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фигура:</a:t>
            </a:r>
            <a:endParaRPr kumimoji="0" lang="it-IT" sz="4000" b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06011" y="1563312"/>
            <a:ext cx="6208222" cy="117248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4"/>
              <p:cNvSpPr txBox="1">
                <a:spLocks/>
              </p:cNvSpPr>
              <p:nvPr/>
            </p:nvSpPr>
            <p:spPr bwMode="auto">
              <a:xfrm>
                <a:off x="1808578" y="5340683"/>
                <a:ext cx="5225212" cy="90805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Source Sans Pro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Source Sans Pro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Source Sans Pro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Source Sans Pro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Source Sans Pro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9pPr>
              </a:lstStyle>
              <a:p>
                <a:pPr>
                  <a:lnSpc>
                    <a:spcPts val="5000"/>
                  </a:lnSpc>
                </a:pPr>
                <a:r>
                  <a:rPr lang="kk-KZ" altLang="ru-RU" sz="4000" b="1" dirty="0">
                    <a:solidFill>
                      <a:srgbClr val="002060"/>
                    </a:solidFill>
                    <a:latin typeface="Tahoma" panose="020B0604030504040204" pitchFamily="34" charset="0"/>
                    <a:cs typeface="Tahoma" panose="020B0604030504040204" pitchFamily="34" charset="0"/>
                    <a:sym typeface="Open Sans"/>
                  </a:rPr>
                  <a:t>Жауабы:</a:t>
                </a:r>
                <a:r>
                  <a:rPr lang="ru-RU" sz="4000" b="1" dirty="0">
                    <a:solidFill>
                      <a:srgbClr val="FF000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𝟏𝟎𝟎</m:t>
                    </m:r>
                    <m:r>
                      <a:rPr lang="ru-RU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</m:t>
                    </m:r>
                    <m:r>
                      <a:rPr lang="en-US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𝟒</m:t>
                    </m:r>
                    <m:sSup>
                      <m:sSupPr>
                        <m:ctrlP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40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40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kk-KZ" altLang="ru-RU" sz="4000" b="1" dirty="0">
                  <a:solidFill>
                    <a:srgbClr val="002060"/>
                  </a:solidFill>
                  <a:latin typeface="Tahoma" panose="020B0604030504040204" pitchFamily="34" charset="0"/>
                  <a:cs typeface="Tahoma" panose="020B0604030504040204" pitchFamily="34" charset="0"/>
                  <a:sym typeface="Open Sans"/>
                </a:endParaRPr>
              </a:p>
            </p:txBody>
          </p:sp>
        </mc:Choice>
        <mc:Fallback xmlns="">
          <p:sp>
            <p:nvSpPr>
              <p:cNvPr id="10" name="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8578" y="5340683"/>
                <a:ext cx="5225212" cy="908050"/>
              </a:xfrm>
              <a:prstGeom prst="rect">
                <a:avLst/>
              </a:prstGeom>
              <a:blipFill>
                <a:blip r:embed="rId4"/>
                <a:stretch>
                  <a:fillRect l="-3824" t="-1935" b="-11613"/>
                </a:stretch>
              </a:blipFill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57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06E844E8-D908-4905-B625-64F85798BD31}"/>
              </a:ext>
            </a:extLst>
          </p:cNvPr>
          <p:cNvSpPr/>
          <p:nvPr/>
        </p:nvSpPr>
        <p:spPr>
          <a:xfrm>
            <a:off x="1357929" y="4631159"/>
            <a:ext cx="35246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Необходимое текстовое описание и сведения касающиеся урока.</a:t>
            </a:r>
            <a:endParaRPr lang="en-ID" sz="1400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4" name="Group 5"/>
          <p:cNvGrpSpPr>
            <a:grpSpLocks/>
          </p:cNvGrpSpPr>
          <p:nvPr/>
        </p:nvGrpSpPr>
        <p:grpSpPr bwMode="auto">
          <a:xfrm>
            <a:off x="6249541" y="849802"/>
            <a:ext cx="2403732" cy="1973594"/>
            <a:chOff x="417" y="1049"/>
            <a:chExt cx="2100" cy="1905"/>
          </a:xfrm>
        </p:grpSpPr>
        <p:sp>
          <p:nvSpPr>
            <p:cNvPr id="35" name="Oval 6"/>
            <p:cNvSpPr>
              <a:spLocks noChangeArrowheads="1"/>
            </p:cNvSpPr>
            <p:nvPr/>
          </p:nvSpPr>
          <p:spPr bwMode="auto">
            <a:xfrm>
              <a:off x="952" y="1049"/>
              <a:ext cx="1066" cy="106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" name="Oval 7"/>
            <p:cNvSpPr>
              <a:spLocks noChangeArrowheads="1"/>
            </p:cNvSpPr>
            <p:nvPr/>
          </p:nvSpPr>
          <p:spPr bwMode="auto">
            <a:xfrm>
              <a:off x="952" y="1888"/>
              <a:ext cx="1066" cy="106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" name="Oval 8"/>
            <p:cNvSpPr>
              <a:spLocks noChangeArrowheads="1"/>
            </p:cNvSpPr>
            <p:nvPr/>
          </p:nvSpPr>
          <p:spPr bwMode="auto">
            <a:xfrm>
              <a:off x="417" y="1480"/>
              <a:ext cx="1148" cy="106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8" name="Oval 9"/>
            <p:cNvSpPr>
              <a:spLocks noChangeArrowheads="1"/>
            </p:cNvSpPr>
            <p:nvPr/>
          </p:nvSpPr>
          <p:spPr bwMode="auto">
            <a:xfrm>
              <a:off x="1451" y="1480"/>
              <a:ext cx="1066" cy="106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" name="Rectangle 10"/>
            <p:cNvSpPr>
              <a:spLocks noChangeArrowheads="1"/>
            </p:cNvSpPr>
            <p:nvPr/>
          </p:nvSpPr>
          <p:spPr bwMode="auto">
            <a:xfrm>
              <a:off x="952" y="1480"/>
              <a:ext cx="1043" cy="106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76942" y="1889890"/>
                <a:ext cx="6070413" cy="88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1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it-IT" sz="45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it-IT" sz="45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altLang="it-IT" sz="45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altLang="it-IT" sz="45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см</m:t>
                      </m:r>
                    </m:oMath>
                  </m:oMathPara>
                </a14:m>
                <a:endParaRPr lang="en-US" altLang="it-IT" sz="4500" b="1" i="1" dirty="0">
                  <a:solidFill>
                    <a:schemeClr val="accent6">
                      <a:lumMod val="75000"/>
                    </a:schemeClr>
                  </a:solidFill>
                  <a:latin typeface="Tahoma" panose="020B0604030504040204" pitchFamily="34" charset="0"/>
                </a:endParaRPr>
              </a:p>
              <a:p>
                <a:pPr lvl="0">
                  <a:lnSpc>
                    <a:spcPts val="1000"/>
                  </a:lnSpc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45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45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kk-KZ" sz="45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қ</m:t>
                        </m:r>
                        <m:r>
                          <a:rPr lang="ru-RU" sz="45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.</m:t>
                        </m:r>
                        <m:r>
                          <a:rPr lang="ru-RU" sz="45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фигу</m:t>
                        </m:r>
                        <m:r>
                          <a:rPr lang="kk-KZ" sz="45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ра</m:t>
                        </m:r>
                      </m:sub>
                    </m:sSub>
                  </m:oMath>
                </a14:m>
                <a:r>
                  <a:rPr lang="ru-RU" altLang="it-IT" sz="4500" b="1" dirty="0">
                    <a:solidFill>
                      <a:schemeClr val="accent6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altLang="it-IT" sz="4500" b="1" dirty="0">
                    <a:solidFill>
                      <a:schemeClr val="accent6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ru-RU" altLang="it-IT" sz="4500" b="1" dirty="0">
                    <a:solidFill>
                      <a:schemeClr val="accent6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?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942" y="1889890"/>
                <a:ext cx="6070413" cy="883896"/>
              </a:xfrm>
              <a:prstGeom prst="rect">
                <a:avLst/>
              </a:prstGeom>
              <a:blipFill>
                <a:blip r:embed="rId2"/>
                <a:stretch>
                  <a:fillRect l="-904" t="-38621" b="-24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095131" y="2177065"/>
                <a:ext cx="56457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it-IT" sz="3600" b="1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it-IT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131" y="2177065"/>
                <a:ext cx="564577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891352" y="3567621"/>
                <a:ext cx="9240017" cy="12884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5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r>
                      <a:rPr lang="ru-RU" sz="35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</m:t>
                    </m:r>
                    <m:sSub>
                      <m:sSubPr>
                        <m:ctrlPr>
                          <a:rPr lang="it-IT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kk-KZ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қ</m:t>
                        </m:r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.</m:t>
                        </m:r>
                        <m:r>
                          <a:rPr lang="kk-KZ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шеңбер</m:t>
                        </m:r>
                      </m:sub>
                    </m:sSub>
                  </m:oMath>
                </a14:m>
                <a:r>
                  <a:rPr lang="it-IT" sz="35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it-IT" sz="35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𝝅</m:t>
                    </m:r>
                    <m:r>
                      <a:rPr lang="it-IT" sz="35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it-IT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𝑹</m:t>
                        </m:r>
                      </m:e>
                      <m:sup>
                        <m:r>
                          <a:rPr lang="en-US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5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=3,14 ∙ 9 = </a:t>
                </a:r>
                <a14:m>
                  <m:oMath xmlns:m="http://schemas.openxmlformats.org/officeDocument/2006/math">
                    <m:r>
                      <a:rPr lang="ru-RU" sz="35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ru-RU" sz="35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𝟖</m:t>
                    </m:r>
                    <m:r>
                      <a:rPr lang="ru-RU" sz="35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</m:t>
                    </m:r>
                    <m:r>
                      <a:rPr lang="ru-RU" sz="35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𝟐𝟔</m:t>
                    </m:r>
                    <m:d>
                      <m:dPr>
                        <m:ctrlPr>
                          <a:rPr lang="ru-RU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5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ru-RU" sz="35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5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ru-RU" sz="35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  </m:t>
                        </m:r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·</m:t>
                        </m:r>
                        <m:r>
                          <a:rPr lang="en-US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kk-KZ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қ</m:t>
                        </m:r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.фигур</m:t>
                        </m:r>
                        <m:r>
                          <a:rPr lang="kk-KZ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а</m:t>
                        </m:r>
                      </m:sub>
                    </m:sSub>
                  </m:oMath>
                </a14:m>
                <a:r>
                  <a:rPr lang="ru-RU" sz="35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35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sSup>
                      <m:sSupPr>
                        <m:ctrlPr>
                          <a:rPr lang="ru-RU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·</m:t>
                        </m:r>
                        <m:r>
                          <a:rPr lang="ru-RU" sz="35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ru-RU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𝟖</m:t>
                        </m:r>
                        <m:r>
                          <a:rPr lang="ru-RU" sz="35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,</m:t>
                        </m:r>
                        <m:r>
                          <a:rPr lang="ru-RU" sz="35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𝟐𝟔</m:t>
                        </m:r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=</m:t>
                        </m:r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𝟓𝟔</m:t>
                        </m:r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,</m:t>
                        </m:r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𝟓𝟐</m:t>
                        </m:r>
                        <m:r>
                          <a:rPr lang="ru-RU" sz="3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 (см</m:t>
                        </m:r>
                      </m:e>
                      <m:sup>
                        <m:r>
                          <a:rPr lang="ru-RU" sz="35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5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endParaRPr lang="it-IT" sz="35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352" y="3567621"/>
                <a:ext cx="9240017" cy="1288494"/>
              </a:xfrm>
              <a:prstGeom prst="rect">
                <a:avLst/>
              </a:prstGeom>
              <a:blipFill>
                <a:blip r:embed="rId4"/>
                <a:stretch>
                  <a:fillRect t="-7075" b="-1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91352" y="5178244"/>
                <a:ext cx="5238293" cy="721801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err="1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</a:t>
                </a:r>
                <a:r>
                  <a:rPr lang="ru-RU" sz="4000" b="1" dirty="0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5</a:t>
                </a:r>
                <a14:m>
                  <m:oMath xmlns:m="http://schemas.openxmlformats.org/officeDocument/2006/math">
                    <m:r>
                      <a:rPr lang="ru-RU" sz="4000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𝟔</m:t>
                    </m:r>
                    <m:r>
                      <a:rPr lang="ru-RU" sz="4000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</m:t>
                    </m:r>
                    <m:r>
                      <a:rPr lang="ru-RU" sz="4000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𝟓𝟐</m:t>
                    </m:r>
                    <m:sSup>
                      <m:sSupPr>
                        <m:ctrlPr>
                          <a:rPr lang="ru-RU" sz="4000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4000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 см</m:t>
                        </m:r>
                      </m:e>
                      <m:sup>
                        <m:r>
                          <a:rPr lang="ru-RU" sz="4000" b="1" i="1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4000" b="1" dirty="0">
                    <a:solidFill>
                      <a:schemeClr val="bg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it-IT" sz="4000" b="1" dirty="0">
                  <a:solidFill>
                    <a:schemeClr val="bg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352" y="5178244"/>
                <a:ext cx="5238293" cy="721801"/>
              </a:xfrm>
              <a:prstGeom prst="rect">
                <a:avLst/>
              </a:prstGeom>
              <a:blipFill>
                <a:blip r:embed="rId5"/>
                <a:stretch>
                  <a:fillRect l="-4070" t="-14286" b="-33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891352" y="2970476"/>
            <a:ext cx="3653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D=6 </a:t>
            </a:r>
            <a:r>
              <a:rPr lang="ru-RU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см, </a:t>
            </a:r>
            <a:r>
              <a:rPr lang="en-US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R= 3 </a:t>
            </a:r>
            <a:r>
              <a:rPr lang="ru-RU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</a:t>
            </a:r>
            <a:endParaRPr lang="ru-RU" altLang="it-IT" sz="3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57053" y="1296321"/>
            <a:ext cx="619125" cy="1092247"/>
          </a:xfrm>
          <a:prstGeom prst="rect">
            <a:avLst/>
          </a:prstGeom>
        </p:spPr>
      </p:pic>
      <p:sp>
        <p:nvSpPr>
          <p:cNvPr id="30" name="Rectangle 3"/>
          <p:cNvSpPr/>
          <p:nvPr/>
        </p:nvSpPr>
        <p:spPr>
          <a:xfrm>
            <a:off x="869043" y="424949"/>
            <a:ext cx="7672056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it-IT" sz="4000" b="1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Аумақты</a:t>
            </a:r>
            <a:r>
              <a:rPr kumimoji="0" lang="ru-RU" altLang="it-IT" sz="40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it-IT" sz="4000" b="1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табыңыз</a:t>
            </a:r>
            <a:r>
              <a:rPr kumimoji="0" lang="ru-RU" altLang="it-IT" sz="40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it-IT" sz="4000" b="1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қызыл</a:t>
            </a:r>
            <a:r>
              <a:rPr kumimoji="0" lang="ru-RU" altLang="it-IT" sz="40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фигура:</a:t>
            </a:r>
            <a:endParaRPr kumimoji="0" lang="it-IT" sz="4000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906011" y="1563312"/>
            <a:ext cx="5189989" cy="117248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74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2039E-6 0 L -0.10455 -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3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Центр, радиус и диаметр шара (сферы)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" r="1171"/>
          <a:stretch>
            <a:fillRect/>
          </a:stretch>
        </p:blipFill>
        <p:spPr bwMode="auto">
          <a:xfrm>
            <a:off x="1703115" y="424949"/>
            <a:ext cx="5220985" cy="553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13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23198" y="1460139"/>
            <a:ext cx="3753045" cy="36705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06011" y="1577241"/>
                <a:ext cx="2656600" cy="1122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it-IT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 = </a:t>
                </a:r>
                <a:r>
                  <a:rPr lang="ru-RU" altLang="it-IT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</a:t>
                </a:r>
                <a:r>
                  <a:rPr lang="en-US" altLang="it-IT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altLang="it-IT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см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V</m:t>
                        </m:r>
                      </m:e>
                      <m:sub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куб</m:t>
                        </m:r>
                      </m:sub>
                    </m:sSub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ru-RU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?</a:t>
                </a:r>
                <a:endParaRPr lang="it-IT" sz="32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1577241"/>
                <a:ext cx="2656600" cy="1122487"/>
              </a:xfrm>
              <a:prstGeom prst="rect">
                <a:avLst/>
              </a:prstGeom>
              <a:blipFill>
                <a:blip r:embed="rId3"/>
                <a:stretch>
                  <a:fillRect l="-5977" t="-7065" b="-11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937856" y="2665376"/>
                <a:ext cx="3300770" cy="6300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V</m:t>
                        </m:r>
                      </m:e>
                      <m:sub>
                        <m:r>
                          <a:rPr lang="ru-RU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куб</m:t>
                        </m:r>
                      </m:sub>
                    </m:sSub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e>
                      <m:sup>
                        <m: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  <m:r>
                          <a:rPr lang="ru-RU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</m:sup>
                    </m:sSup>
                    <m:r>
                      <a:rPr lang="ru-RU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endParaRPr lang="ru-RU" sz="3200" b="1" i="1" dirty="0">
                  <a:solidFill>
                    <a:schemeClr val="tx1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856" y="2665376"/>
                <a:ext cx="3300770" cy="630044"/>
              </a:xfrm>
              <a:prstGeom prst="rect">
                <a:avLst/>
              </a:prstGeom>
              <a:blipFill>
                <a:blip r:embed="rId4"/>
                <a:stretch>
                  <a:fillRect t="-14423" b="-21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641916" y="4706634"/>
                <a:ext cx="65434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𝒂</m:t>
                      </m:r>
                    </m:oMath>
                  </m:oMathPara>
                </a14:m>
                <a:endParaRPr lang="it-IT" sz="40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916" y="4706634"/>
                <a:ext cx="654346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369693" y="2864858"/>
                <a:ext cx="65434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𝒂</m:t>
                      </m:r>
                    </m:oMath>
                  </m:oMathPara>
                </a14:m>
                <a:endParaRPr lang="it-IT" sz="40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9693" y="2864858"/>
                <a:ext cx="654346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06011" y="3218801"/>
                <a:ext cx="27578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𝒂</m:t>
                      </m:r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𝑫</m:t>
                      </m:r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</m:t>
                      </m:r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·</m:t>
                      </m:r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𝑹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3218801"/>
                <a:ext cx="2757871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06011" y="3703112"/>
                <a:ext cx="363933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3200" b="1" dirty="0">
                    <a:solidFill>
                      <a:schemeClr val="tx1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𝒂</a:t>
                </a:r>
                <a14:m>
                  <m:oMath xmlns:m="http://schemas.openxmlformats.org/officeDocument/2006/math">
                    <m:r>
                      <a:rPr lang="ru-RU" sz="3200" b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 </m:t>
                    </m:r>
                    <m:r>
                      <a:rPr lang="en-US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en-US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·</m:t>
                    </m:r>
                    <m:r>
                      <a:rPr lang="en-US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𝟏𝟎</m:t>
                    </m:r>
                    <m:r>
                      <a:rPr lang="ru-RU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𝟐𝟎</m:t>
                    </m:r>
                    <m:r>
                      <a:rPr lang="ru-RU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ru-RU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см</m:t>
                    </m:r>
                    <m:r>
                      <a:rPr lang="en-US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endParaRPr lang="it-IT" sz="32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3703112"/>
                <a:ext cx="3639330" cy="584775"/>
              </a:xfrm>
              <a:prstGeom prst="rect">
                <a:avLst/>
              </a:prstGeom>
              <a:blipFill rotWithShape="1">
                <a:blip r:embed="rId8"/>
                <a:stretch>
                  <a:fillRect l="-4355"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6011" y="4287887"/>
                <a:ext cx="4597990" cy="630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V</m:t>
                        </m:r>
                      </m:e>
                      <m:sub>
                        <m: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куб</m:t>
                        </m:r>
                      </m:sub>
                    </m:sSub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𝟐𝟎</m:t>
                        </m:r>
                      </m:e>
                      <m:sup>
                        <m:r>
                          <a:rPr lang="en-US" sz="3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  <m:r>
                          <a:rPr lang="ru-RU" sz="3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</m:sup>
                    </m:sSup>
                    <m:r>
                      <a:rPr lang="ru-RU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𝟖𝟎𝟎𝟎</m:t>
                    </m:r>
                    <m:sSup>
                      <m:sSupPr>
                        <m:ctrlPr>
                          <a:rPr lang="ru-RU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it-I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4287887"/>
                <a:ext cx="4597990" cy="630044"/>
              </a:xfrm>
              <a:prstGeom prst="rect">
                <a:avLst/>
              </a:prstGeom>
              <a:blipFill>
                <a:blip r:embed="rId9"/>
                <a:stretch>
                  <a:fillRect t="-14423" b="-21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924137" y="5175725"/>
                <a:ext cx="4609916" cy="721801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dirty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kk-KZ" sz="4000" b="1" i="1" dirty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Жауабы</m:t>
                          </m:r>
                          <m:r>
                            <a:rPr lang="ru-RU" sz="4000" b="1" i="1" dirty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:</m:t>
                          </m:r>
                          <m:r>
                            <a:rPr lang="en-NZ" sz="4000" b="1" i="1" dirty="0" smtClean="0">
                              <a:solidFill>
                                <a:schemeClr val="bg2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</m:t>
                          </m:r>
                          <m:r>
                            <a:rPr lang="ru-RU" sz="4000" b="1" i="1" dirty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𝟖𝟎𝟎𝟎</m:t>
                          </m:r>
                          <m:r>
                            <a:rPr lang="ru-RU" sz="4000" b="1" i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см</m:t>
                          </m:r>
                        </m:e>
                        <m:sup>
                          <m:r>
                            <a:rPr lang="ru-RU" sz="4000" b="1" i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it-IT" sz="4000" dirty="0">
                  <a:solidFill>
                    <a:schemeClr val="bg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37" y="5175725"/>
                <a:ext cx="4609916" cy="7218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920577" y="346075"/>
            <a:ext cx="1036541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Радиусы 10 см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текшеге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орналастырылған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>
              <a:lnSpc>
                <a:spcPts val="3000"/>
              </a:lnSpc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оның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қырларына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қатысты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>
              <a:lnSpc>
                <a:spcPts val="3000"/>
              </a:lnSpc>
            </a:pPr>
            <a:r>
              <a:rPr lang="ru-RU" sz="30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Текшенің</a:t>
            </a:r>
            <a:r>
              <a:rPr lang="ru-RU" sz="3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көлемін</a:t>
            </a:r>
            <a:r>
              <a:rPr lang="ru-RU" sz="3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есептеңіз</a:t>
            </a:r>
            <a:r>
              <a:rPr lang="ru-RU" sz="3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3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47"/>
          <p:cNvSpPr>
            <a:spLocks noChangeArrowheads="1"/>
          </p:cNvSpPr>
          <p:nvPr/>
        </p:nvSpPr>
        <p:spPr bwMode="auto">
          <a:xfrm>
            <a:off x="649356" y="470453"/>
            <a:ext cx="9117496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algn="just" eaLnBrk="1" hangingPunct="1"/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Сабақтың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қорытындысы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ru-RU" sz="50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4276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058863"/>
            <a:ext cx="314166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73"/>
          <p:cNvSpPr txBox="1"/>
          <p:nvPr/>
        </p:nvSpPr>
        <p:spPr>
          <a:xfrm>
            <a:off x="945168" y="1750865"/>
            <a:ext cx="63406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шеңбердің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ауданы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формуласын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қолдана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отырып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есептер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шығардық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 мен сфера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ұғымы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білімдерін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бекітті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589702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8786</TotalTime>
  <Words>167</Words>
  <Application>Microsoft Office PowerPoint</Application>
  <PresentationFormat>Широкоэкранный</PresentationFormat>
  <Paragraphs>49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Cambria Math</vt:lpstr>
      <vt:lpstr>Open Sans</vt:lpstr>
      <vt:lpstr>PT Sans Caption</vt:lpstr>
      <vt:lpstr>Roboto Condensed</vt:lpstr>
      <vt:lpstr>Source Sans Pro</vt:lpstr>
      <vt:lpstr>Tahoma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*</cp:lastModifiedBy>
  <cp:revision>673</cp:revision>
  <dcterms:created xsi:type="dcterms:W3CDTF">2017-01-10T11:09:36Z</dcterms:created>
  <dcterms:modified xsi:type="dcterms:W3CDTF">2025-09-23T01:57:07Z</dcterms:modified>
</cp:coreProperties>
</file>