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Alice" panose="020B0604020202020204" charset="0"/>
      <p:regular r:id="rId12"/>
    </p:embeddedFont>
    <p:embeddedFont>
      <p:font typeface="Calibri" panose="020F0502020204030204" pitchFamily="34" charset="0"/>
      <p:regular r:id="rId13"/>
      <p:bold r:id="rId14"/>
      <p:italic r:id="rId15"/>
      <p:boldItalic r:id="rId16"/>
    </p:embeddedFont>
    <p:embeddedFont>
      <p:font typeface="Manrope" panose="020B0604020202020204" charset="0"/>
      <p:regular r:id="rId17"/>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7" d="100"/>
          <a:sy n="97" d="100"/>
        </p:scale>
        <p:origin x="3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31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85000"/>
            </a:srgbClr>
          </a:solidFill>
          <a:ln/>
        </p:spPr>
      </p:sp>
      <p:sp>
        <p:nvSpPr>
          <p:cNvPr id="4" name="Text 1"/>
          <p:cNvSpPr/>
          <p:nvPr/>
        </p:nvSpPr>
        <p:spPr>
          <a:xfrm>
            <a:off x="864037" y="1241584"/>
            <a:ext cx="12902327" cy="1543050"/>
          </a:xfrm>
          <a:prstGeom prst="rect">
            <a:avLst/>
          </a:prstGeom>
          <a:noFill/>
          <a:ln/>
        </p:spPr>
        <p:txBody>
          <a:bodyPr wrap="square" lIns="0" tIns="0" rIns="0" bIns="0" rtlCol="0" anchor="t"/>
          <a:lstStyle/>
          <a:p>
            <a:pPr marL="0" indent="0" algn="ctr">
              <a:lnSpc>
                <a:spcPts val="6050"/>
              </a:lnSpc>
              <a:buNone/>
            </a:pPr>
            <a:r>
              <a:rPr lang="en-US" sz="5400" b="1" dirty="0">
                <a:solidFill>
                  <a:srgbClr val="0C0D0F"/>
                </a:solidFill>
                <a:latin typeface="Times New Roman" panose="02020603050405020304" pitchFamily="18" charset="0"/>
                <a:ea typeface="Alice" pitchFamily="34" charset="-122"/>
                <a:cs typeface="Times New Roman" panose="02020603050405020304" pitchFamily="18" charset="0"/>
              </a:rPr>
              <a:t>Изопроцестер: Идеал газдың күй өзгерістері</a:t>
            </a:r>
            <a:endParaRPr lang="en-US" sz="5400" b="1" dirty="0">
              <a:latin typeface="Times New Roman" panose="02020603050405020304" pitchFamily="18" charset="0"/>
              <a:cs typeface="Times New Roman" panose="02020603050405020304" pitchFamily="18" charset="0"/>
            </a:endParaRPr>
          </a:p>
        </p:txBody>
      </p:sp>
      <p:sp>
        <p:nvSpPr>
          <p:cNvPr id="5" name="Text 2"/>
          <p:cNvSpPr/>
          <p:nvPr/>
        </p:nvSpPr>
        <p:spPr>
          <a:xfrm>
            <a:off x="864037" y="3154918"/>
            <a:ext cx="12902327" cy="1975247"/>
          </a:xfrm>
          <a:prstGeom prst="rect">
            <a:avLst/>
          </a:prstGeom>
          <a:noFill/>
          <a:ln/>
        </p:spPr>
        <p:txBody>
          <a:bodyPr wrap="square" lIns="0" tIns="0" rIns="0" bIns="0" rtlCol="0" anchor="t"/>
          <a:lstStyle/>
          <a:p>
            <a:pPr marL="0" indent="0" algn="l">
              <a:lnSpc>
                <a:spcPts val="3100"/>
              </a:lnSpc>
              <a:buNone/>
            </a:pPr>
            <a:r>
              <a:rPr lang="en-US" sz="2000" dirty="0">
                <a:solidFill>
                  <a:srgbClr val="55575A"/>
                </a:solidFill>
                <a:latin typeface="Times New Roman" panose="02020603050405020304" pitchFamily="18" charset="0"/>
                <a:ea typeface="Manrope" pitchFamily="34" charset="-122"/>
                <a:cs typeface="Times New Roman" panose="02020603050405020304" pitchFamily="18" charset="0"/>
              </a:rPr>
              <a:t>Физика пәнінде газдардың қасиеттерін зерттеу – оқушыларды қоршаған ортадағы заттардың табиғатын түсінуге жетелейтін маңызды тақырып. Бұл дәрістік материал 10-сынып оқушыларына арналған изопроцестер туралы толық ақпаратты қамтиды. Молекулалық-кинетикалық теорияның негіздері мен идеал газ күйінің теңдеулерін меңгеру арқылы оқушылар табиғаттағы және техникадағы көптеген құбылыстарды түсіндіре алады.</a:t>
            </a:r>
            <a:endParaRPr lang="en-US" sz="2000" dirty="0">
              <a:latin typeface="Times New Roman" panose="02020603050405020304" pitchFamily="18" charset="0"/>
              <a:cs typeface="Times New Roman" panose="02020603050405020304" pitchFamily="18" charset="0"/>
            </a:endParaRPr>
          </a:p>
        </p:txBody>
      </p:sp>
      <p:sp>
        <p:nvSpPr>
          <p:cNvPr id="6" name="Text 3"/>
          <p:cNvSpPr/>
          <p:nvPr/>
        </p:nvSpPr>
        <p:spPr>
          <a:xfrm>
            <a:off x="864037" y="5407819"/>
            <a:ext cx="12902327" cy="1580198"/>
          </a:xfrm>
          <a:prstGeom prst="rect">
            <a:avLst/>
          </a:prstGeom>
          <a:noFill/>
          <a:ln/>
        </p:spPr>
        <p:txBody>
          <a:bodyPr wrap="square" lIns="0" tIns="0" rIns="0" bIns="0" rtlCol="0" anchor="t"/>
          <a:lstStyle/>
          <a:p>
            <a:pPr marL="0" indent="0" algn="l">
              <a:lnSpc>
                <a:spcPts val="3100"/>
              </a:lnSpc>
              <a:buNone/>
            </a:pPr>
            <a:r>
              <a:rPr lang="en-US" sz="2000" dirty="0">
                <a:solidFill>
                  <a:srgbClr val="55575A"/>
                </a:solidFill>
                <a:latin typeface="Times New Roman" panose="02020603050405020304" pitchFamily="18" charset="0"/>
                <a:ea typeface="Manrope" pitchFamily="34" charset="-122"/>
                <a:cs typeface="Times New Roman" panose="02020603050405020304" pitchFamily="18" charset="0"/>
              </a:rPr>
              <a:t>Сабақ барысында оқушылар идеал газ моделінің шарттарын, МКТ-ның негізгі теңдеулерін және изопроцестердің үш түрін (изотермалық, изобаралық, изохоралық) тереңірек үйренеді. Әр процестің графиктік көрінісін ажырата білу және практикалық есептерді шығару дағдыларын қалыптастыру сабақтың басты мақсаты болып табылады.</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78073" y="958453"/>
            <a:ext cx="12967097" cy="694730"/>
          </a:xfrm>
          <a:prstGeom prst="rect">
            <a:avLst/>
          </a:prstGeom>
          <a:noFill/>
          <a:ln/>
        </p:spPr>
        <p:txBody>
          <a:bodyPr wrap="none" lIns="0" tIns="0" rIns="0" bIns="0" rtlCol="0" anchor="t"/>
          <a:lstStyle/>
          <a:p>
            <a:pPr marL="0" indent="0" algn="l">
              <a:lnSpc>
                <a:spcPts val="5450"/>
              </a:lnSpc>
              <a:buNone/>
            </a:pPr>
            <a:r>
              <a:rPr lang="en-US" sz="4350" b="1" dirty="0">
                <a:solidFill>
                  <a:srgbClr val="0C0D0F"/>
                </a:solidFill>
                <a:latin typeface="Times New Roman" panose="02020603050405020304" pitchFamily="18" charset="0"/>
                <a:ea typeface="Alice" pitchFamily="34" charset="-122"/>
                <a:cs typeface="Times New Roman" panose="02020603050405020304" pitchFamily="18" charset="0"/>
              </a:rPr>
              <a:t>Сабақтың негізгі мақсаттары мен құндылықтары</a:t>
            </a:r>
            <a:endParaRPr lang="en-US" sz="4350" b="1" dirty="0">
              <a:latin typeface="Times New Roman" panose="02020603050405020304" pitchFamily="18" charset="0"/>
              <a:cs typeface="Times New Roman" panose="02020603050405020304" pitchFamily="18" charset="0"/>
            </a:endParaRPr>
          </a:p>
        </p:txBody>
      </p:sp>
      <p:sp>
        <p:nvSpPr>
          <p:cNvPr id="3" name="Text 1"/>
          <p:cNvSpPr/>
          <p:nvPr/>
        </p:nvSpPr>
        <p:spPr>
          <a:xfrm>
            <a:off x="778073" y="2208967"/>
            <a:ext cx="3334941" cy="416838"/>
          </a:xfrm>
          <a:prstGeom prst="rect">
            <a:avLst/>
          </a:prstGeom>
          <a:noFill/>
          <a:ln/>
        </p:spPr>
        <p:txBody>
          <a:bodyPr wrap="none" lIns="0" tIns="0" rIns="0" bIns="0" rtlCol="0" anchor="t"/>
          <a:lstStyle/>
          <a:p>
            <a:pPr marL="0" indent="0" algn="l">
              <a:lnSpc>
                <a:spcPts val="3250"/>
              </a:lnSpc>
              <a:buNone/>
            </a:pPr>
            <a:r>
              <a:rPr lang="en-US" sz="2600" b="1" dirty="0">
                <a:solidFill>
                  <a:srgbClr val="0C0D0F"/>
                </a:solidFill>
                <a:latin typeface="Times New Roman" panose="02020603050405020304" pitchFamily="18" charset="0"/>
                <a:ea typeface="Alice" pitchFamily="34" charset="-122"/>
                <a:cs typeface="Times New Roman" panose="02020603050405020304" pitchFamily="18" charset="0"/>
              </a:rPr>
              <a:t>Оқу мақсаттары</a:t>
            </a:r>
            <a:endParaRPr lang="en-US" sz="2600" b="1" dirty="0">
              <a:latin typeface="Times New Roman" panose="02020603050405020304" pitchFamily="18" charset="0"/>
              <a:cs typeface="Times New Roman" panose="02020603050405020304" pitchFamily="18" charset="0"/>
            </a:endParaRPr>
          </a:p>
        </p:txBody>
      </p:sp>
      <p:sp>
        <p:nvSpPr>
          <p:cNvPr id="4" name="Text 2"/>
          <p:cNvSpPr/>
          <p:nvPr/>
        </p:nvSpPr>
        <p:spPr>
          <a:xfrm>
            <a:off x="778073" y="2848094"/>
            <a:ext cx="6265902" cy="1422559"/>
          </a:xfrm>
          <a:prstGeom prst="rect">
            <a:avLst/>
          </a:prstGeom>
          <a:noFill/>
          <a:ln/>
        </p:spPr>
        <p:txBody>
          <a:bodyPr wrap="square" lIns="0" tIns="0" rIns="0" bIns="0" rtlCol="0" anchor="t"/>
          <a:lstStyle/>
          <a:p>
            <a:pPr marL="0" indent="0" algn="l">
              <a:lnSpc>
                <a:spcPts val="2800"/>
              </a:lnSpc>
              <a:buNone/>
            </a:pPr>
            <a:r>
              <a:rPr lang="en-US" sz="1750" b="1" dirty="0">
                <a:solidFill>
                  <a:srgbClr val="55575A"/>
                </a:solidFill>
                <a:latin typeface="Times New Roman" panose="02020603050405020304" pitchFamily="18" charset="0"/>
                <a:ea typeface="Manrope" pitchFamily="34" charset="-122"/>
                <a:cs typeface="Times New Roman" panose="02020603050405020304" pitchFamily="18" charset="0"/>
              </a:rPr>
              <a:t>10.2.2.1</a:t>
            </a:r>
            <a:r>
              <a:rPr lang="en-US" sz="1750" dirty="0">
                <a:solidFill>
                  <a:srgbClr val="55575A"/>
                </a:solidFill>
                <a:latin typeface="Times New Roman" panose="02020603050405020304" pitchFamily="18" charset="0"/>
                <a:ea typeface="Manrope" pitchFamily="34" charset="-122"/>
                <a:cs typeface="Times New Roman" panose="02020603050405020304" pitchFamily="18" charset="0"/>
              </a:rPr>
              <a:t> оқу бағдарламасына сәйкес, оқушылар идеал газ күйінің негізгі теңдеуін қолдана білуі және изопроцестер графиктерін дұрыс ажырата алуы тиіс. Сабақ барысында келесі біліктіліктер қалыптасады:</a:t>
            </a:r>
            <a:endParaRPr lang="en-US" sz="1750" dirty="0">
              <a:latin typeface="Times New Roman" panose="02020603050405020304" pitchFamily="18" charset="0"/>
              <a:cs typeface="Times New Roman" panose="02020603050405020304" pitchFamily="18" charset="0"/>
            </a:endParaRPr>
          </a:p>
        </p:txBody>
      </p:sp>
      <p:sp>
        <p:nvSpPr>
          <p:cNvPr id="5" name="Text 3"/>
          <p:cNvSpPr/>
          <p:nvPr/>
        </p:nvSpPr>
        <p:spPr>
          <a:xfrm>
            <a:off x="778073" y="4470678"/>
            <a:ext cx="6265902" cy="711279"/>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55575A"/>
                </a:solidFill>
                <a:latin typeface="Times New Roman" panose="02020603050405020304" pitchFamily="18" charset="0"/>
                <a:ea typeface="Manrope" pitchFamily="34" charset="-122"/>
                <a:cs typeface="Times New Roman" panose="02020603050405020304" pitchFamily="18" charset="0"/>
              </a:rPr>
              <a:t>Идеал газ моделін түсіндіру және оның шарттарын нақты сипаттау</a:t>
            </a:r>
            <a:endParaRPr lang="en-US" sz="1750" dirty="0">
              <a:latin typeface="Times New Roman" panose="02020603050405020304" pitchFamily="18" charset="0"/>
              <a:cs typeface="Times New Roman" panose="02020603050405020304" pitchFamily="18" charset="0"/>
            </a:endParaRPr>
          </a:p>
        </p:txBody>
      </p:sp>
      <p:sp>
        <p:nvSpPr>
          <p:cNvPr id="6" name="Text 4"/>
          <p:cNvSpPr/>
          <p:nvPr/>
        </p:nvSpPr>
        <p:spPr>
          <a:xfrm>
            <a:off x="778073" y="5259705"/>
            <a:ext cx="6265902" cy="711279"/>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55575A"/>
                </a:solidFill>
                <a:latin typeface="Times New Roman" panose="02020603050405020304" pitchFamily="18" charset="0"/>
                <a:ea typeface="Manrope" pitchFamily="34" charset="-122"/>
                <a:cs typeface="Times New Roman" panose="02020603050405020304" pitchFamily="18" charset="0"/>
              </a:rPr>
              <a:t>МКТ-ның негізгі теңдеуін шығару және физикалық мағынасын ашу</a:t>
            </a:r>
            <a:endParaRPr lang="en-US" sz="1750" dirty="0">
              <a:latin typeface="Times New Roman" panose="02020603050405020304" pitchFamily="18" charset="0"/>
              <a:cs typeface="Times New Roman" panose="02020603050405020304" pitchFamily="18" charset="0"/>
            </a:endParaRPr>
          </a:p>
        </p:txBody>
      </p:sp>
      <p:sp>
        <p:nvSpPr>
          <p:cNvPr id="7" name="Text 5"/>
          <p:cNvSpPr/>
          <p:nvPr/>
        </p:nvSpPr>
        <p:spPr>
          <a:xfrm>
            <a:off x="778073" y="6048732"/>
            <a:ext cx="6265902" cy="711279"/>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55575A"/>
                </a:solidFill>
                <a:latin typeface="Times New Roman" panose="02020603050405020304" pitchFamily="18" charset="0"/>
                <a:ea typeface="Manrope" pitchFamily="34" charset="-122"/>
                <a:cs typeface="Times New Roman" panose="02020603050405020304" pitchFamily="18" charset="0"/>
              </a:rPr>
              <a:t>Теңдеулерді практикалық есептерде қолдана білу дағдысы</a:t>
            </a:r>
            <a:endParaRPr lang="en-US" sz="1750" dirty="0">
              <a:latin typeface="Times New Roman" panose="02020603050405020304" pitchFamily="18" charset="0"/>
              <a:cs typeface="Times New Roman" panose="02020603050405020304" pitchFamily="18" charset="0"/>
            </a:endParaRPr>
          </a:p>
        </p:txBody>
      </p:sp>
      <p:sp>
        <p:nvSpPr>
          <p:cNvPr id="8" name="Text 6"/>
          <p:cNvSpPr/>
          <p:nvPr/>
        </p:nvSpPr>
        <p:spPr>
          <a:xfrm>
            <a:off x="778073" y="6837759"/>
            <a:ext cx="6265902" cy="355640"/>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55575A"/>
                </a:solidFill>
                <a:latin typeface="Times New Roman" panose="02020603050405020304" pitchFamily="18" charset="0"/>
                <a:ea typeface="Manrope" pitchFamily="34" charset="-122"/>
                <a:cs typeface="Times New Roman" panose="02020603050405020304" pitchFamily="18" charset="0"/>
              </a:rPr>
              <a:t>Изопроцестердің графиктік көрінісін талдау</a:t>
            </a:r>
            <a:endParaRPr lang="en-US" sz="1750" dirty="0">
              <a:latin typeface="Times New Roman" panose="02020603050405020304" pitchFamily="18" charset="0"/>
              <a:cs typeface="Times New Roman" panose="02020603050405020304" pitchFamily="18" charset="0"/>
            </a:endParaRPr>
          </a:p>
        </p:txBody>
      </p:sp>
      <p:sp>
        <p:nvSpPr>
          <p:cNvPr id="9" name="Text 7"/>
          <p:cNvSpPr/>
          <p:nvPr/>
        </p:nvSpPr>
        <p:spPr>
          <a:xfrm>
            <a:off x="7594044" y="2208967"/>
            <a:ext cx="3890605" cy="416838"/>
          </a:xfrm>
          <a:prstGeom prst="rect">
            <a:avLst/>
          </a:prstGeom>
          <a:noFill/>
          <a:ln/>
        </p:spPr>
        <p:txBody>
          <a:bodyPr wrap="none" lIns="0" tIns="0" rIns="0" bIns="0" rtlCol="0" anchor="t"/>
          <a:lstStyle/>
          <a:p>
            <a:pPr marL="0" indent="0" algn="l">
              <a:lnSpc>
                <a:spcPts val="3250"/>
              </a:lnSpc>
              <a:buNone/>
            </a:pPr>
            <a:r>
              <a:rPr lang="en-US" sz="2600" b="1" dirty="0">
                <a:solidFill>
                  <a:srgbClr val="0C0D0F"/>
                </a:solidFill>
                <a:latin typeface="Times New Roman" panose="02020603050405020304" pitchFamily="18" charset="0"/>
                <a:ea typeface="Alice" pitchFamily="34" charset="-122"/>
                <a:cs typeface="Times New Roman" panose="02020603050405020304" pitchFamily="18" charset="0"/>
              </a:rPr>
              <a:t>Құндылықтарды дарыту</a:t>
            </a:r>
            <a:endParaRPr lang="en-US" sz="2600" b="1" dirty="0">
              <a:latin typeface="Times New Roman" panose="02020603050405020304" pitchFamily="18" charset="0"/>
              <a:cs typeface="Times New Roman" panose="02020603050405020304" pitchFamily="18" charset="0"/>
            </a:endParaRPr>
          </a:p>
        </p:txBody>
      </p:sp>
      <p:sp>
        <p:nvSpPr>
          <p:cNvPr id="10" name="Text 8"/>
          <p:cNvSpPr/>
          <p:nvPr/>
        </p:nvSpPr>
        <p:spPr>
          <a:xfrm>
            <a:off x="7594044" y="2848094"/>
            <a:ext cx="6265902" cy="1778198"/>
          </a:xfrm>
          <a:prstGeom prst="rect">
            <a:avLst/>
          </a:prstGeom>
          <a:noFill/>
          <a:ln/>
        </p:spPr>
        <p:txBody>
          <a:bodyPr wrap="square" lIns="0" tIns="0" rIns="0" bIns="0" rtlCol="0" anchor="t"/>
          <a:lstStyle/>
          <a:p>
            <a:pPr marL="0" indent="0" algn="l">
              <a:lnSpc>
                <a:spcPts val="2800"/>
              </a:lnSpc>
              <a:buNone/>
            </a:pPr>
            <a:r>
              <a:rPr lang="en-US" sz="1750" dirty="0">
                <a:solidFill>
                  <a:srgbClr val="55575A"/>
                </a:solidFill>
                <a:latin typeface="Times New Roman" panose="02020603050405020304" pitchFamily="18" charset="0"/>
                <a:ea typeface="Manrope" pitchFamily="34" charset="-122"/>
                <a:cs typeface="Times New Roman" panose="02020603050405020304" pitchFamily="18" charset="0"/>
              </a:rPr>
              <a:t>Бұл сабақта </a:t>
            </a:r>
            <a:r>
              <a:rPr lang="en-US" sz="1750" b="1" dirty="0">
                <a:solidFill>
                  <a:srgbClr val="55575A"/>
                </a:solidFill>
                <a:highlight>
                  <a:srgbClr val="FFF0ED"/>
                </a:highlight>
                <a:latin typeface="Times New Roman" panose="02020603050405020304" pitchFamily="18" charset="0"/>
                <a:ea typeface="Manrope" pitchFamily="34" charset="-122"/>
                <a:cs typeface="Times New Roman" panose="02020603050405020304" pitchFamily="18" charset="0"/>
              </a:rPr>
              <a:t>әділдік пен жауапкершілік</a:t>
            </a:r>
            <a:r>
              <a:rPr lang="en-US" sz="1750" b="1" dirty="0">
                <a:solidFill>
                  <a:srgbClr val="55575A"/>
                </a:solidFill>
                <a:latin typeface="Times New Roman" panose="02020603050405020304" pitchFamily="18" charset="0"/>
                <a:ea typeface="Manrope" pitchFamily="34" charset="-122"/>
                <a:cs typeface="Times New Roman" panose="02020603050405020304" pitchFamily="18" charset="0"/>
              </a:rPr>
              <a:t> </a:t>
            </a:r>
            <a:r>
              <a:rPr lang="en-US" sz="1750" dirty="0">
                <a:solidFill>
                  <a:srgbClr val="55575A"/>
                </a:solidFill>
                <a:latin typeface="Times New Roman" panose="02020603050405020304" pitchFamily="18" charset="0"/>
                <a:ea typeface="Manrope" pitchFamily="34" charset="-122"/>
                <a:cs typeface="Times New Roman" panose="02020603050405020304" pitchFamily="18" charset="0"/>
              </a:rPr>
              <a:t>құндылықтары арқылы оқушылардың тұлғалық қасиеттері дамиды. "</a:t>
            </a:r>
            <a:r>
              <a:rPr lang="en-US" sz="1750" b="1" dirty="0">
                <a:solidFill>
                  <a:srgbClr val="55575A"/>
                </a:solidFill>
                <a:latin typeface="Times New Roman" panose="02020603050405020304" pitchFamily="18" charset="0"/>
                <a:ea typeface="Manrope" pitchFamily="34" charset="-122"/>
                <a:cs typeface="Times New Roman" panose="02020603050405020304" pitchFamily="18" charset="0"/>
              </a:rPr>
              <a:t>Жауапкершілік – адамгершілік қасиеттің көрінісі</a:t>
            </a:r>
            <a:r>
              <a:rPr lang="en-US" sz="1750" dirty="0">
                <a:solidFill>
                  <a:srgbClr val="55575A"/>
                </a:solidFill>
                <a:latin typeface="Times New Roman" panose="02020603050405020304" pitchFamily="18" charset="0"/>
                <a:ea typeface="Manrope" pitchFamily="34" charset="-122"/>
                <a:cs typeface="Times New Roman" panose="02020603050405020304" pitchFamily="18" charset="0"/>
              </a:rPr>
              <a:t>" деген айлық дәйексөз оқушыларды өз білімі мен іс-әрекеттеріне жауапты қарауға үйретеді.</a:t>
            </a:r>
            <a:endParaRPr lang="en-US" sz="1750" dirty="0">
              <a:latin typeface="Times New Roman" panose="02020603050405020304" pitchFamily="18" charset="0"/>
              <a:cs typeface="Times New Roman" panose="02020603050405020304" pitchFamily="18" charset="0"/>
            </a:endParaRPr>
          </a:p>
        </p:txBody>
      </p:sp>
      <p:sp>
        <p:nvSpPr>
          <p:cNvPr id="11" name="Text 9"/>
          <p:cNvSpPr/>
          <p:nvPr/>
        </p:nvSpPr>
        <p:spPr>
          <a:xfrm>
            <a:off x="7594044" y="4826318"/>
            <a:ext cx="6265902" cy="1422559"/>
          </a:xfrm>
          <a:prstGeom prst="rect">
            <a:avLst/>
          </a:prstGeom>
          <a:noFill/>
          <a:ln/>
        </p:spPr>
        <p:txBody>
          <a:bodyPr wrap="square" lIns="0" tIns="0" rIns="0" bIns="0" rtlCol="0" anchor="t"/>
          <a:lstStyle/>
          <a:p>
            <a:pPr marL="0" indent="0" algn="l">
              <a:lnSpc>
                <a:spcPts val="2800"/>
              </a:lnSpc>
              <a:buNone/>
            </a:pPr>
            <a:r>
              <a:rPr lang="en-US" sz="1750" dirty="0">
                <a:solidFill>
                  <a:srgbClr val="55575A"/>
                </a:solidFill>
                <a:latin typeface="Times New Roman" panose="02020603050405020304" pitchFamily="18" charset="0"/>
                <a:ea typeface="Manrope" pitchFamily="34" charset="-122"/>
                <a:cs typeface="Times New Roman" panose="02020603050405020304" pitchFamily="18" charset="0"/>
              </a:rPr>
              <a:t>Ғылыми білімді меңгеру процесінде оқушылар нақты деректерді әділ бағалауды, эксперименттік нәтижелерді адал түсіндіруді және топтық жұмыста өз міндеттерін жауапкершілікпен орындауды үйренеді.</a:t>
            </a:r>
            <a:endParaRPr lang="en-US" sz="175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2145268" y="485123"/>
            <a:ext cx="10126027" cy="668060"/>
          </a:xfrm>
          <a:prstGeom prst="rect">
            <a:avLst/>
          </a:prstGeom>
          <a:noFill/>
          <a:ln/>
        </p:spPr>
        <p:txBody>
          <a:bodyPr wrap="none" lIns="0" tIns="0" rIns="0" bIns="0" rtlCol="0" anchor="t"/>
          <a:lstStyle/>
          <a:p>
            <a:pPr marL="0" indent="0" algn="ctr">
              <a:lnSpc>
                <a:spcPts val="5250"/>
              </a:lnSpc>
              <a:buNone/>
            </a:pPr>
            <a:r>
              <a:rPr lang="en-US" sz="4200" b="1" dirty="0">
                <a:solidFill>
                  <a:srgbClr val="0C0D0F"/>
                </a:solidFill>
                <a:latin typeface="Times New Roman" panose="02020603050405020304" pitchFamily="18" charset="0"/>
                <a:ea typeface="Alice" pitchFamily="34" charset="-122"/>
                <a:cs typeface="Times New Roman" panose="02020603050405020304" pitchFamily="18" charset="0"/>
              </a:rPr>
              <a:t>Идеал газ моделі және негізгі теңдеулер</a:t>
            </a:r>
            <a:endParaRPr lang="en-US" sz="4200" b="1" dirty="0">
              <a:latin typeface="Times New Roman" panose="02020603050405020304" pitchFamily="18" charset="0"/>
              <a:cs typeface="Times New Roman" panose="02020603050405020304" pitchFamily="18" charset="0"/>
            </a:endParaRPr>
          </a:p>
        </p:txBody>
      </p:sp>
      <p:sp>
        <p:nvSpPr>
          <p:cNvPr id="3" name="Shape 1"/>
          <p:cNvSpPr/>
          <p:nvPr/>
        </p:nvSpPr>
        <p:spPr>
          <a:xfrm>
            <a:off x="748189" y="1848445"/>
            <a:ext cx="6460093" cy="4565094"/>
          </a:xfrm>
          <a:prstGeom prst="roundRect">
            <a:avLst>
              <a:gd name="adj" fmla="val 3205"/>
            </a:avLst>
          </a:prstGeom>
          <a:solidFill>
            <a:srgbClr val="FFFFFF"/>
          </a:solidFill>
          <a:ln w="30480">
            <a:solidFill>
              <a:srgbClr val="FF7047"/>
            </a:solidFill>
            <a:prstDash val="solid"/>
          </a:ln>
        </p:spPr>
      </p:sp>
      <p:sp>
        <p:nvSpPr>
          <p:cNvPr id="4" name="Shape 2"/>
          <p:cNvSpPr/>
          <p:nvPr/>
        </p:nvSpPr>
        <p:spPr>
          <a:xfrm>
            <a:off x="717709" y="1848445"/>
            <a:ext cx="121920" cy="4565094"/>
          </a:xfrm>
          <a:prstGeom prst="roundRect">
            <a:avLst>
              <a:gd name="adj" fmla="val 157806"/>
            </a:avLst>
          </a:prstGeom>
          <a:solidFill>
            <a:srgbClr val="FF7047"/>
          </a:solidFill>
          <a:ln/>
        </p:spPr>
      </p:sp>
      <p:sp>
        <p:nvSpPr>
          <p:cNvPr id="5" name="Text 3"/>
          <p:cNvSpPr/>
          <p:nvPr/>
        </p:nvSpPr>
        <p:spPr>
          <a:xfrm>
            <a:off x="1083826" y="2092643"/>
            <a:ext cx="3862745" cy="400764"/>
          </a:xfrm>
          <a:prstGeom prst="rect">
            <a:avLst/>
          </a:prstGeom>
          <a:noFill/>
          <a:ln/>
        </p:spPr>
        <p:txBody>
          <a:bodyPr wrap="none" lIns="0" tIns="0" rIns="0" bIns="0" rtlCol="0" anchor="t"/>
          <a:lstStyle/>
          <a:p>
            <a:pPr marL="0" indent="0" algn="l">
              <a:lnSpc>
                <a:spcPts val="3150"/>
              </a:lnSpc>
              <a:buNone/>
            </a:pPr>
            <a:r>
              <a:rPr lang="en-US" sz="2500" b="1" dirty="0">
                <a:solidFill>
                  <a:srgbClr val="55575A"/>
                </a:solidFill>
                <a:latin typeface="Times New Roman" panose="02020603050405020304" pitchFamily="18" charset="0"/>
                <a:ea typeface="Alice" pitchFamily="34" charset="-122"/>
                <a:cs typeface="Times New Roman" panose="02020603050405020304" pitchFamily="18" charset="0"/>
              </a:rPr>
              <a:t>Идеал газ күйінің теңдеуі</a:t>
            </a:r>
            <a:endParaRPr lang="en-US" sz="2500" b="1" dirty="0">
              <a:latin typeface="Times New Roman" panose="02020603050405020304" pitchFamily="18" charset="0"/>
              <a:cs typeface="Times New Roman" panose="02020603050405020304" pitchFamily="18" charset="0"/>
            </a:endParaRPr>
          </a:p>
        </p:txBody>
      </p:sp>
      <p:sp>
        <p:nvSpPr>
          <p:cNvPr id="6" name="Text 4"/>
          <p:cNvSpPr/>
          <p:nvPr/>
        </p:nvSpPr>
        <p:spPr>
          <a:xfrm>
            <a:off x="1083826" y="2621637"/>
            <a:ext cx="5880259" cy="1709738"/>
          </a:xfrm>
          <a:prstGeom prst="rect">
            <a:avLst/>
          </a:prstGeom>
          <a:noFill/>
          <a:ln/>
        </p:spPr>
        <p:txBody>
          <a:bodyPr wrap="square" lIns="0" tIns="0" rIns="0" bIns="0" rtlCol="0" anchor="t"/>
          <a:lstStyle/>
          <a:p>
            <a:pPr marL="0" indent="0" algn="l">
              <a:lnSpc>
                <a:spcPts val="2650"/>
              </a:lnSpc>
              <a:buNone/>
            </a:pPr>
            <a:r>
              <a:rPr lang="en-US" sz="1650" b="1" dirty="0">
                <a:solidFill>
                  <a:srgbClr val="55575A"/>
                </a:solidFill>
                <a:latin typeface="Times New Roman" panose="02020603050405020304" pitchFamily="18" charset="0"/>
                <a:ea typeface="Manrope" pitchFamily="34" charset="-122"/>
                <a:cs typeface="Times New Roman" panose="02020603050405020304" pitchFamily="18" charset="0"/>
              </a:rPr>
              <a:t>pV = νRT</a:t>
            </a:r>
            <a:r>
              <a:rPr lang="en-US" sz="1650" dirty="0">
                <a:solidFill>
                  <a:srgbClr val="55575A"/>
                </a:solidFill>
                <a:latin typeface="Times New Roman" panose="02020603050405020304" pitchFamily="18" charset="0"/>
                <a:ea typeface="Manrope" pitchFamily="34" charset="-122"/>
                <a:cs typeface="Times New Roman" panose="02020603050405020304" pitchFamily="18" charset="0"/>
              </a:rPr>
              <a:t> – бұл теңдеу газдың қысымы (p), көлемі (V), зат мөлшері (ν), абсолют температурасы (T) және универсал газ тұрақтысы (R) арасындағы байланысты көрсетеді. Менделеев-Клапейрон теңдеуі деп те аталатын бұл формула идеал газдың кез келген күйін сипаттайды.</a:t>
            </a:r>
            <a:endParaRPr lang="en-US" sz="1650" dirty="0">
              <a:latin typeface="Times New Roman" panose="02020603050405020304" pitchFamily="18" charset="0"/>
              <a:cs typeface="Times New Roman" panose="02020603050405020304" pitchFamily="18" charset="0"/>
            </a:endParaRPr>
          </a:p>
        </p:txBody>
      </p:sp>
      <p:sp>
        <p:nvSpPr>
          <p:cNvPr id="7" name="Text 5"/>
          <p:cNvSpPr/>
          <p:nvPr/>
        </p:nvSpPr>
        <p:spPr>
          <a:xfrm>
            <a:off x="1083826" y="4459605"/>
            <a:ext cx="5880259" cy="1709738"/>
          </a:xfrm>
          <a:prstGeom prst="rect">
            <a:avLst/>
          </a:prstGeom>
          <a:noFill/>
          <a:ln/>
        </p:spPr>
        <p:txBody>
          <a:bodyPr wrap="square" lIns="0" tIns="0" rIns="0" bIns="0" rtlCol="0" anchor="t"/>
          <a:lstStyle/>
          <a:p>
            <a:pPr marL="0" indent="0" algn="l">
              <a:lnSpc>
                <a:spcPts val="2650"/>
              </a:lnSpc>
              <a:buNone/>
            </a:pPr>
            <a:r>
              <a:rPr lang="en-US" sz="1650" dirty="0">
                <a:solidFill>
                  <a:srgbClr val="55575A"/>
                </a:solidFill>
                <a:latin typeface="Times New Roman" panose="02020603050405020304" pitchFamily="18" charset="0"/>
                <a:ea typeface="Manrope" pitchFamily="34" charset="-122"/>
                <a:cs typeface="Times New Roman" panose="02020603050405020304" pitchFamily="18" charset="0"/>
              </a:rPr>
              <a:t>Теңдеудің әрбір параметрі маңызды физикалық мағынаға ие: қысым молекулалардың қабырғаға соғылу күшін, көлем газ алатын кеңістікті, ал температура молекулалардың орташа кинетикалық энергиясын білдіреді.</a:t>
            </a:r>
            <a:endParaRPr lang="en-US" sz="1650" dirty="0">
              <a:latin typeface="Times New Roman" panose="02020603050405020304" pitchFamily="18" charset="0"/>
              <a:cs typeface="Times New Roman" panose="02020603050405020304" pitchFamily="18" charset="0"/>
            </a:endParaRPr>
          </a:p>
        </p:txBody>
      </p:sp>
      <p:sp>
        <p:nvSpPr>
          <p:cNvPr id="8" name="Shape 6"/>
          <p:cNvSpPr/>
          <p:nvPr/>
        </p:nvSpPr>
        <p:spPr>
          <a:xfrm>
            <a:off x="7421999" y="1848445"/>
            <a:ext cx="6460212" cy="4565094"/>
          </a:xfrm>
          <a:prstGeom prst="roundRect">
            <a:avLst>
              <a:gd name="adj" fmla="val 3205"/>
            </a:avLst>
          </a:prstGeom>
          <a:solidFill>
            <a:srgbClr val="FFFFFF"/>
          </a:solidFill>
          <a:ln w="30480">
            <a:solidFill>
              <a:srgbClr val="FF7047"/>
            </a:solidFill>
            <a:prstDash val="solid"/>
          </a:ln>
        </p:spPr>
      </p:sp>
      <p:sp>
        <p:nvSpPr>
          <p:cNvPr id="9" name="Shape 7"/>
          <p:cNvSpPr/>
          <p:nvPr/>
        </p:nvSpPr>
        <p:spPr>
          <a:xfrm>
            <a:off x="7391519" y="1848445"/>
            <a:ext cx="121920" cy="4565094"/>
          </a:xfrm>
          <a:prstGeom prst="roundRect">
            <a:avLst>
              <a:gd name="adj" fmla="val 157806"/>
            </a:avLst>
          </a:prstGeom>
          <a:solidFill>
            <a:srgbClr val="FF7047"/>
          </a:solidFill>
          <a:ln/>
        </p:spPr>
      </p:sp>
      <p:sp>
        <p:nvSpPr>
          <p:cNvPr id="10" name="Text 8"/>
          <p:cNvSpPr/>
          <p:nvPr/>
        </p:nvSpPr>
        <p:spPr>
          <a:xfrm>
            <a:off x="7757636" y="2092643"/>
            <a:ext cx="3683556" cy="400764"/>
          </a:xfrm>
          <a:prstGeom prst="rect">
            <a:avLst/>
          </a:prstGeom>
          <a:noFill/>
          <a:ln/>
        </p:spPr>
        <p:txBody>
          <a:bodyPr wrap="none" lIns="0" tIns="0" rIns="0" bIns="0" rtlCol="0" anchor="t"/>
          <a:lstStyle/>
          <a:p>
            <a:pPr marL="0" indent="0" algn="l">
              <a:lnSpc>
                <a:spcPts val="3150"/>
              </a:lnSpc>
              <a:buNone/>
            </a:pPr>
            <a:r>
              <a:rPr lang="en-US" sz="2500" b="1" dirty="0">
                <a:solidFill>
                  <a:srgbClr val="55575A"/>
                </a:solidFill>
                <a:latin typeface="Times New Roman" panose="02020603050405020304" pitchFamily="18" charset="0"/>
                <a:ea typeface="Alice" pitchFamily="34" charset="-122"/>
                <a:cs typeface="Times New Roman" panose="02020603050405020304" pitchFamily="18" charset="0"/>
              </a:rPr>
              <a:t>МКТ-ның негізгі теңдеуі</a:t>
            </a:r>
            <a:endParaRPr lang="en-US" sz="2500" b="1" dirty="0">
              <a:latin typeface="Times New Roman" panose="02020603050405020304" pitchFamily="18" charset="0"/>
              <a:cs typeface="Times New Roman" panose="02020603050405020304" pitchFamily="18" charset="0"/>
            </a:endParaRPr>
          </a:p>
        </p:txBody>
      </p:sp>
      <p:sp>
        <p:nvSpPr>
          <p:cNvPr id="11" name="Text 9"/>
          <p:cNvSpPr/>
          <p:nvPr/>
        </p:nvSpPr>
        <p:spPr>
          <a:xfrm>
            <a:off x="7757636" y="2621637"/>
            <a:ext cx="5880378" cy="1367790"/>
          </a:xfrm>
          <a:prstGeom prst="rect">
            <a:avLst/>
          </a:prstGeom>
          <a:noFill/>
          <a:ln/>
        </p:spPr>
        <p:txBody>
          <a:bodyPr wrap="square" lIns="0" tIns="0" rIns="0" bIns="0" rtlCol="0" anchor="t"/>
          <a:lstStyle/>
          <a:p>
            <a:pPr marL="0" indent="0" algn="l">
              <a:lnSpc>
                <a:spcPts val="2650"/>
              </a:lnSpc>
              <a:buNone/>
            </a:pPr>
            <a:r>
              <a:rPr lang="en-US" sz="1650" b="1" dirty="0">
                <a:solidFill>
                  <a:srgbClr val="55575A"/>
                </a:solidFill>
                <a:latin typeface="Times New Roman" panose="02020603050405020304" pitchFamily="18" charset="0"/>
                <a:ea typeface="Manrope" pitchFamily="34" charset="-122"/>
                <a:cs typeface="Times New Roman" panose="02020603050405020304" pitchFamily="18" charset="0"/>
              </a:rPr>
              <a:t>p = (1/3) · m · n · </a:t>
            </a:r>
            <a:r>
              <a:rPr lang="en-US" sz="1650" b="1" dirty="0" smtClean="0">
                <a:solidFill>
                  <a:srgbClr val="55575A"/>
                </a:solidFill>
                <a:latin typeface="Times New Roman" panose="02020603050405020304" pitchFamily="18" charset="0"/>
                <a:ea typeface="Manrope" pitchFamily="34" charset="-122"/>
                <a:cs typeface="Times New Roman" panose="02020603050405020304" pitchFamily="18" charset="0"/>
              </a:rPr>
              <a:t>ʋ̄</a:t>
            </a:r>
            <a:r>
              <a:rPr lang="en-US" sz="1650" b="1" dirty="0">
                <a:solidFill>
                  <a:srgbClr val="55575A"/>
                </a:solidFill>
                <a:latin typeface="Times New Roman" panose="02020603050405020304" pitchFamily="18" charset="0"/>
                <a:ea typeface="Manrope" pitchFamily="34" charset="-122"/>
                <a:cs typeface="Times New Roman" panose="02020603050405020304" pitchFamily="18" charset="0"/>
              </a:rPr>
              <a:t>²</a:t>
            </a:r>
            <a:r>
              <a:rPr lang="en-US" sz="1650" dirty="0">
                <a:solidFill>
                  <a:srgbClr val="55575A"/>
                </a:solidFill>
                <a:latin typeface="Times New Roman" panose="02020603050405020304" pitchFamily="18" charset="0"/>
                <a:ea typeface="Manrope" pitchFamily="34" charset="-122"/>
                <a:cs typeface="Times New Roman" panose="02020603050405020304" pitchFamily="18" charset="0"/>
              </a:rPr>
              <a:t> – молекулалық-кинетикалық теорияның іргелі теңдеуі. Мұндағы m – бір молекуланың массасы, n – бірлік көлемдегі молекулалар саны, </a:t>
            </a:r>
            <a:r>
              <a:rPr lang="en-US" sz="1650" dirty="0" smtClean="0">
                <a:solidFill>
                  <a:srgbClr val="55575A"/>
                </a:solidFill>
                <a:latin typeface="Times New Roman" panose="02020603050405020304" pitchFamily="18" charset="0"/>
                <a:ea typeface="Manrope" pitchFamily="34" charset="-122"/>
                <a:cs typeface="Times New Roman" panose="02020603050405020304" pitchFamily="18" charset="0"/>
              </a:rPr>
              <a:t>ʋ̄</a:t>
            </a:r>
            <a:r>
              <a:rPr lang="en-US" sz="1650" dirty="0">
                <a:solidFill>
                  <a:srgbClr val="55575A"/>
                </a:solidFill>
                <a:latin typeface="Times New Roman" panose="02020603050405020304" pitchFamily="18" charset="0"/>
                <a:ea typeface="Manrope" pitchFamily="34" charset="-122"/>
                <a:cs typeface="Times New Roman" panose="02020603050405020304" pitchFamily="18" charset="0"/>
              </a:rPr>
              <a:t>² – молекулалардың орташа квадраттық жылдамдығы.</a:t>
            </a:r>
            <a:endParaRPr lang="en-US" sz="1650" dirty="0">
              <a:latin typeface="Times New Roman" panose="02020603050405020304" pitchFamily="18" charset="0"/>
              <a:cs typeface="Times New Roman" panose="02020603050405020304" pitchFamily="18" charset="0"/>
            </a:endParaRPr>
          </a:p>
        </p:txBody>
      </p:sp>
      <p:sp>
        <p:nvSpPr>
          <p:cNvPr id="12" name="Text 10"/>
          <p:cNvSpPr/>
          <p:nvPr/>
        </p:nvSpPr>
        <p:spPr>
          <a:xfrm>
            <a:off x="7757636" y="4117657"/>
            <a:ext cx="5880378" cy="1709738"/>
          </a:xfrm>
          <a:prstGeom prst="rect">
            <a:avLst/>
          </a:prstGeom>
          <a:noFill/>
          <a:ln/>
        </p:spPr>
        <p:txBody>
          <a:bodyPr wrap="square" lIns="0" tIns="0" rIns="0" bIns="0" rtlCol="0" anchor="t"/>
          <a:lstStyle/>
          <a:p>
            <a:pPr marL="0" indent="0" algn="l">
              <a:lnSpc>
                <a:spcPts val="2650"/>
              </a:lnSpc>
              <a:buNone/>
            </a:pPr>
            <a:r>
              <a:rPr lang="en-US" sz="1650" dirty="0">
                <a:solidFill>
                  <a:srgbClr val="55575A"/>
                </a:solidFill>
                <a:latin typeface="Times New Roman" panose="02020603050405020304" pitchFamily="18" charset="0"/>
                <a:ea typeface="Manrope" pitchFamily="34" charset="-122"/>
                <a:cs typeface="Times New Roman" panose="02020603050405020304" pitchFamily="18" charset="0"/>
              </a:rPr>
              <a:t>Бұл формула газдың қысымы молекулалардың массасына, концентрациясына және олардың қозғалыс жылдамдығына тура пропорционал екенін көрсетеді. Температура артқан сайын молекулалар жылдамырақ қозғалады, сәйкесінше қысым та артады.</a:t>
            </a:r>
            <a:endParaRPr lang="en-US" sz="1650" dirty="0">
              <a:latin typeface="Times New Roman" panose="02020603050405020304" pitchFamily="18" charset="0"/>
              <a:cs typeface="Times New Roman" panose="02020603050405020304" pitchFamily="18" charset="0"/>
            </a:endParaRPr>
          </a:p>
        </p:txBody>
      </p:sp>
      <p:sp>
        <p:nvSpPr>
          <p:cNvPr id="13" name="Text 11"/>
          <p:cNvSpPr/>
          <p:nvPr/>
        </p:nvSpPr>
        <p:spPr>
          <a:xfrm>
            <a:off x="1068824" y="6894314"/>
            <a:ext cx="12813387" cy="341948"/>
          </a:xfrm>
          <a:prstGeom prst="rect">
            <a:avLst/>
          </a:prstGeom>
          <a:noFill/>
          <a:ln/>
        </p:spPr>
        <p:txBody>
          <a:bodyPr wrap="none" lIns="0" tIns="0" rIns="0" bIns="0" rtlCol="0" anchor="t"/>
          <a:lstStyle/>
          <a:p>
            <a:pPr marL="0" indent="0" algn="l">
              <a:lnSpc>
                <a:spcPts val="2650"/>
              </a:lnSpc>
              <a:buNone/>
            </a:pPr>
            <a:r>
              <a:rPr lang="en-US" sz="1650" dirty="0">
                <a:solidFill>
                  <a:srgbClr val="55575A"/>
                </a:solidFill>
                <a:latin typeface="Times New Roman" panose="02020603050405020304" pitchFamily="18" charset="0"/>
                <a:ea typeface="Manrope" pitchFamily="34" charset="-122"/>
                <a:cs typeface="Times New Roman" panose="02020603050405020304" pitchFamily="18" charset="0"/>
              </a:rPr>
              <a:t>"</a:t>
            </a:r>
            <a:r>
              <a:rPr lang="en-US" sz="1650" b="1" i="1" dirty="0">
                <a:solidFill>
                  <a:srgbClr val="55575A"/>
                </a:solidFill>
                <a:latin typeface="Times New Roman" panose="02020603050405020304" pitchFamily="18" charset="0"/>
                <a:ea typeface="Manrope" pitchFamily="34" charset="-122"/>
                <a:cs typeface="Times New Roman" panose="02020603050405020304" pitchFamily="18" charset="0"/>
              </a:rPr>
              <a:t>Идеал газ моделі нақты газдардың қасиеттерін жақсы жуықтайды, әсіресе жоғары температура мен төмен қысымда</a:t>
            </a:r>
            <a:r>
              <a:rPr lang="en-US" sz="1650" dirty="0">
                <a:solidFill>
                  <a:srgbClr val="55575A"/>
                </a:solidFill>
                <a:latin typeface="Times New Roman" panose="02020603050405020304" pitchFamily="18" charset="0"/>
                <a:ea typeface="Manrope" pitchFamily="34" charset="-122"/>
                <a:cs typeface="Times New Roman" panose="02020603050405020304" pitchFamily="18" charset="0"/>
              </a:rPr>
              <a:t>."</a:t>
            </a:r>
            <a:endParaRPr lang="en-US" sz="1650" dirty="0">
              <a:latin typeface="Times New Roman" panose="02020603050405020304" pitchFamily="18" charset="0"/>
              <a:cs typeface="Times New Roman" panose="02020603050405020304" pitchFamily="18" charset="0"/>
            </a:endParaRPr>
          </a:p>
        </p:txBody>
      </p:sp>
      <p:sp>
        <p:nvSpPr>
          <p:cNvPr id="14" name="Shape 12"/>
          <p:cNvSpPr/>
          <p:nvPr/>
        </p:nvSpPr>
        <p:spPr>
          <a:xfrm>
            <a:off x="748189" y="6653927"/>
            <a:ext cx="30480" cy="822722"/>
          </a:xfrm>
          <a:prstGeom prst="rect">
            <a:avLst/>
          </a:prstGeom>
          <a:solidFill>
            <a:srgbClr val="FF7047"/>
          </a:solid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276392" y="685562"/>
            <a:ext cx="11898630" cy="665559"/>
          </a:xfrm>
          <a:prstGeom prst="rect">
            <a:avLst/>
          </a:prstGeom>
          <a:noFill/>
          <a:ln/>
        </p:spPr>
        <p:txBody>
          <a:bodyPr wrap="none" lIns="0" tIns="0" rIns="0" bIns="0" rtlCol="0" anchor="t"/>
          <a:lstStyle/>
          <a:p>
            <a:pPr marL="0" indent="0" algn="l">
              <a:lnSpc>
                <a:spcPts val="5200"/>
              </a:lnSpc>
              <a:buNone/>
            </a:pPr>
            <a:r>
              <a:rPr lang="en-US" sz="4400" b="1" dirty="0">
                <a:solidFill>
                  <a:srgbClr val="0C0D0F"/>
                </a:solidFill>
                <a:latin typeface="Times New Roman" panose="02020603050405020304" pitchFamily="18" charset="0"/>
                <a:ea typeface="Alice" pitchFamily="34" charset="-122"/>
                <a:cs typeface="Times New Roman" panose="02020603050405020304" pitchFamily="18" charset="0"/>
              </a:rPr>
              <a:t>Изопроцестердің үш түрі: салыстырмалы кесте</a:t>
            </a:r>
            <a:endParaRPr lang="en-US" sz="4400" b="1" dirty="0">
              <a:latin typeface="Times New Roman" panose="02020603050405020304" pitchFamily="18" charset="0"/>
              <a:cs typeface="Times New Roman" panose="02020603050405020304" pitchFamily="18" charset="0"/>
            </a:endParaRPr>
          </a:p>
        </p:txBody>
      </p:sp>
      <p:sp>
        <p:nvSpPr>
          <p:cNvPr id="3" name="Text 1"/>
          <p:cNvSpPr/>
          <p:nvPr/>
        </p:nvSpPr>
        <p:spPr>
          <a:xfrm>
            <a:off x="745450" y="1827252"/>
            <a:ext cx="13139499" cy="1022271"/>
          </a:xfrm>
          <a:prstGeom prst="rect">
            <a:avLst/>
          </a:prstGeom>
          <a:noFill/>
          <a:ln/>
        </p:spPr>
        <p:txBody>
          <a:bodyPr wrap="square" lIns="0" tIns="0" rIns="0" bIns="0" rtlCol="0" anchor="t"/>
          <a:lstStyle/>
          <a:p>
            <a:pPr marL="0" indent="0" algn="l">
              <a:lnSpc>
                <a:spcPts val="2650"/>
              </a:lnSpc>
              <a:buNone/>
            </a:pPr>
            <a:r>
              <a:rPr lang="en-US" b="1" dirty="0">
                <a:solidFill>
                  <a:srgbClr val="55575A"/>
                </a:solidFill>
                <a:latin typeface="Times New Roman" panose="02020603050405020304" pitchFamily="18" charset="0"/>
                <a:ea typeface="Manrope" pitchFamily="34" charset="-122"/>
                <a:cs typeface="Times New Roman" panose="02020603050405020304" pitchFamily="18" charset="0"/>
              </a:rPr>
              <a:t>Изопроцестер</a:t>
            </a:r>
            <a:r>
              <a:rPr lang="en-US" dirty="0">
                <a:solidFill>
                  <a:srgbClr val="55575A"/>
                </a:solidFill>
                <a:latin typeface="Times New Roman" panose="02020603050405020304" pitchFamily="18" charset="0"/>
                <a:ea typeface="Manrope" pitchFamily="34" charset="-122"/>
                <a:cs typeface="Times New Roman" panose="02020603050405020304" pitchFamily="18" charset="0"/>
              </a:rPr>
              <a:t> – бұл газдың күй параметрлерінің біреуі тұрақты болып қалатын термодинамикалық процестер. Әрбір изопроцестің өзіндік заңдылықтары мен графиктік көрінісі бар. Оқушылар бұл процестерді ажырата білуі және қай жағдайда қай процесс орын алатынын түсінуі керек.</a:t>
            </a:r>
            <a:endParaRPr lang="en-US" dirty="0">
              <a:latin typeface="Times New Roman" panose="02020603050405020304" pitchFamily="18" charset="0"/>
              <a:cs typeface="Times New Roman" panose="02020603050405020304" pitchFamily="18" charset="0"/>
            </a:endParaRPr>
          </a:p>
        </p:txBody>
      </p:sp>
      <p:sp>
        <p:nvSpPr>
          <p:cNvPr id="4" name="Shape 2"/>
          <p:cNvSpPr/>
          <p:nvPr/>
        </p:nvSpPr>
        <p:spPr>
          <a:xfrm>
            <a:off x="745450" y="3089077"/>
            <a:ext cx="11023763" cy="3142774"/>
          </a:xfrm>
          <a:prstGeom prst="roundRect">
            <a:avLst>
              <a:gd name="adj" fmla="val 6100"/>
            </a:avLst>
          </a:prstGeom>
          <a:noFill/>
          <a:ln w="7620">
            <a:solidFill>
              <a:srgbClr val="000000">
                <a:alpha val="8000"/>
              </a:srgbClr>
            </a:solidFill>
            <a:prstDash val="solid"/>
          </a:ln>
        </p:spPr>
      </p:sp>
      <p:sp>
        <p:nvSpPr>
          <p:cNvPr id="5" name="Shape 3"/>
          <p:cNvSpPr/>
          <p:nvPr/>
        </p:nvSpPr>
        <p:spPr>
          <a:xfrm>
            <a:off x="753070" y="3096697"/>
            <a:ext cx="11016143" cy="611505"/>
          </a:xfrm>
          <a:prstGeom prst="rect">
            <a:avLst/>
          </a:prstGeom>
          <a:solidFill>
            <a:srgbClr val="FFFFFF">
              <a:alpha val="4000"/>
            </a:srgbClr>
          </a:solidFill>
          <a:ln/>
        </p:spPr>
      </p:sp>
      <p:sp>
        <p:nvSpPr>
          <p:cNvPr id="6" name="Text 4"/>
          <p:cNvSpPr/>
          <p:nvPr/>
        </p:nvSpPr>
        <p:spPr>
          <a:xfrm>
            <a:off x="966192" y="3232071"/>
            <a:ext cx="2851428" cy="340757"/>
          </a:xfrm>
          <a:prstGeom prst="rect">
            <a:avLst/>
          </a:prstGeom>
          <a:noFill/>
          <a:ln/>
        </p:spPr>
        <p:txBody>
          <a:bodyPr wrap="none" lIns="0" tIns="0" rIns="0" bIns="0" rtlCol="0" anchor="t"/>
          <a:lstStyle/>
          <a:p>
            <a:pPr marL="0" indent="0" algn="l">
              <a:lnSpc>
                <a:spcPts val="2650"/>
              </a:lnSpc>
              <a:buNone/>
            </a:pPr>
            <a:r>
              <a:rPr lang="en-US" b="1" dirty="0">
                <a:solidFill>
                  <a:srgbClr val="55575A"/>
                </a:solidFill>
                <a:latin typeface="Times New Roman" panose="02020603050405020304" pitchFamily="18" charset="0"/>
                <a:ea typeface="Manrope" pitchFamily="34" charset="-122"/>
                <a:cs typeface="Times New Roman" panose="02020603050405020304" pitchFamily="18" charset="0"/>
              </a:rPr>
              <a:t>Процесс атауы</a:t>
            </a:r>
            <a:endParaRPr lang="en-US" dirty="0">
              <a:latin typeface="Times New Roman" panose="02020603050405020304" pitchFamily="18" charset="0"/>
              <a:cs typeface="Times New Roman" panose="02020603050405020304" pitchFamily="18" charset="0"/>
            </a:endParaRPr>
          </a:p>
        </p:txBody>
      </p:sp>
      <p:sp>
        <p:nvSpPr>
          <p:cNvPr id="7" name="Text 5"/>
          <p:cNvSpPr/>
          <p:nvPr/>
        </p:nvSpPr>
        <p:spPr>
          <a:xfrm>
            <a:off x="3338608" y="3232071"/>
            <a:ext cx="2847618" cy="340757"/>
          </a:xfrm>
          <a:prstGeom prst="rect">
            <a:avLst/>
          </a:prstGeom>
          <a:noFill/>
          <a:ln/>
        </p:spPr>
        <p:txBody>
          <a:bodyPr wrap="none" lIns="0" tIns="0" rIns="0" bIns="0" rtlCol="0" anchor="t"/>
          <a:lstStyle/>
          <a:p>
            <a:pPr marL="0" indent="0" algn="l">
              <a:lnSpc>
                <a:spcPts val="2650"/>
              </a:lnSpc>
              <a:buNone/>
            </a:pPr>
            <a:r>
              <a:rPr lang="en-US" b="1" dirty="0">
                <a:solidFill>
                  <a:srgbClr val="55575A"/>
                </a:solidFill>
                <a:latin typeface="Times New Roman" panose="02020603050405020304" pitchFamily="18" charset="0"/>
                <a:ea typeface="Manrope" pitchFamily="34" charset="-122"/>
                <a:cs typeface="Times New Roman" panose="02020603050405020304" pitchFamily="18" charset="0"/>
              </a:rPr>
              <a:t>Тұрақты параметр</a:t>
            </a:r>
            <a:endParaRPr lang="en-US" dirty="0">
              <a:latin typeface="Times New Roman" panose="02020603050405020304" pitchFamily="18" charset="0"/>
              <a:cs typeface="Times New Roman" panose="02020603050405020304" pitchFamily="18" charset="0"/>
            </a:endParaRPr>
          </a:p>
        </p:txBody>
      </p:sp>
      <p:sp>
        <p:nvSpPr>
          <p:cNvPr id="8" name="Text 6"/>
          <p:cNvSpPr/>
          <p:nvPr/>
        </p:nvSpPr>
        <p:spPr>
          <a:xfrm>
            <a:off x="6350048" y="3226012"/>
            <a:ext cx="2847618" cy="340757"/>
          </a:xfrm>
          <a:prstGeom prst="rect">
            <a:avLst/>
          </a:prstGeom>
          <a:noFill/>
          <a:ln/>
        </p:spPr>
        <p:txBody>
          <a:bodyPr wrap="none" lIns="0" tIns="0" rIns="0" bIns="0" rtlCol="0" anchor="t"/>
          <a:lstStyle/>
          <a:p>
            <a:pPr marL="0" indent="0" algn="l">
              <a:lnSpc>
                <a:spcPts val="2650"/>
              </a:lnSpc>
              <a:buNone/>
            </a:pPr>
            <a:r>
              <a:rPr lang="en-US" b="1" dirty="0">
                <a:solidFill>
                  <a:srgbClr val="55575A"/>
                </a:solidFill>
                <a:latin typeface="Times New Roman" panose="02020603050405020304" pitchFamily="18" charset="0"/>
                <a:ea typeface="Manrope" pitchFamily="34" charset="-122"/>
                <a:cs typeface="Times New Roman" panose="02020603050405020304" pitchFamily="18" charset="0"/>
              </a:rPr>
              <a:t>Математикалық заңы</a:t>
            </a:r>
            <a:endParaRPr lang="en-US" dirty="0">
              <a:latin typeface="Times New Roman" panose="02020603050405020304" pitchFamily="18" charset="0"/>
              <a:cs typeface="Times New Roman" panose="02020603050405020304" pitchFamily="18" charset="0"/>
            </a:endParaRPr>
          </a:p>
        </p:txBody>
      </p:sp>
      <p:sp>
        <p:nvSpPr>
          <p:cNvPr id="9" name="Text 7"/>
          <p:cNvSpPr/>
          <p:nvPr/>
        </p:nvSpPr>
        <p:spPr>
          <a:xfrm>
            <a:off x="9743695" y="3249715"/>
            <a:ext cx="1986399" cy="340757"/>
          </a:xfrm>
          <a:prstGeom prst="rect">
            <a:avLst/>
          </a:prstGeom>
          <a:noFill/>
          <a:ln/>
        </p:spPr>
        <p:txBody>
          <a:bodyPr wrap="none" lIns="0" tIns="0" rIns="0" bIns="0" rtlCol="0" anchor="t"/>
          <a:lstStyle/>
          <a:p>
            <a:pPr marL="0" indent="0" algn="l">
              <a:lnSpc>
                <a:spcPts val="2650"/>
              </a:lnSpc>
              <a:buNone/>
            </a:pPr>
            <a:r>
              <a:rPr lang="en-US" b="1" dirty="0">
                <a:solidFill>
                  <a:srgbClr val="55575A"/>
                </a:solidFill>
                <a:latin typeface="Times New Roman" panose="02020603050405020304" pitchFamily="18" charset="0"/>
                <a:ea typeface="Manrope" pitchFamily="34" charset="-122"/>
                <a:cs typeface="Times New Roman" panose="02020603050405020304" pitchFamily="18" charset="0"/>
              </a:rPr>
              <a:t>График түрі</a:t>
            </a:r>
            <a:endParaRPr lang="en-US" dirty="0">
              <a:latin typeface="Times New Roman" panose="02020603050405020304" pitchFamily="18" charset="0"/>
              <a:cs typeface="Times New Roman" panose="02020603050405020304" pitchFamily="18" charset="0"/>
            </a:endParaRPr>
          </a:p>
        </p:txBody>
      </p:sp>
      <p:sp>
        <p:nvSpPr>
          <p:cNvPr id="10" name="Shape 8"/>
          <p:cNvSpPr/>
          <p:nvPr/>
        </p:nvSpPr>
        <p:spPr>
          <a:xfrm>
            <a:off x="753070" y="3708202"/>
            <a:ext cx="11016143" cy="952262"/>
          </a:xfrm>
          <a:prstGeom prst="rect">
            <a:avLst/>
          </a:prstGeom>
          <a:solidFill>
            <a:srgbClr val="000000">
              <a:alpha val="4000"/>
            </a:srgbClr>
          </a:solidFill>
          <a:ln/>
        </p:spPr>
      </p:sp>
      <p:sp>
        <p:nvSpPr>
          <p:cNvPr id="11" name="Text 9"/>
          <p:cNvSpPr/>
          <p:nvPr/>
        </p:nvSpPr>
        <p:spPr>
          <a:xfrm>
            <a:off x="966192" y="3843576"/>
            <a:ext cx="2851428" cy="340757"/>
          </a:xfrm>
          <a:prstGeom prst="rect">
            <a:avLst/>
          </a:prstGeom>
          <a:noFill/>
          <a:ln/>
        </p:spPr>
        <p:txBody>
          <a:bodyPr wrap="none" lIns="0" tIns="0" rIns="0" bIns="0" rtlCol="0" anchor="t"/>
          <a:lstStyle/>
          <a:p>
            <a:pPr marL="0" indent="0" algn="l">
              <a:lnSpc>
                <a:spcPts val="2650"/>
              </a:lnSpc>
              <a:buNone/>
            </a:pPr>
            <a:r>
              <a:rPr lang="en-US" dirty="0">
                <a:solidFill>
                  <a:srgbClr val="FF7047"/>
                </a:solidFill>
                <a:latin typeface="Times New Roman" panose="02020603050405020304" pitchFamily="18" charset="0"/>
                <a:ea typeface="Manrope" pitchFamily="34" charset="-122"/>
                <a:cs typeface="Times New Roman" panose="02020603050405020304" pitchFamily="18" charset="0"/>
              </a:rPr>
              <a:t>Изотермалық</a:t>
            </a:r>
            <a:endParaRPr lang="en-US" dirty="0">
              <a:latin typeface="Times New Roman" panose="02020603050405020304" pitchFamily="18" charset="0"/>
              <a:cs typeface="Times New Roman" panose="02020603050405020304" pitchFamily="18" charset="0"/>
            </a:endParaRPr>
          </a:p>
        </p:txBody>
      </p:sp>
      <p:sp>
        <p:nvSpPr>
          <p:cNvPr id="12" name="Text 10"/>
          <p:cNvSpPr/>
          <p:nvPr/>
        </p:nvSpPr>
        <p:spPr>
          <a:xfrm>
            <a:off x="3501557" y="3843576"/>
            <a:ext cx="2847618" cy="340757"/>
          </a:xfrm>
          <a:prstGeom prst="rect">
            <a:avLst/>
          </a:prstGeom>
          <a:noFill/>
          <a:ln/>
        </p:spPr>
        <p:txBody>
          <a:bodyPr wrap="non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T = const</a:t>
            </a:r>
            <a:endParaRPr lang="en-US" dirty="0">
              <a:latin typeface="Times New Roman" panose="02020603050405020304" pitchFamily="18" charset="0"/>
              <a:cs typeface="Times New Roman" panose="02020603050405020304" pitchFamily="18" charset="0"/>
            </a:endParaRPr>
          </a:p>
        </p:txBody>
      </p:sp>
      <p:sp>
        <p:nvSpPr>
          <p:cNvPr id="13" name="Text 11"/>
          <p:cNvSpPr/>
          <p:nvPr/>
        </p:nvSpPr>
        <p:spPr>
          <a:xfrm>
            <a:off x="6036922" y="3943946"/>
            <a:ext cx="3264394" cy="681514"/>
          </a:xfrm>
          <a:prstGeom prst="rect">
            <a:avLst/>
          </a:prstGeom>
          <a:noFill/>
          <a:ln/>
        </p:spPr>
        <p:txBody>
          <a:bodyPr wrap="squar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pV = const (Бойль-Мариотт заңы)</a:t>
            </a:r>
            <a:endParaRPr lang="en-US" dirty="0">
              <a:latin typeface="Times New Roman" panose="02020603050405020304" pitchFamily="18" charset="0"/>
              <a:cs typeface="Times New Roman" panose="02020603050405020304" pitchFamily="18" charset="0"/>
            </a:endParaRPr>
          </a:p>
        </p:txBody>
      </p:sp>
      <p:sp>
        <p:nvSpPr>
          <p:cNvPr id="14" name="Text 12"/>
          <p:cNvSpPr/>
          <p:nvPr/>
        </p:nvSpPr>
        <p:spPr>
          <a:xfrm>
            <a:off x="9743695" y="3943946"/>
            <a:ext cx="1986399" cy="340757"/>
          </a:xfrm>
          <a:prstGeom prst="rect">
            <a:avLst/>
          </a:prstGeom>
          <a:noFill/>
          <a:ln/>
        </p:spPr>
        <p:txBody>
          <a:bodyPr wrap="non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p(V) – гипербола</a:t>
            </a:r>
            <a:endParaRPr lang="en-US" dirty="0">
              <a:latin typeface="Times New Roman" panose="02020603050405020304" pitchFamily="18" charset="0"/>
              <a:cs typeface="Times New Roman" panose="02020603050405020304" pitchFamily="18" charset="0"/>
            </a:endParaRPr>
          </a:p>
        </p:txBody>
      </p:sp>
      <p:sp>
        <p:nvSpPr>
          <p:cNvPr id="15" name="Shape 13"/>
          <p:cNvSpPr/>
          <p:nvPr/>
        </p:nvSpPr>
        <p:spPr>
          <a:xfrm>
            <a:off x="753070" y="4660463"/>
            <a:ext cx="11016143" cy="952262"/>
          </a:xfrm>
          <a:prstGeom prst="rect">
            <a:avLst/>
          </a:prstGeom>
          <a:solidFill>
            <a:srgbClr val="FFFFFF">
              <a:alpha val="4000"/>
            </a:srgbClr>
          </a:solidFill>
          <a:ln/>
        </p:spPr>
      </p:sp>
      <p:sp>
        <p:nvSpPr>
          <p:cNvPr id="16" name="Text 14"/>
          <p:cNvSpPr/>
          <p:nvPr/>
        </p:nvSpPr>
        <p:spPr>
          <a:xfrm>
            <a:off x="966192" y="4795838"/>
            <a:ext cx="2851428" cy="340757"/>
          </a:xfrm>
          <a:prstGeom prst="rect">
            <a:avLst/>
          </a:prstGeom>
          <a:noFill/>
          <a:ln/>
        </p:spPr>
        <p:txBody>
          <a:bodyPr wrap="none" lIns="0" tIns="0" rIns="0" bIns="0" rtlCol="0" anchor="t"/>
          <a:lstStyle/>
          <a:p>
            <a:pPr marL="0" indent="0" algn="l">
              <a:lnSpc>
                <a:spcPts val="2650"/>
              </a:lnSpc>
              <a:buNone/>
            </a:pPr>
            <a:r>
              <a:rPr lang="en-US" dirty="0">
                <a:solidFill>
                  <a:srgbClr val="FFA647"/>
                </a:solidFill>
                <a:latin typeface="Times New Roman" panose="02020603050405020304" pitchFamily="18" charset="0"/>
                <a:ea typeface="Manrope" pitchFamily="34" charset="-122"/>
                <a:cs typeface="Times New Roman" panose="02020603050405020304" pitchFamily="18" charset="0"/>
              </a:rPr>
              <a:t>Изобаралық</a:t>
            </a:r>
            <a:endParaRPr lang="en-US" dirty="0">
              <a:latin typeface="Times New Roman" panose="02020603050405020304" pitchFamily="18" charset="0"/>
              <a:cs typeface="Times New Roman" panose="02020603050405020304" pitchFamily="18" charset="0"/>
            </a:endParaRPr>
          </a:p>
        </p:txBody>
      </p:sp>
      <p:sp>
        <p:nvSpPr>
          <p:cNvPr id="17" name="Text 15"/>
          <p:cNvSpPr/>
          <p:nvPr/>
        </p:nvSpPr>
        <p:spPr>
          <a:xfrm>
            <a:off x="3501557" y="4795838"/>
            <a:ext cx="2847618" cy="340757"/>
          </a:xfrm>
          <a:prstGeom prst="rect">
            <a:avLst/>
          </a:prstGeom>
          <a:noFill/>
          <a:ln/>
        </p:spPr>
        <p:txBody>
          <a:bodyPr wrap="non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p = const</a:t>
            </a:r>
            <a:endParaRPr lang="en-US" dirty="0">
              <a:latin typeface="Times New Roman" panose="02020603050405020304" pitchFamily="18" charset="0"/>
              <a:cs typeface="Times New Roman" panose="02020603050405020304" pitchFamily="18" charset="0"/>
            </a:endParaRPr>
          </a:p>
        </p:txBody>
      </p:sp>
      <p:sp>
        <p:nvSpPr>
          <p:cNvPr id="18" name="Text 16"/>
          <p:cNvSpPr/>
          <p:nvPr/>
        </p:nvSpPr>
        <p:spPr>
          <a:xfrm>
            <a:off x="6036922" y="4778194"/>
            <a:ext cx="3160744" cy="681514"/>
          </a:xfrm>
          <a:prstGeom prst="rect">
            <a:avLst/>
          </a:prstGeom>
          <a:noFill/>
          <a:ln/>
        </p:spPr>
        <p:txBody>
          <a:bodyPr wrap="squar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V/T = const (Гей-Люссак заңы)</a:t>
            </a:r>
            <a:endParaRPr lang="en-US" dirty="0">
              <a:latin typeface="Times New Roman" panose="02020603050405020304" pitchFamily="18" charset="0"/>
              <a:cs typeface="Times New Roman" panose="02020603050405020304" pitchFamily="18" charset="0"/>
            </a:endParaRPr>
          </a:p>
        </p:txBody>
      </p:sp>
      <p:sp>
        <p:nvSpPr>
          <p:cNvPr id="19" name="Text 17"/>
          <p:cNvSpPr/>
          <p:nvPr/>
        </p:nvSpPr>
        <p:spPr>
          <a:xfrm>
            <a:off x="9742227" y="4795838"/>
            <a:ext cx="1890800" cy="340757"/>
          </a:xfrm>
          <a:prstGeom prst="rect">
            <a:avLst/>
          </a:prstGeom>
          <a:noFill/>
          <a:ln/>
        </p:spPr>
        <p:txBody>
          <a:bodyPr wrap="non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V(T) – түзу сызық ↑</a:t>
            </a:r>
            <a:endParaRPr lang="en-US" dirty="0">
              <a:latin typeface="Times New Roman" panose="02020603050405020304" pitchFamily="18" charset="0"/>
              <a:cs typeface="Times New Roman" panose="02020603050405020304" pitchFamily="18" charset="0"/>
            </a:endParaRPr>
          </a:p>
        </p:txBody>
      </p:sp>
      <p:sp>
        <p:nvSpPr>
          <p:cNvPr id="20" name="Shape 18"/>
          <p:cNvSpPr/>
          <p:nvPr/>
        </p:nvSpPr>
        <p:spPr>
          <a:xfrm>
            <a:off x="753070" y="5612725"/>
            <a:ext cx="11016143" cy="611505"/>
          </a:xfrm>
          <a:prstGeom prst="rect">
            <a:avLst/>
          </a:prstGeom>
          <a:solidFill>
            <a:srgbClr val="000000">
              <a:alpha val="4000"/>
            </a:srgbClr>
          </a:solidFill>
          <a:ln/>
        </p:spPr>
      </p:sp>
      <p:sp>
        <p:nvSpPr>
          <p:cNvPr id="21" name="Text 19"/>
          <p:cNvSpPr/>
          <p:nvPr/>
        </p:nvSpPr>
        <p:spPr>
          <a:xfrm>
            <a:off x="966192" y="5748099"/>
            <a:ext cx="2851428" cy="340757"/>
          </a:xfrm>
          <a:prstGeom prst="rect">
            <a:avLst/>
          </a:prstGeom>
          <a:noFill/>
          <a:ln/>
        </p:spPr>
        <p:txBody>
          <a:bodyPr wrap="none" lIns="0" tIns="0" rIns="0" bIns="0" rtlCol="0" anchor="t"/>
          <a:lstStyle/>
          <a:p>
            <a:pPr marL="0" indent="0" algn="l">
              <a:lnSpc>
                <a:spcPts val="2650"/>
              </a:lnSpc>
              <a:buNone/>
            </a:pPr>
            <a:r>
              <a:rPr lang="en-US" dirty="0">
                <a:solidFill>
                  <a:srgbClr val="FFCE47"/>
                </a:solidFill>
                <a:latin typeface="Times New Roman" panose="02020603050405020304" pitchFamily="18" charset="0"/>
                <a:ea typeface="Manrope" pitchFamily="34" charset="-122"/>
                <a:cs typeface="Times New Roman" panose="02020603050405020304" pitchFamily="18" charset="0"/>
              </a:rPr>
              <a:t>Изохоралық</a:t>
            </a:r>
            <a:endParaRPr lang="en-US" dirty="0">
              <a:latin typeface="Times New Roman" panose="02020603050405020304" pitchFamily="18" charset="0"/>
              <a:cs typeface="Times New Roman" panose="02020603050405020304" pitchFamily="18" charset="0"/>
            </a:endParaRPr>
          </a:p>
        </p:txBody>
      </p:sp>
      <p:sp>
        <p:nvSpPr>
          <p:cNvPr id="22" name="Text 20"/>
          <p:cNvSpPr/>
          <p:nvPr/>
        </p:nvSpPr>
        <p:spPr>
          <a:xfrm>
            <a:off x="3462800" y="5754158"/>
            <a:ext cx="2847618" cy="340757"/>
          </a:xfrm>
          <a:prstGeom prst="rect">
            <a:avLst/>
          </a:prstGeom>
          <a:noFill/>
          <a:ln/>
        </p:spPr>
        <p:txBody>
          <a:bodyPr wrap="non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V = const</a:t>
            </a:r>
            <a:endParaRPr lang="en-US" dirty="0">
              <a:latin typeface="Times New Roman" panose="02020603050405020304" pitchFamily="18" charset="0"/>
              <a:cs typeface="Times New Roman" panose="02020603050405020304" pitchFamily="18" charset="0"/>
            </a:endParaRPr>
          </a:p>
        </p:txBody>
      </p:sp>
      <p:sp>
        <p:nvSpPr>
          <p:cNvPr id="23" name="Text 21"/>
          <p:cNvSpPr/>
          <p:nvPr/>
        </p:nvSpPr>
        <p:spPr>
          <a:xfrm>
            <a:off x="6245310" y="5748099"/>
            <a:ext cx="2847618" cy="340757"/>
          </a:xfrm>
          <a:prstGeom prst="rect">
            <a:avLst/>
          </a:prstGeom>
          <a:noFill/>
          <a:ln/>
        </p:spPr>
        <p:txBody>
          <a:bodyPr wrap="non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p/T = const (Шарль заңы)</a:t>
            </a:r>
            <a:endParaRPr lang="en-US" dirty="0">
              <a:latin typeface="Times New Roman" panose="02020603050405020304" pitchFamily="18" charset="0"/>
              <a:cs typeface="Times New Roman" panose="02020603050405020304" pitchFamily="18" charset="0"/>
            </a:endParaRPr>
          </a:p>
        </p:txBody>
      </p:sp>
      <p:sp>
        <p:nvSpPr>
          <p:cNvPr id="24" name="Text 22"/>
          <p:cNvSpPr/>
          <p:nvPr/>
        </p:nvSpPr>
        <p:spPr>
          <a:xfrm>
            <a:off x="9751315" y="5742630"/>
            <a:ext cx="1881712" cy="340757"/>
          </a:xfrm>
          <a:prstGeom prst="rect">
            <a:avLst/>
          </a:prstGeom>
          <a:noFill/>
          <a:ln/>
        </p:spPr>
        <p:txBody>
          <a:bodyPr wrap="non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p(T) – түзу сызық ↑</a:t>
            </a:r>
            <a:endParaRPr lang="en-US" dirty="0">
              <a:latin typeface="Times New Roman" panose="02020603050405020304" pitchFamily="18" charset="0"/>
              <a:cs typeface="Times New Roman" panose="02020603050405020304" pitchFamily="18" charset="0"/>
            </a:endParaRPr>
          </a:p>
        </p:txBody>
      </p:sp>
      <p:sp>
        <p:nvSpPr>
          <p:cNvPr id="25" name="Text 23"/>
          <p:cNvSpPr/>
          <p:nvPr/>
        </p:nvSpPr>
        <p:spPr>
          <a:xfrm>
            <a:off x="745450" y="6471404"/>
            <a:ext cx="13139499" cy="1022271"/>
          </a:xfrm>
          <a:prstGeom prst="rect">
            <a:avLst/>
          </a:prstGeom>
          <a:noFill/>
          <a:ln/>
        </p:spPr>
        <p:txBody>
          <a:bodyPr wrap="square" lIns="0" tIns="0" rIns="0" bIns="0" rtlCol="0" anchor="t"/>
          <a:lstStyle/>
          <a:p>
            <a:pPr marL="0" indent="0" algn="l">
              <a:lnSpc>
                <a:spcPts val="265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Графиктерді дұрыс салу және түсіндіру үшін оқушылар әр процестің физикалық мәнін терең түсінуі қажет. Мысалы, изотермалық процесте температура тұрақты болғандықтан, көлем азайса қысым артады, ал көлем артса қысым кемиді. Бұл гиперболалық тәуелділікті береді.</a:t>
            </a:r>
            <a:endParaRPr lang="en-US" dirty="0">
              <a:latin typeface="Times New Roman" panose="02020603050405020304" pitchFamily="18" charset="0"/>
              <a:cs typeface="Times New Roman" panose="02020603050405020304" pitchFamily="18" charset="0"/>
            </a:endParaRPr>
          </a:p>
        </p:txBody>
      </p:sp>
      <p:pic>
        <p:nvPicPr>
          <p:cNvPr id="26" name="Рисунок 25" descr="Picture background"/>
          <p:cNvPicPr/>
          <p:nvPr/>
        </p:nvPicPr>
        <p:blipFill>
          <a:blip r:embed="rId3">
            <a:extLst>
              <a:ext uri="{28A0092B-C50C-407E-A947-70E740481C1C}">
                <a14:useLocalDpi xmlns:a14="http://schemas.microsoft.com/office/drawing/2010/main" val="0"/>
              </a:ext>
            </a:extLst>
          </a:blip>
          <a:srcRect/>
          <a:stretch>
            <a:fillRect/>
          </a:stretch>
        </p:blipFill>
        <p:spPr bwMode="auto">
          <a:xfrm>
            <a:off x="11801459" y="3566769"/>
            <a:ext cx="2585913" cy="23706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799272" y="489873"/>
            <a:ext cx="11437858" cy="725210"/>
          </a:xfrm>
          <a:prstGeom prst="rect">
            <a:avLst/>
          </a:prstGeom>
          <a:noFill/>
          <a:ln/>
        </p:spPr>
        <p:txBody>
          <a:bodyPr wrap="none" lIns="0" tIns="0" rIns="0" bIns="0" rtlCol="0" anchor="t"/>
          <a:lstStyle/>
          <a:p>
            <a:pPr marL="0" indent="0" algn="l">
              <a:lnSpc>
                <a:spcPts val="5700"/>
              </a:lnSpc>
              <a:buNone/>
            </a:pPr>
            <a:r>
              <a:rPr lang="en-US" sz="4800" b="1" dirty="0">
                <a:solidFill>
                  <a:srgbClr val="0C0D0F"/>
                </a:solidFill>
                <a:latin typeface="Times New Roman" panose="02020603050405020304" pitchFamily="18" charset="0"/>
                <a:ea typeface="Alice" pitchFamily="34" charset="-122"/>
                <a:cs typeface="Times New Roman" panose="02020603050405020304" pitchFamily="18" charset="0"/>
              </a:rPr>
              <a:t>Қайталау кезеңі: "Сұрақ – жауап шеңбері"</a:t>
            </a:r>
            <a:endParaRPr lang="en-US" sz="4800" b="1" dirty="0">
              <a:latin typeface="Times New Roman" panose="02020603050405020304" pitchFamily="18" charset="0"/>
              <a:cs typeface="Times New Roman" panose="02020603050405020304" pitchFamily="18" charset="0"/>
            </a:endParaRPr>
          </a:p>
        </p:txBody>
      </p:sp>
      <p:sp>
        <p:nvSpPr>
          <p:cNvPr id="3" name="Text 1"/>
          <p:cNvSpPr/>
          <p:nvPr/>
        </p:nvSpPr>
        <p:spPr>
          <a:xfrm>
            <a:off x="812125" y="1456730"/>
            <a:ext cx="3480911" cy="435173"/>
          </a:xfrm>
          <a:prstGeom prst="rect">
            <a:avLst/>
          </a:prstGeom>
          <a:noFill/>
          <a:ln/>
        </p:spPr>
        <p:txBody>
          <a:bodyPr wrap="none" lIns="0" tIns="0" rIns="0" bIns="0" rtlCol="0" anchor="t"/>
          <a:lstStyle/>
          <a:p>
            <a:pPr marL="0" indent="0" algn="l">
              <a:lnSpc>
                <a:spcPts val="3400"/>
              </a:lnSpc>
              <a:buNone/>
            </a:pPr>
            <a:r>
              <a:rPr lang="en-US" sz="2800" b="1" dirty="0">
                <a:solidFill>
                  <a:srgbClr val="0C0D0F"/>
                </a:solidFill>
                <a:latin typeface="Times New Roman" panose="02020603050405020304" pitchFamily="18" charset="0"/>
                <a:ea typeface="Alice" pitchFamily="34" charset="-122"/>
                <a:cs typeface="Times New Roman" panose="02020603050405020304" pitchFamily="18" charset="0"/>
              </a:rPr>
              <a:t>Әдістің мақсаты</a:t>
            </a:r>
            <a:endParaRPr lang="en-US" sz="2800" b="1" dirty="0">
              <a:latin typeface="Times New Roman" panose="02020603050405020304" pitchFamily="18" charset="0"/>
              <a:cs typeface="Times New Roman" panose="02020603050405020304" pitchFamily="18" charset="0"/>
            </a:endParaRPr>
          </a:p>
        </p:txBody>
      </p:sp>
      <p:sp>
        <p:nvSpPr>
          <p:cNvPr id="4" name="Text 2"/>
          <p:cNvSpPr/>
          <p:nvPr/>
        </p:nvSpPr>
        <p:spPr>
          <a:xfrm>
            <a:off x="812125" y="2239923"/>
            <a:ext cx="13006149" cy="1113711"/>
          </a:xfrm>
          <a:prstGeom prst="rect">
            <a:avLst/>
          </a:prstGeom>
          <a:noFill/>
          <a:ln/>
        </p:spPr>
        <p:txBody>
          <a:bodyPr wrap="square" lIns="0" tIns="0" rIns="0" bIns="0" rtlCol="0" anchor="t"/>
          <a:lstStyle/>
          <a:p>
            <a:pPr marL="0" indent="0" algn="l">
              <a:lnSpc>
                <a:spcPts val="2900"/>
              </a:lnSpc>
              <a:buNone/>
            </a:pPr>
            <a:r>
              <a:rPr lang="en-US" sz="2000" dirty="0">
                <a:solidFill>
                  <a:srgbClr val="55575A"/>
                </a:solidFill>
                <a:latin typeface="Times New Roman" panose="02020603050405020304" pitchFamily="18" charset="0"/>
                <a:ea typeface="Manrope" pitchFamily="34" charset="-122"/>
                <a:cs typeface="Times New Roman" panose="02020603050405020304" pitchFamily="18" charset="0"/>
              </a:rPr>
              <a:t>Сабақтың басында өткен материалды белсенді қайталау арқылы оқушылардың есінде сақталған білімді жаңғыртамыз. "Сұрақ – жауап шеңбері" әдісі барлық оқушыларды диалогқа тартып, олардың ойлау белсенділігін арттырады.</a:t>
            </a:r>
            <a:endParaRPr lang="en-US" sz="2000" dirty="0">
              <a:latin typeface="Times New Roman" panose="02020603050405020304" pitchFamily="18" charset="0"/>
              <a:cs typeface="Times New Roman" panose="02020603050405020304" pitchFamily="18" charset="0"/>
            </a:endParaRPr>
          </a:p>
        </p:txBody>
      </p:sp>
      <p:sp>
        <p:nvSpPr>
          <p:cNvPr id="5" name="Shape 3"/>
          <p:cNvSpPr/>
          <p:nvPr/>
        </p:nvSpPr>
        <p:spPr>
          <a:xfrm>
            <a:off x="812125" y="3737848"/>
            <a:ext cx="115967" cy="115967"/>
          </a:xfrm>
          <a:prstGeom prst="roundRect">
            <a:avLst>
              <a:gd name="adj" fmla="val 394250"/>
            </a:avLst>
          </a:prstGeom>
          <a:solidFill>
            <a:srgbClr val="FF7047"/>
          </a:solidFill>
          <a:ln/>
        </p:spPr>
      </p:sp>
      <p:sp>
        <p:nvSpPr>
          <p:cNvPr id="6" name="Text 4"/>
          <p:cNvSpPr/>
          <p:nvPr/>
        </p:nvSpPr>
        <p:spPr>
          <a:xfrm>
            <a:off x="1160145" y="3614618"/>
            <a:ext cx="2900720" cy="362545"/>
          </a:xfrm>
          <a:prstGeom prst="rect">
            <a:avLst/>
          </a:prstGeom>
          <a:noFill/>
          <a:ln/>
        </p:spPr>
        <p:txBody>
          <a:bodyPr wrap="none" lIns="0" tIns="0" rIns="0" bIns="0" rtlCol="0" anchor="t"/>
          <a:lstStyle/>
          <a:p>
            <a:pPr marL="0" indent="0" algn="l">
              <a:lnSpc>
                <a:spcPts val="2850"/>
              </a:lnSpc>
              <a:buNone/>
            </a:pPr>
            <a:r>
              <a:rPr lang="en-US" sz="2400" b="1" dirty="0">
                <a:solidFill>
                  <a:srgbClr val="55575A"/>
                </a:solidFill>
                <a:latin typeface="Times New Roman" panose="02020603050405020304" pitchFamily="18" charset="0"/>
                <a:ea typeface="Alice" pitchFamily="34" charset="-122"/>
                <a:cs typeface="Times New Roman" panose="02020603050405020304" pitchFamily="18" charset="0"/>
              </a:rPr>
              <a:t>Бірінші сұрақ</a:t>
            </a:r>
            <a:endParaRPr lang="en-US" sz="2400" b="1" dirty="0">
              <a:latin typeface="Times New Roman" panose="02020603050405020304" pitchFamily="18" charset="0"/>
              <a:cs typeface="Times New Roman" panose="02020603050405020304" pitchFamily="18" charset="0"/>
            </a:endParaRPr>
          </a:p>
        </p:txBody>
      </p:sp>
      <p:sp>
        <p:nvSpPr>
          <p:cNvPr id="7" name="Text 5"/>
          <p:cNvSpPr/>
          <p:nvPr/>
        </p:nvSpPr>
        <p:spPr>
          <a:xfrm>
            <a:off x="1160145" y="4116348"/>
            <a:ext cx="6010037" cy="1856184"/>
          </a:xfrm>
          <a:prstGeom prst="rect">
            <a:avLst/>
          </a:prstGeom>
          <a:noFill/>
          <a:ln/>
        </p:spPr>
        <p:txBody>
          <a:bodyPr wrap="square" lIns="0" tIns="0" rIns="0" bIns="0" rtlCol="0" anchor="t"/>
          <a:lstStyle/>
          <a:p>
            <a:pPr marL="0" indent="0" algn="l">
              <a:lnSpc>
                <a:spcPts val="2900"/>
              </a:lnSpc>
              <a:buNone/>
            </a:pPr>
            <a:r>
              <a:rPr lang="en-US" sz="2000" b="1" dirty="0">
                <a:solidFill>
                  <a:srgbClr val="55575A"/>
                </a:solidFill>
                <a:latin typeface="Times New Roman" panose="02020603050405020304" pitchFamily="18" charset="0"/>
                <a:ea typeface="Manrope" pitchFamily="34" charset="-122"/>
                <a:cs typeface="Times New Roman" panose="02020603050405020304" pitchFamily="18" charset="0"/>
              </a:rPr>
              <a:t>Газ қысымын анықтайтын негізгі факторларды атаңыз.</a:t>
            </a:r>
            <a:r>
              <a:rPr lang="en-US" sz="2000" dirty="0">
                <a:solidFill>
                  <a:srgbClr val="55575A"/>
                </a:solidFill>
                <a:latin typeface="Times New Roman" panose="02020603050405020304" pitchFamily="18" charset="0"/>
                <a:ea typeface="Manrope" pitchFamily="34" charset="-122"/>
                <a:cs typeface="Times New Roman" panose="02020603050405020304" pitchFamily="18" charset="0"/>
              </a:rPr>
              <a:t> Оқушылар молекулалар санын, олардың қозғалыс жылдамдығын, температураны және ыдыс көлемін атауы керек. Бұл сұрақ МКТ негізгі түсініктерін еске түсіруге көмектеседі.</a:t>
            </a:r>
            <a:endParaRPr lang="en-US" sz="2000" dirty="0">
              <a:latin typeface="Times New Roman" panose="02020603050405020304" pitchFamily="18" charset="0"/>
              <a:cs typeface="Times New Roman" panose="02020603050405020304" pitchFamily="18" charset="0"/>
            </a:endParaRPr>
          </a:p>
        </p:txBody>
      </p:sp>
      <p:sp>
        <p:nvSpPr>
          <p:cNvPr id="8" name="Shape 6"/>
          <p:cNvSpPr/>
          <p:nvPr/>
        </p:nvSpPr>
        <p:spPr>
          <a:xfrm>
            <a:off x="7460218" y="3737848"/>
            <a:ext cx="115967" cy="115967"/>
          </a:xfrm>
          <a:prstGeom prst="roundRect">
            <a:avLst>
              <a:gd name="adj" fmla="val 394250"/>
            </a:avLst>
          </a:prstGeom>
          <a:solidFill>
            <a:srgbClr val="FF7047"/>
          </a:solidFill>
          <a:ln/>
        </p:spPr>
      </p:sp>
      <p:sp>
        <p:nvSpPr>
          <p:cNvPr id="9" name="Text 7"/>
          <p:cNvSpPr/>
          <p:nvPr/>
        </p:nvSpPr>
        <p:spPr>
          <a:xfrm>
            <a:off x="7808238" y="3614618"/>
            <a:ext cx="2900720" cy="362545"/>
          </a:xfrm>
          <a:prstGeom prst="rect">
            <a:avLst/>
          </a:prstGeom>
          <a:noFill/>
          <a:ln/>
        </p:spPr>
        <p:txBody>
          <a:bodyPr wrap="none" lIns="0" tIns="0" rIns="0" bIns="0" rtlCol="0" anchor="t"/>
          <a:lstStyle/>
          <a:p>
            <a:pPr marL="0" indent="0" algn="l">
              <a:lnSpc>
                <a:spcPts val="2850"/>
              </a:lnSpc>
              <a:buNone/>
            </a:pPr>
            <a:r>
              <a:rPr lang="en-US" sz="2400" b="1" dirty="0">
                <a:solidFill>
                  <a:srgbClr val="55575A"/>
                </a:solidFill>
                <a:latin typeface="Times New Roman" panose="02020603050405020304" pitchFamily="18" charset="0"/>
                <a:ea typeface="Alice" pitchFamily="34" charset="-122"/>
                <a:cs typeface="Times New Roman" panose="02020603050405020304" pitchFamily="18" charset="0"/>
              </a:rPr>
              <a:t>Екінші сұрақ</a:t>
            </a:r>
            <a:endParaRPr lang="en-US" sz="2400" b="1" dirty="0">
              <a:latin typeface="Times New Roman" panose="02020603050405020304" pitchFamily="18" charset="0"/>
              <a:cs typeface="Times New Roman" panose="02020603050405020304" pitchFamily="18" charset="0"/>
            </a:endParaRPr>
          </a:p>
        </p:txBody>
      </p:sp>
      <p:sp>
        <p:nvSpPr>
          <p:cNvPr id="10" name="Text 8"/>
          <p:cNvSpPr/>
          <p:nvPr/>
        </p:nvSpPr>
        <p:spPr>
          <a:xfrm>
            <a:off x="7808238" y="4116348"/>
            <a:ext cx="6010037" cy="1856184"/>
          </a:xfrm>
          <a:prstGeom prst="rect">
            <a:avLst/>
          </a:prstGeom>
          <a:noFill/>
          <a:ln/>
        </p:spPr>
        <p:txBody>
          <a:bodyPr wrap="square" lIns="0" tIns="0" rIns="0" bIns="0" rtlCol="0" anchor="t"/>
          <a:lstStyle/>
          <a:p>
            <a:pPr marL="0" indent="0" algn="l">
              <a:lnSpc>
                <a:spcPts val="2900"/>
              </a:lnSpc>
              <a:buNone/>
            </a:pPr>
            <a:r>
              <a:rPr lang="en-US" sz="2000" b="1" dirty="0">
                <a:solidFill>
                  <a:srgbClr val="55575A"/>
                </a:solidFill>
                <a:latin typeface="Times New Roman" panose="02020603050405020304" pitchFamily="18" charset="0"/>
                <a:ea typeface="Manrope" pitchFamily="34" charset="-122"/>
                <a:cs typeface="Times New Roman" panose="02020603050405020304" pitchFamily="18" charset="0"/>
              </a:rPr>
              <a:t>Температура артқанда молекулалардың қозғалысы қалай өзгереді?</a:t>
            </a:r>
            <a:r>
              <a:rPr lang="en-US" sz="2000" dirty="0">
                <a:solidFill>
                  <a:srgbClr val="55575A"/>
                </a:solidFill>
                <a:latin typeface="Times New Roman" panose="02020603050405020304" pitchFamily="18" charset="0"/>
                <a:ea typeface="Manrope" pitchFamily="34" charset="-122"/>
                <a:cs typeface="Times New Roman" panose="02020603050405020304" pitchFamily="18" charset="0"/>
              </a:rPr>
              <a:t> Дұрыс жауап: молекулалардың орташа кинетикалық энергиясы артады, олар жылдамырақ қозғалып, қабырғаға жиірек соғылады, нәтижесінде қысым көтеріледі.</a:t>
            </a:r>
            <a:endParaRPr lang="en-US" sz="2000" dirty="0">
              <a:latin typeface="Times New Roman" panose="02020603050405020304" pitchFamily="18" charset="0"/>
              <a:cs typeface="Times New Roman" panose="02020603050405020304" pitchFamily="18" charset="0"/>
            </a:endParaRPr>
          </a:p>
        </p:txBody>
      </p:sp>
      <p:sp>
        <p:nvSpPr>
          <p:cNvPr id="11" name="Shape 9"/>
          <p:cNvSpPr/>
          <p:nvPr/>
        </p:nvSpPr>
        <p:spPr>
          <a:xfrm>
            <a:off x="812125" y="6233517"/>
            <a:ext cx="13006149" cy="1357313"/>
          </a:xfrm>
          <a:prstGeom prst="roundRect">
            <a:avLst>
              <a:gd name="adj" fmla="val 15387"/>
            </a:avLst>
          </a:prstGeom>
          <a:solidFill>
            <a:srgbClr val="FFC4B3"/>
          </a:solidFill>
          <a:ln/>
        </p:spPr>
      </p:sp>
      <p:pic>
        <p:nvPicPr>
          <p:cNvPr id="12" name="Image 0" descr="preencoded.png"/>
          <p:cNvPicPr>
            <a:picLocks noChangeAspect="1"/>
          </p:cNvPicPr>
          <p:nvPr/>
        </p:nvPicPr>
        <p:blipFill>
          <a:blip r:embed="rId3"/>
          <a:stretch>
            <a:fillRect/>
          </a:stretch>
        </p:blipFill>
        <p:spPr>
          <a:xfrm>
            <a:off x="1044178" y="6587133"/>
            <a:ext cx="290036" cy="232053"/>
          </a:xfrm>
          <a:prstGeom prst="rect">
            <a:avLst/>
          </a:prstGeom>
        </p:spPr>
      </p:pic>
      <p:sp>
        <p:nvSpPr>
          <p:cNvPr id="13" name="Text 10"/>
          <p:cNvSpPr/>
          <p:nvPr/>
        </p:nvSpPr>
        <p:spPr>
          <a:xfrm>
            <a:off x="1566267" y="6523553"/>
            <a:ext cx="12019955" cy="742474"/>
          </a:xfrm>
          <a:prstGeom prst="rect">
            <a:avLst/>
          </a:prstGeom>
          <a:noFill/>
          <a:ln/>
        </p:spPr>
        <p:txBody>
          <a:bodyPr wrap="square" lIns="0" tIns="0" rIns="0" bIns="0" rtlCol="0" anchor="t"/>
          <a:lstStyle/>
          <a:p>
            <a:pPr marL="0" indent="0" algn="l">
              <a:lnSpc>
                <a:spcPts val="2900"/>
              </a:lnSpc>
              <a:buNone/>
            </a:pPr>
            <a:r>
              <a:rPr lang="en-US" sz="2000" b="1" dirty="0">
                <a:solidFill>
                  <a:srgbClr val="000000"/>
                </a:solidFill>
                <a:latin typeface="Times New Roman" panose="02020603050405020304" pitchFamily="18" charset="0"/>
                <a:ea typeface="Manrope" pitchFamily="34" charset="-122"/>
                <a:cs typeface="Times New Roman" panose="02020603050405020304" pitchFamily="18" charset="0"/>
              </a:rPr>
              <a:t>Бағалау критерийі:</a:t>
            </a:r>
            <a:r>
              <a:rPr lang="en-US" sz="2000" dirty="0">
                <a:solidFill>
                  <a:srgbClr val="000000"/>
                </a:solidFill>
                <a:latin typeface="Times New Roman" panose="02020603050405020304" pitchFamily="18" charset="0"/>
                <a:ea typeface="Manrope" pitchFamily="34" charset="-122"/>
                <a:cs typeface="Times New Roman" panose="02020603050405020304" pitchFamily="18" charset="0"/>
              </a:rPr>
              <a:t> Белсенді және дұрыс жауап берген оқушыларға 1 балл беріледі. Мұғалім смарт тақта мен маркер көмегімен негізгі идеяларды визуалды түрде көрсетеді.</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2058352" y="412314"/>
            <a:ext cx="10513695" cy="558046"/>
          </a:xfrm>
          <a:prstGeom prst="rect">
            <a:avLst/>
          </a:prstGeom>
          <a:noFill/>
          <a:ln/>
        </p:spPr>
        <p:txBody>
          <a:bodyPr wrap="none" lIns="0" tIns="0" rIns="0" bIns="0" rtlCol="0" anchor="t"/>
          <a:lstStyle/>
          <a:p>
            <a:pPr marL="0" indent="0" algn="l">
              <a:lnSpc>
                <a:spcPts val="4350"/>
              </a:lnSpc>
              <a:buNone/>
            </a:pPr>
            <a:r>
              <a:rPr lang="en-US" sz="3600" b="1" dirty="0">
                <a:solidFill>
                  <a:srgbClr val="0C0D0F"/>
                </a:solidFill>
                <a:latin typeface="Times New Roman" panose="02020603050405020304" pitchFamily="18" charset="0"/>
                <a:ea typeface="Alice" pitchFamily="34" charset="-122"/>
                <a:cs typeface="Times New Roman" panose="02020603050405020304" pitchFamily="18" charset="0"/>
              </a:rPr>
              <a:t>PhET симуляциясы: виртуалды зертхана жұмысы</a:t>
            </a:r>
            <a:endParaRPr lang="en-US" sz="3600" b="1" dirty="0">
              <a:latin typeface="Times New Roman" panose="02020603050405020304" pitchFamily="18" charset="0"/>
              <a:cs typeface="Times New Roman" panose="02020603050405020304" pitchFamily="18" charset="0"/>
            </a:endParaRPr>
          </a:p>
        </p:txBody>
      </p:sp>
      <p:sp>
        <p:nvSpPr>
          <p:cNvPr id="3" name="Text 1"/>
          <p:cNvSpPr/>
          <p:nvPr/>
        </p:nvSpPr>
        <p:spPr>
          <a:xfrm>
            <a:off x="624959" y="1427559"/>
            <a:ext cx="13380482" cy="857250"/>
          </a:xfrm>
          <a:prstGeom prst="rect">
            <a:avLst/>
          </a:prstGeom>
          <a:noFill/>
          <a:ln/>
        </p:spPr>
        <p:txBody>
          <a:bodyPr wrap="square" lIns="0" tIns="0" rIns="0" bIns="0" rtlCol="0" anchor="t"/>
          <a:lstStyle/>
          <a:p>
            <a:pPr marL="0" indent="0" algn="l">
              <a:lnSpc>
                <a:spcPts val="22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Заманауи білім беру технологиялары оқушыларға абстрактілі физикалық процестерді визуалды түрде қабылдауға мүмкіндік береді. PhET Gas Properties симуляциясы – бұл интерактивті құрал, онда оқушылар газ қасиеттерін нақты уақыт режімінде бақылай алады. Виртуалды ыдыстағы молекулалардың қозғалысын көру, параметрлерді өзгерту және графиктердің қалай құрылатынын байқау теориялық білімді практикамен байланыстырады.</a:t>
            </a:r>
            <a:endParaRPr lang="en-US" sz="1600" dirty="0">
              <a:latin typeface="Times New Roman" panose="02020603050405020304" pitchFamily="18" charset="0"/>
              <a:cs typeface="Times New Roman" panose="02020603050405020304" pitchFamily="18" charset="0"/>
            </a:endParaRPr>
          </a:p>
        </p:txBody>
      </p:sp>
      <p:pic>
        <p:nvPicPr>
          <p:cNvPr id="4" name="Image 0" descr="preencoded.png"/>
          <p:cNvPicPr>
            <a:picLocks noChangeAspect="1"/>
          </p:cNvPicPr>
          <p:nvPr/>
        </p:nvPicPr>
        <p:blipFill>
          <a:blip r:embed="rId3"/>
          <a:stretch>
            <a:fillRect/>
          </a:stretch>
        </p:blipFill>
        <p:spPr>
          <a:xfrm>
            <a:off x="624959" y="2485668"/>
            <a:ext cx="6690241" cy="714256"/>
          </a:xfrm>
          <a:prstGeom prst="rect">
            <a:avLst/>
          </a:prstGeom>
        </p:spPr>
      </p:pic>
      <p:sp>
        <p:nvSpPr>
          <p:cNvPr id="5" name="Text 2"/>
          <p:cNvSpPr/>
          <p:nvPr/>
        </p:nvSpPr>
        <p:spPr>
          <a:xfrm>
            <a:off x="803434" y="3378398"/>
            <a:ext cx="2232303" cy="278963"/>
          </a:xfrm>
          <a:prstGeom prst="rect">
            <a:avLst/>
          </a:prstGeom>
          <a:noFill/>
          <a:ln/>
        </p:spPr>
        <p:txBody>
          <a:bodyPr wrap="none" lIns="0" tIns="0" rIns="0" bIns="0" rtlCol="0" anchor="t"/>
          <a:lstStyle/>
          <a:p>
            <a:pPr marL="0" indent="0" algn="l">
              <a:lnSpc>
                <a:spcPts val="2150"/>
              </a:lnSpc>
              <a:buNone/>
            </a:pPr>
            <a:r>
              <a:rPr lang="en-US" b="1" dirty="0">
                <a:solidFill>
                  <a:srgbClr val="55575A"/>
                </a:solidFill>
                <a:latin typeface="Times New Roman" panose="02020603050405020304" pitchFamily="18" charset="0"/>
                <a:ea typeface="Alice" pitchFamily="34" charset="-122"/>
                <a:cs typeface="Times New Roman" panose="02020603050405020304" pitchFamily="18" charset="0"/>
              </a:rPr>
              <a:t>Тапсырма 1</a:t>
            </a:r>
            <a:endParaRPr lang="en-US" b="1" dirty="0">
              <a:latin typeface="Times New Roman" panose="02020603050405020304" pitchFamily="18" charset="0"/>
              <a:cs typeface="Times New Roman" panose="02020603050405020304" pitchFamily="18" charset="0"/>
            </a:endParaRPr>
          </a:p>
        </p:txBody>
      </p:sp>
      <p:sp>
        <p:nvSpPr>
          <p:cNvPr id="6" name="Text 3"/>
          <p:cNvSpPr/>
          <p:nvPr/>
        </p:nvSpPr>
        <p:spPr>
          <a:xfrm>
            <a:off x="803434" y="3764399"/>
            <a:ext cx="6333292" cy="571500"/>
          </a:xfrm>
          <a:prstGeom prst="rect">
            <a:avLst/>
          </a:prstGeom>
          <a:noFill/>
          <a:ln/>
        </p:spPr>
        <p:txBody>
          <a:bodyPr wrap="square" lIns="0" tIns="0" rIns="0" bIns="0" rtlCol="0" anchor="t"/>
          <a:lstStyle/>
          <a:p>
            <a:pPr marL="0" indent="0" algn="l">
              <a:lnSpc>
                <a:spcPts val="22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Температураны өзгертіп, p–T арасындағы байланысты бақылаңыз. Көлемді тұрақты ұстаңыз және қысымның қалай өзгеретінін тіркеңіз.</a:t>
            </a:r>
            <a:endParaRPr lang="en-US" sz="1600" dirty="0">
              <a:latin typeface="Times New Roman" panose="02020603050405020304" pitchFamily="18" charset="0"/>
              <a:cs typeface="Times New Roman" panose="02020603050405020304" pitchFamily="18" charset="0"/>
            </a:endParaRPr>
          </a:p>
        </p:txBody>
      </p:sp>
      <p:pic>
        <p:nvPicPr>
          <p:cNvPr id="7" name="Image 1" descr="preencoded.png"/>
          <p:cNvPicPr>
            <a:picLocks noChangeAspect="1"/>
          </p:cNvPicPr>
          <p:nvPr/>
        </p:nvPicPr>
        <p:blipFill>
          <a:blip r:embed="rId4"/>
          <a:stretch>
            <a:fillRect/>
          </a:stretch>
        </p:blipFill>
        <p:spPr>
          <a:xfrm>
            <a:off x="7315200" y="2485668"/>
            <a:ext cx="6690241" cy="714256"/>
          </a:xfrm>
          <a:prstGeom prst="rect">
            <a:avLst/>
          </a:prstGeom>
        </p:spPr>
      </p:pic>
      <p:sp>
        <p:nvSpPr>
          <p:cNvPr id="8" name="Text 4"/>
          <p:cNvSpPr/>
          <p:nvPr/>
        </p:nvSpPr>
        <p:spPr>
          <a:xfrm>
            <a:off x="7493675" y="3378398"/>
            <a:ext cx="2232303" cy="278963"/>
          </a:xfrm>
          <a:prstGeom prst="rect">
            <a:avLst/>
          </a:prstGeom>
          <a:noFill/>
          <a:ln/>
        </p:spPr>
        <p:txBody>
          <a:bodyPr wrap="none" lIns="0" tIns="0" rIns="0" bIns="0" rtlCol="0" anchor="t"/>
          <a:lstStyle/>
          <a:p>
            <a:pPr marL="0" indent="0" algn="l">
              <a:lnSpc>
                <a:spcPts val="2150"/>
              </a:lnSpc>
              <a:buNone/>
            </a:pPr>
            <a:r>
              <a:rPr lang="en-US" b="1" dirty="0">
                <a:solidFill>
                  <a:srgbClr val="55575A"/>
                </a:solidFill>
                <a:latin typeface="Times New Roman" panose="02020603050405020304" pitchFamily="18" charset="0"/>
                <a:ea typeface="Alice" pitchFamily="34" charset="-122"/>
                <a:cs typeface="Times New Roman" panose="02020603050405020304" pitchFamily="18" charset="0"/>
              </a:rPr>
              <a:t>Тапсырма 2</a:t>
            </a:r>
            <a:endParaRPr lang="en-US" b="1" dirty="0">
              <a:latin typeface="Times New Roman" panose="02020603050405020304" pitchFamily="18" charset="0"/>
              <a:cs typeface="Times New Roman" panose="02020603050405020304" pitchFamily="18" charset="0"/>
            </a:endParaRPr>
          </a:p>
        </p:txBody>
      </p:sp>
      <p:sp>
        <p:nvSpPr>
          <p:cNvPr id="9" name="Text 5"/>
          <p:cNvSpPr/>
          <p:nvPr/>
        </p:nvSpPr>
        <p:spPr>
          <a:xfrm>
            <a:off x="7493675" y="3764399"/>
            <a:ext cx="6333292" cy="571500"/>
          </a:xfrm>
          <a:prstGeom prst="rect">
            <a:avLst/>
          </a:prstGeom>
          <a:noFill/>
          <a:ln/>
        </p:spPr>
        <p:txBody>
          <a:bodyPr wrap="square" lIns="0" tIns="0" rIns="0" bIns="0" rtlCol="0" anchor="t"/>
          <a:lstStyle/>
          <a:p>
            <a:pPr marL="0" indent="0" algn="l">
              <a:lnSpc>
                <a:spcPts val="22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Көлемді тұрақты ұстап (V = const), температураны өзгертіп p–T графигін салыңыз. Бұл изохоралық процесс.</a:t>
            </a:r>
            <a:endParaRPr lang="en-US" sz="1600" dirty="0">
              <a:latin typeface="Times New Roman" panose="02020603050405020304" pitchFamily="18" charset="0"/>
              <a:cs typeface="Times New Roman" panose="02020603050405020304" pitchFamily="18" charset="0"/>
            </a:endParaRPr>
          </a:p>
        </p:txBody>
      </p:sp>
      <p:pic>
        <p:nvPicPr>
          <p:cNvPr id="10" name="Image 2" descr="preencoded.png"/>
          <p:cNvPicPr>
            <a:picLocks noChangeAspect="1"/>
          </p:cNvPicPr>
          <p:nvPr/>
        </p:nvPicPr>
        <p:blipFill>
          <a:blip r:embed="rId5"/>
          <a:stretch>
            <a:fillRect/>
          </a:stretch>
        </p:blipFill>
        <p:spPr>
          <a:xfrm>
            <a:off x="624959" y="4514374"/>
            <a:ext cx="6690241" cy="714256"/>
          </a:xfrm>
          <a:prstGeom prst="rect">
            <a:avLst/>
          </a:prstGeom>
        </p:spPr>
      </p:pic>
      <p:sp>
        <p:nvSpPr>
          <p:cNvPr id="11" name="Text 6"/>
          <p:cNvSpPr/>
          <p:nvPr/>
        </p:nvSpPr>
        <p:spPr>
          <a:xfrm>
            <a:off x="803434" y="5407104"/>
            <a:ext cx="2232303" cy="278963"/>
          </a:xfrm>
          <a:prstGeom prst="rect">
            <a:avLst/>
          </a:prstGeom>
          <a:noFill/>
          <a:ln/>
        </p:spPr>
        <p:txBody>
          <a:bodyPr wrap="none" lIns="0" tIns="0" rIns="0" bIns="0" rtlCol="0" anchor="t"/>
          <a:lstStyle/>
          <a:p>
            <a:pPr marL="0" indent="0" algn="l">
              <a:lnSpc>
                <a:spcPts val="2150"/>
              </a:lnSpc>
              <a:buNone/>
            </a:pPr>
            <a:r>
              <a:rPr lang="en-US" b="1" dirty="0">
                <a:solidFill>
                  <a:srgbClr val="55575A"/>
                </a:solidFill>
                <a:latin typeface="Times New Roman" panose="02020603050405020304" pitchFamily="18" charset="0"/>
                <a:ea typeface="Alice" pitchFamily="34" charset="-122"/>
                <a:cs typeface="Times New Roman" panose="02020603050405020304" pitchFamily="18" charset="0"/>
              </a:rPr>
              <a:t>Тапсырма 3</a:t>
            </a:r>
            <a:endParaRPr lang="en-US" b="1" dirty="0">
              <a:latin typeface="Times New Roman" panose="02020603050405020304" pitchFamily="18" charset="0"/>
              <a:cs typeface="Times New Roman" panose="02020603050405020304" pitchFamily="18" charset="0"/>
            </a:endParaRPr>
          </a:p>
        </p:txBody>
      </p:sp>
      <p:sp>
        <p:nvSpPr>
          <p:cNvPr id="12" name="Text 7"/>
          <p:cNvSpPr/>
          <p:nvPr/>
        </p:nvSpPr>
        <p:spPr>
          <a:xfrm>
            <a:off x="803434" y="5793105"/>
            <a:ext cx="6333292" cy="571500"/>
          </a:xfrm>
          <a:prstGeom prst="rect">
            <a:avLst/>
          </a:prstGeom>
          <a:noFill/>
          <a:ln/>
        </p:spPr>
        <p:txBody>
          <a:bodyPr wrap="square" lIns="0" tIns="0" rIns="0" bIns="0" rtlCol="0" anchor="t"/>
          <a:lstStyle/>
          <a:p>
            <a:pPr marL="0" indent="0" algn="l">
              <a:lnSpc>
                <a:spcPts val="22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Қысымды тұрақты ұстап (p = const), температураны өзгертіп V–T графигін салыңыз. Бұл изобаралық процесс.</a:t>
            </a:r>
            <a:endParaRPr lang="en-US" sz="1600" dirty="0">
              <a:latin typeface="Times New Roman" panose="02020603050405020304" pitchFamily="18" charset="0"/>
              <a:cs typeface="Times New Roman" panose="02020603050405020304" pitchFamily="18" charset="0"/>
            </a:endParaRPr>
          </a:p>
        </p:txBody>
      </p:sp>
      <p:pic>
        <p:nvPicPr>
          <p:cNvPr id="13" name="Image 3" descr="preencoded.png"/>
          <p:cNvPicPr>
            <a:picLocks noChangeAspect="1"/>
          </p:cNvPicPr>
          <p:nvPr/>
        </p:nvPicPr>
        <p:blipFill>
          <a:blip r:embed="rId6"/>
          <a:stretch>
            <a:fillRect/>
          </a:stretch>
        </p:blipFill>
        <p:spPr>
          <a:xfrm>
            <a:off x="7315200" y="4514374"/>
            <a:ext cx="6690241" cy="714256"/>
          </a:xfrm>
          <a:prstGeom prst="rect">
            <a:avLst/>
          </a:prstGeom>
        </p:spPr>
      </p:pic>
      <p:sp>
        <p:nvSpPr>
          <p:cNvPr id="14" name="Text 8"/>
          <p:cNvSpPr/>
          <p:nvPr/>
        </p:nvSpPr>
        <p:spPr>
          <a:xfrm>
            <a:off x="7493675" y="5407104"/>
            <a:ext cx="2232303" cy="278963"/>
          </a:xfrm>
          <a:prstGeom prst="rect">
            <a:avLst/>
          </a:prstGeom>
          <a:noFill/>
          <a:ln/>
        </p:spPr>
        <p:txBody>
          <a:bodyPr wrap="none" lIns="0" tIns="0" rIns="0" bIns="0" rtlCol="0" anchor="t"/>
          <a:lstStyle/>
          <a:p>
            <a:pPr marL="0" indent="0" algn="l">
              <a:lnSpc>
                <a:spcPts val="2150"/>
              </a:lnSpc>
              <a:buNone/>
            </a:pPr>
            <a:r>
              <a:rPr lang="en-US" b="1" dirty="0">
                <a:solidFill>
                  <a:srgbClr val="55575A"/>
                </a:solidFill>
                <a:latin typeface="Times New Roman" panose="02020603050405020304" pitchFamily="18" charset="0"/>
                <a:ea typeface="Alice" pitchFamily="34" charset="-122"/>
                <a:cs typeface="Times New Roman" panose="02020603050405020304" pitchFamily="18" charset="0"/>
              </a:rPr>
              <a:t>Қорытынды</a:t>
            </a:r>
            <a:endParaRPr lang="en-US" b="1" dirty="0">
              <a:latin typeface="Times New Roman" panose="02020603050405020304" pitchFamily="18" charset="0"/>
              <a:cs typeface="Times New Roman" panose="02020603050405020304" pitchFamily="18" charset="0"/>
            </a:endParaRPr>
          </a:p>
        </p:txBody>
      </p:sp>
      <p:sp>
        <p:nvSpPr>
          <p:cNvPr id="15" name="Text 9"/>
          <p:cNvSpPr/>
          <p:nvPr/>
        </p:nvSpPr>
        <p:spPr>
          <a:xfrm>
            <a:off x="7493675" y="5793105"/>
            <a:ext cx="6333292" cy="571500"/>
          </a:xfrm>
          <a:prstGeom prst="rect">
            <a:avLst/>
          </a:prstGeom>
          <a:noFill/>
          <a:ln/>
        </p:spPr>
        <p:txBody>
          <a:bodyPr wrap="square" lIns="0" tIns="0" rIns="0" bIns="0" rtlCol="0" anchor="t"/>
          <a:lstStyle/>
          <a:p>
            <a:pPr marL="0" indent="0" algn="l">
              <a:lnSpc>
                <a:spcPts val="22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Алынған графиктерді талдап, процесс түрін анықтаңыз. Графиктің дұрыстығы үшін 3 балл беріледі.</a:t>
            </a:r>
            <a:endParaRPr lang="en-US" sz="1600" dirty="0">
              <a:latin typeface="Times New Roman" panose="02020603050405020304" pitchFamily="18" charset="0"/>
              <a:cs typeface="Times New Roman" panose="02020603050405020304" pitchFamily="18" charset="0"/>
            </a:endParaRPr>
          </a:p>
        </p:txBody>
      </p:sp>
      <p:sp>
        <p:nvSpPr>
          <p:cNvPr id="16" name="Text 10"/>
          <p:cNvSpPr/>
          <p:nvPr/>
        </p:nvSpPr>
        <p:spPr>
          <a:xfrm>
            <a:off x="892731" y="6944797"/>
            <a:ext cx="13112710" cy="571500"/>
          </a:xfrm>
          <a:prstGeom prst="rect">
            <a:avLst/>
          </a:prstGeom>
          <a:noFill/>
          <a:ln/>
        </p:spPr>
        <p:txBody>
          <a:bodyPr wrap="square" lIns="0" tIns="0" rIns="0" bIns="0" rtlCol="0" anchor="t"/>
          <a:lstStyle/>
          <a:p>
            <a:pPr marL="0" indent="0" algn="l">
              <a:lnSpc>
                <a:spcPts val="220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Маңызды ескерту:</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Симуляция жұмысы компьютер класында немесе планшеттерде жүргізіледі. Оқушылар жұптасып немесе топта жұмыс істей алады. PhET платформасы тегін және қазақша нұсқасы бар.</a:t>
            </a:r>
            <a:endParaRPr lang="en-US" sz="1600" dirty="0">
              <a:latin typeface="Times New Roman" panose="02020603050405020304" pitchFamily="18" charset="0"/>
              <a:cs typeface="Times New Roman" panose="02020603050405020304" pitchFamily="18" charset="0"/>
            </a:endParaRPr>
          </a:p>
        </p:txBody>
      </p:sp>
      <p:sp>
        <p:nvSpPr>
          <p:cNvPr id="17" name="Shape 11"/>
          <p:cNvSpPr/>
          <p:nvPr/>
        </p:nvSpPr>
        <p:spPr>
          <a:xfrm>
            <a:off x="624959" y="6743938"/>
            <a:ext cx="22860" cy="973217"/>
          </a:xfrm>
          <a:prstGeom prst="rect">
            <a:avLst/>
          </a:prstGeom>
          <a:solidFill>
            <a:srgbClr val="FF7047"/>
          </a:solid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2831275" y="386476"/>
            <a:ext cx="9551194" cy="596622"/>
          </a:xfrm>
          <a:prstGeom prst="rect">
            <a:avLst/>
          </a:prstGeom>
          <a:noFill/>
          <a:ln/>
        </p:spPr>
        <p:txBody>
          <a:bodyPr wrap="none" lIns="0" tIns="0" rIns="0" bIns="0" rtlCol="0" anchor="t"/>
          <a:lstStyle/>
          <a:p>
            <a:pPr marL="0" indent="0" algn="l">
              <a:lnSpc>
                <a:spcPts val="4650"/>
              </a:lnSpc>
              <a:buNone/>
            </a:pPr>
            <a:r>
              <a:rPr lang="en-US" sz="4000" b="1" dirty="0">
                <a:solidFill>
                  <a:srgbClr val="0C0D0F"/>
                </a:solidFill>
                <a:latin typeface="Times New Roman" panose="02020603050405020304" pitchFamily="18" charset="0"/>
                <a:ea typeface="Alice" pitchFamily="34" charset="-122"/>
                <a:cs typeface="Times New Roman" panose="02020603050405020304" pitchFamily="18" charset="0"/>
              </a:rPr>
              <a:t>Практикалық есептер: формуладан өмірге</a:t>
            </a:r>
            <a:endParaRPr lang="en-US" sz="4000" b="1" dirty="0">
              <a:latin typeface="Times New Roman" panose="02020603050405020304" pitchFamily="18" charset="0"/>
              <a:cs typeface="Times New Roman" panose="02020603050405020304" pitchFamily="18" charset="0"/>
            </a:endParaRPr>
          </a:p>
        </p:txBody>
      </p:sp>
      <p:sp>
        <p:nvSpPr>
          <p:cNvPr id="3" name="Text 1"/>
          <p:cNvSpPr/>
          <p:nvPr/>
        </p:nvSpPr>
        <p:spPr>
          <a:xfrm>
            <a:off x="668179" y="1197888"/>
            <a:ext cx="6046946" cy="357902"/>
          </a:xfrm>
          <a:prstGeom prst="rect">
            <a:avLst/>
          </a:prstGeom>
          <a:noFill/>
          <a:ln/>
        </p:spPr>
        <p:txBody>
          <a:bodyPr wrap="none" lIns="0" tIns="0" rIns="0" bIns="0" rtlCol="0" anchor="t"/>
          <a:lstStyle/>
          <a:p>
            <a:pPr marL="0" indent="0" algn="l">
              <a:lnSpc>
                <a:spcPts val="2800"/>
              </a:lnSpc>
              <a:buNone/>
            </a:pPr>
            <a:r>
              <a:rPr lang="en-US" sz="2400" b="1" dirty="0">
                <a:solidFill>
                  <a:srgbClr val="0C0D0F"/>
                </a:solidFill>
                <a:latin typeface="Times New Roman" panose="02020603050405020304" pitchFamily="18" charset="0"/>
                <a:ea typeface="Alice" pitchFamily="34" charset="-122"/>
                <a:cs typeface="Times New Roman" panose="02020603050405020304" pitchFamily="18" charset="0"/>
              </a:rPr>
              <a:t>№1 Есеп: </a:t>
            </a:r>
            <a:r>
              <a:rPr lang="en-US" sz="2400" dirty="0">
                <a:solidFill>
                  <a:srgbClr val="0C0D0F"/>
                </a:solidFill>
                <a:latin typeface="Times New Roman" panose="02020603050405020304" pitchFamily="18" charset="0"/>
                <a:ea typeface="Alice" pitchFamily="34" charset="-122"/>
                <a:cs typeface="Times New Roman" panose="02020603050405020304" pitchFamily="18" charset="0"/>
              </a:rPr>
              <a:t>Идеал газ күйінің теңдеуін қолдану</a:t>
            </a:r>
            <a:endParaRPr lang="en-US" sz="2400" dirty="0">
              <a:latin typeface="Times New Roman" panose="02020603050405020304" pitchFamily="18" charset="0"/>
              <a:cs typeface="Times New Roman" panose="02020603050405020304" pitchFamily="18" charset="0"/>
            </a:endParaRPr>
          </a:p>
        </p:txBody>
      </p:sp>
      <p:sp>
        <p:nvSpPr>
          <p:cNvPr id="4" name="Text 2"/>
          <p:cNvSpPr/>
          <p:nvPr/>
        </p:nvSpPr>
        <p:spPr>
          <a:xfrm>
            <a:off x="668179" y="1842135"/>
            <a:ext cx="13294043" cy="305514"/>
          </a:xfrm>
          <a:prstGeom prst="rect">
            <a:avLst/>
          </a:prstGeom>
          <a:noFill/>
          <a:ln/>
        </p:spPr>
        <p:txBody>
          <a:bodyPr wrap="none" lIns="0" tIns="0" rIns="0" bIns="0" rtlCol="0" anchor="t"/>
          <a:lstStyle/>
          <a:p>
            <a:pPr marL="0" indent="0" algn="l">
              <a:lnSpc>
                <a:spcPts val="240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Берілгені:</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ν = 2 моль газ, T = 300 K температурада, V = 10 л = 0,01 м³ көлем алып тұр. </a:t>
            </a: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Табу керек:</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Газ қысымын p.</a:t>
            </a:r>
            <a:endParaRPr lang="en-US" sz="1600" dirty="0">
              <a:latin typeface="Times New Roman" panose="02020603050405020304" pitchFamily="18" charset="0"/>
              <a:cs typeface="Times New Roman" panose="02020603050405020304" pitchFamily="18" charset="0"/>
            </a:endParaRPr>
          </a:p>
        </p:txBody>
      </p:sp>
      <p:sp>
        <p:nvSpPr>
          <p:cNvPr id="5" name="Text 3"/>
          <p:cNvSpPr/>
          <p:nvPr/>
        </p:nvSpPr>
        <p:spPr>
          <a:xfrm>
            <a:off x="668179" y="2362438"/>
            <a:ext cx="13294043" cy="611029"/>
          </a:xfrm>
          <a:prstGeom prst="rect">
            <a:avLst/>
          </a:prstGeom>
          <a:noFill/>
          <a:ln/>
        </p:spPr>
        <p:txBody>
          <a:bodyPr wrap="square" lIns="0" tIns="0" rIns="0" bIns="0" rtlCol="0" anchor="t"/>
          <a:lstStyle/>
          <a:p>
            <a:pPr marL="0" indent="0" algn="l">
              <a:lnSpc>
                <a:spcPts val="240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Шешімі:</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pV = νRT формуласынан p = νRT / V. Универсал газ тұрақтысы R = 8,31 Дж/(моль·К). </a:t>
            </a:r>
            <a:endParaRPr lang="kk-KZ" sz="1600" dirty="0" smtClean="0">
              <a:solidFill>
                <a:srgbClr val="55575A"/>
              </a:solidFill>
              <a:latin typeface="Times New Roman" panose="02020603050405020304" pitchFamily="18" charset="0"/>
              <a:ea typeface="Manrope" pitchFamily="34" charset="-122"/>
              <a:cs typeface="Times New Roman" panose="02020603050405020304" pitchFamily="18" charset="0"/>
            </a:endParaRPr>
          </a:p>
          <a:p>
            <a:pPr marL="0" indent="0" algn="l">
              <a:lnSpc>
                <a:spcPts val="2400"/>
              </a:lnSpc>
              <a:buNone/>
            </a:pPr>
            <a:r>
              <a:rPr lang="en-US" sz="1600" dirty="0" err="1" smtClean="0">
                <a:solidFill>
                  <a:srgbClr val="55575A"/>
                </a:solidFill>
                <a:latin typeface="Times New Roman" panose="02020603050405020304" pitchFamily="18" charset="0"/>
                <a:ea typeface="Manrope" pitchFamily="34" charset="-122"/>
                <a:cs typeface="Times New Roman" panose="02020603050405020304" pitchFamily="18" charset="0"/>
              </a:rPr>
              <a:t>Мәндерді</a:t>
            </a:r>
            <a:r>
              <a:rPr lang="en-US" sz="1600" dirty="0" smtClean="0">
                <a:solidFill>
                  <a:srgbClr val="55575A"/>
                </a:solidFill>
                <a:latin typeface="Times New Roman" panose="02020603050405020304" pitchFamily="18" charset="0"/>
                <a:ea typeface="Manrope" pitchFamily="34" charset="-122"/>
                <a:cs typeface="Times New Roman" panose="02020603050405020304" pitchFamily="18" charset="0"/>
              </a:rPr>
              <a:t> </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қойсақ: p = (2 · 8,31 · 300) / 0,01 = 498600 Па ≈ 499 кПа немесе шамамен 4,99 атм.</a:t>
            </a:r>
            <a:endParaRPr lang="en-US" sz="1600" dirty="0">
              <a:latin typeface="Times New Roman" panose="02020603050405020304" pitchFamily="18" charset="0"/>
              <a:cs typeface="Times New Roman" panose="02020603050405020304" pitchFamily="18" charset="0"/>
            </a:endParaRPr>
          </a:p>
        </p:txBody>
      </p:sp>
      <p:sp>
        <p:nvSpPr>
          <p:cNvPr id="6" name="Text 4"/>
          <p:cNvSpPr/>
          <p:nvPr/>
        </p:nvSpPr>
        <p:spPr>
          <a:xfrm>
            <a:off x="668179" y="3259812"/>
            <a:ext cx="4907875" cy="357902"/>
          </a:xfrm>
          <a:prstGeom prst="rect">
            <a:avLst/>
          </a:prstGeom>
          <a:noFill/>
          <a:ln/>
        </p:spPr>
        <p:txBody>
          <a:bodyPr wrap="none" lIns="0" tIns="0" rIns="0" bIns="0" rtlCol="0" anchor="t"/>
          <a:lstStyle/>
          <a:p>
            <a:pPr marL="0" indent="0" algn="l">
              <a:lnSpc>
                <a:spcPts val="2800"/>
              </a:lnSpc>
              <a:buNone/>
            </a:pPr>
            <a:r>
              <a:rPr lang="en-US" sz="2400" b="1" dirty="0">
                <a:solidFill>
                  <a:srgbClr val="0C0D0F"/>
                </a:solidFill>
                <a:latin typeface="Times New Roman" panose="02020603050405020304" pitchFamily="18" charset="0"/>
                <a:ea typeface="Alice" pitchFamily="34" charset="-122"/>
                <a:cs typeface="Times New Roman" panose="02020603050405020304" pitchFamily="18" charset="0"/>
              </a:rPr>
              <a:t>№2 Мәтіндік есеп: </a:t>
            </a:r>
            <a:r>
              <a:rPr lang="en-US" sz="2400" dirty="0">
                <a:solidFill>
                  <a:srgbClr val="0C0D0F"/>
                </a:solidFill>
                <a:latin typeface="Times New Roman" panose="02020603050405020304" pitchFamily="18" charset="0"/>
                <a:ea typeface="Alice" pitchFamily="34" charset="-122"/>
                <a:cs typeface="Times New Roman" panose="02020603050405020304" pitchFamily="18" charset="0"/>
              </a:rPr>
              <a:t>Процесті анықтау</a:t>
            </a:r>
            <a:endParaRPr lang="en-US" sz="2400" dirty="0">
              <a:latin typeface="Times New Roman" panose="02020603050405020304" pitchFamily="18" charset="0"/>
              <a:cs typeface="Times New Roman" panose="02020603050405020304" pitchFamily="18" charset="0"/>
            </a:endParaRPr>
          </a:p>
        </p:txBody>
      </p:sp>
      <p:sp>
        <p:nvSpPr>
          <p:cNvPr id="7" name="Text 5"/>
          <p:cNvSpPr/>
          <p:nvPr/>
        </p:nvSpPr>
        <p:spPr>
          <a:xfrm>
            <a:off x="668179" y="3904059"/>
            <a:ext cx="13294043" cy="305514"/>
          </a:xfrm>
          <a:prstGeom prst="rect">
            <a:avLst/>
          </a:prstGeom>
          <a:noFill/>
          <a:ln/>
        </p:spPr>
        <p:txBody>
          <a:bodyPr wrap="none" lIns="0" tIns="0" rIns="0" bIns="0" rtlCol="0" anchor="t"/>
          <a:lstStyle/>
          <a:p>
            <a:pPr marL="0" indent="0" algn="l">
              <a:lnSpc>
                <a:spcPts val="240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Жағдай:</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Газ баллоны қыздырылды, оның көлемі өзгермеді (қатты қабырғалы), бірақ қысым арта бастады. Бұл қандай изопроцесс? Неге?</a:t>
            </a:r>
            <a:endParaRPr lang="en-US" sz="1600" dirty="0">
              <a:latin typeface="Times New Roman" panose="02020603050405020304" pitchFamily="18" charset="0"/>
              <a:cs typeface="Times New Roman" panose="02020603050405020304" pitchFamily="18" charset="0"/>
            </a:endParaRPr>
          </a:p>
        </p:txBody>
      </p:sp>
      <p:sp>
        <p:nvSpPr>
          <p:cNvPr id="8" name="Text 6"/>
          <p:cNvSpPr/>
          <p:nvPr/>
        </p:nvSpPr>
        <p:spPr>
          <a:xfrm>
            <a:off x="668179" y="4424363"/>
            <a:ext cx="13294043" cy="916543"/>
          </a:xfrm>
          <a:prstGeom prst="rect">
            <a:avLst/>
          </a:prstGeom>
          <a:noFill/>
          <a:ln/>
        </p:spPr>
        <p:txBody>
          <a:bodyPr wrap="square" lIns="0" tIns="0" rIns="0" bIns="0" rtlCol="0" anchor="t"/>
          <a:lstStyle/>
          <a:p>
            <a:pPr marL="0" indent="0" algn="l">
              <a:lnSpc>
                <a:spcPts val="240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Жауабы:</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Бұл </a:t>
            </a:r>
            <a:r>
              <a:rPr lang="en-US" sz="1600" dirty="0">
                <a:solidFill>
                  <a:srgbClr val="FF7047"/>
                </a:solidFill>
                <a:latin typeface="Times New Roman" panose="02020603050405020304" pitchFamily="18" charset="0"/>
                <a:ea typeface="Manrope" pitchFamily="34" charset="-122"/>
                <a:cs typeface="Times New Roman" panose="02020603050405020304" pitchFamily="18" charset="0"/>
              </a:rPr>
              <a:t>изохоралық процесс</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себебі көлем тұрақты (V = const). Шарль заңы бойынша p/T = const, демек температура артқанда қысым да артады. Баллон қыздырылғанда ішіндегі газ молекулаларының кинетикалық энергиясы артып, олар қабырғаға күштірек соғылады – сол себепті қысым көтеріледі.</a:t>
            </a:r>
            <a:endParaRPr lang="en-US" sz="1600" dirty="0">
              <a:latin typeface="Times New Roman" panose="02020603050405020304" pitchFamily="18" charset="0"/>
              <a:cs typeface="Times New Roman" panose="02020603050405020304" pitchFamily="18" charset="0"/>
            </a:endParaRPr>
          </a:p>
        </p:txBody>
      </p:sp>
      <p:sp>
        <p:nvSpPr>
          <p:cNvPr id="9" name="Text 7"/>
          <p:cNvSpPr/>
          <p:nvPr/>
        </p:nvSpPr>
        <p:spPr>
          <a:xfrm>
            <a:off x="668179" y="5627251"/>
            <a:ext cx="3666530" cy="357902"/>
          </a:xfrm>
          <a:prstGeom prst="rect">
            <a:avLst/>
          </a:prstGeom>
          <a:noFill/>
          <a:ln/>
        </p:spPr>
        <p:txBody>
          <a:bodyPr wrap="none" lIns="0" tIns="0" rIns="0" bIns="0" rtlCol="0" anchor="t"/>
          <a:lstStyle/>
          <a:p>
            <a:pPr marL="0" indent="0" algn="l">
              <a:lnSpc>
                <a:spcPts val="2800"/>
              </a:lnSpc>
              <a:buNone/>
            </a:pPr>
            <a:r>
              <a:rPr lang="en-US" sz="2400" b="1" dirty="0">
                <a:solidFill>
                  <a:srgbClr val="0C0D0F"/>
                </a:solidFill>
                <a:latin typeface="Times New Roman" panose="02020603050405020304" pitchFamily="18" charset="0"/>
                <a:ea typeface="Alice" pitchFamily="34" charset="-122"/>
                <a:cs typeface="Times New Roman" panose="02020603050405020304" pitchFamily="18" charset="0"/>
              </a:rPr>
              <a:t>№3 Талдау: </a:t>
            </a:r>
            <a:r>
              <a:rPr lang="en-US" sz="2400" dirty="0">
                <a:solidFill>
                  <a:srgbClr val="0C0D0F"/>
                </a:solidFill>
                <a:latin typeface="Times New Roman" panose="02020603050405020304" pitchFamily="18" charset="0"/>
                <a:ea typeface="Alice" pitchFamily="34" charset="-122"/>
                <a:cs typeface="Times New Roman" panose="02020603050405020304" pitchFamily="18" charset="0"/>
              </a:rPr>
              <a:t>Өмірдегі мысал</a:t>
            </a:r>
            <a:endParaRPr lang="en-US" sz="2400" dirty="0">
              <a:latin typeface="Times New Roman" panose="02020603050405020304" pitchFamily="18" charset="0"/>
              <a:cs typeface="Times New Roman" panose="02020603050405020304" pitchFamily="18" charset="0"/>
            </a:endParaRPr>
          </a:p>
        </p:txBody>
      </p:sp>
      <p:sp>
        <p:nvSpPr>
          <p:cNvPr id="10" name="Text 8"/>
          <p:cNvSpPr/>
          <p:nvPr/>
        </p:nvSpPr>
        <p:spPr>
          <a:xfrm>
            <a:off x="668179" y="6271498"/>
            <a:ext cx="13294043" cy="305514"/>
          </a:xfrm>
          <a:prstGeom prst="rect">
            <a:avLst/>
          </a:prstGeom>
          <a:noFill/>
          <a:ln/>
        </p:spPr>
        <p:txBody>
          <a:bodyPr wrap="none" lIns="0" tIns="0" rIns="0" bIns="0" rtlCol="0" anchor="t"/>
          <a:lstStyle/>
          <a:p>
            <a:pPr marL="0" indent="0" algn="l">
              <a:lnSpc>
                <a:spcPts val="240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Сұрақ:</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Автокөлік дөңгелегіндегі қысым жазда неге өзгереді? (әдетте артады) – процесс түрімен түсіндіріңіз.</a:t>
            </a:r>
            <a:endParaRPr lang="en-US" sz="1600" dirty="0">
              <a:latin typeface="Times New Roman" panose="02020603050405020304" pitchFamily="18" charset="0"/>
              <a:cs typeface="Times New Roman" panose="02020603050405020304" pitchFamily="18" charset="0"/>
            </a:endParaRPr>
          </a:p>
        </p:txBody>
      </p:sp>
      <p:sp>
        <p:nvSpPr>
          <p:cNvPr id="11" name="Text 9"/>
          <p:cNvSpPr/>
          <p:nvPr/>
        </p:nvSpPr>
        <p:spPr>
          <a:xfrm>
            <a:off x="668179" y="6791801"/>
            <a:ext cx="13294043" cy="916543"/>
          </a:xfrm>
          <a:prstGeom prst="rect">
            <a:avLst/>
          </a:prstGeom>
          <a:noFill/>
          <a:ln/>
        </p:spPr>
        <p:txBody>
          <a:bodyPr wrap="square" lIns="0" tIns="0" rIns="0" bIns="0" rtlCol="0" anchor="t"/>
          <a:lstStyle/>
          <a:p>
            <a:pPr marL="0" indent="0" algn="l">
              <a:lnSpc>
                <a:spcPts val="240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Түсініктеме:</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Дөңгелек көлемі іс жүзінде тұрақты (резеңке аздап созылса да, елеулі өзгеріс болмайды). Жаз айларында ауа температурасы артады, сәйкесінше дөңгелектегі ауаның температурасы да жоғарылайды. Изохоралық процесс бойынша p/T = const, яғни T артса, p те артады. Сондықтан жазда дөңгелектердің қысымын тексеру қажет, артық қысым апатқа әкелуі мүмкін.</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3268728" y="404872"/>
            <a:ext cx="7465338" cy="481846"/>
          </a:xfrm>
          <a:prstGeom prst="rect">
            <a:avLst/>
          </a:prstGeom>
          <a:noFill/>
          <a:ln/>
        </p:spPr>
        <p:txBody>
          <a:bodyPr wrap="none" lIns="0" tIns="0" rIns="0" bIns="0" rtlCol="0" anchor="t"/>
          <a:lstStyle/>
          <a:p>
            <a:pPr marL="0" indent="0" algn="l">
              <a:lnSpc>
                <a:spcPts val="3750"/>
              </a:lnSpc>
              <a:buNone/>
            </a:pPr>
            <a:r>
              <a:rPr lang="en-US" sz="3600" b="1" dirty="0">
                <a:solidFill>
                  <a:srgbClr val="0C0D0F"/>
                </a:solidFill>
                <a:latin typeface="Times New Roman" panose="02020603050405020304" pitchFamily="18" charset="0"/>
                <a:ea typeface="Alice" pitchFamily="34" charset="-122"/>
                <a:cs typeface="Times New Roman" panose="02020603050405020304" pitchFamily="18" charset="0"/>
              </a:rPr>
              <a:t>Бағалау жүйесі және оқушы белсенділігі</a:t>
            </a:r>
            <a:endParaRPr lang="en-US" sz="3600" b="1" dirty="0">
              <a:latin typeface="Times New Roman" panose="02020603050405020304" pitchFamily="18" charset="0"/>
              <a:cs typeface="Times New Roman" panose="02020603050405020304" pitchFamily="18" charset="0"/>
            </a:endParaRPr>
          </a:p>
        </p:txBody>
      </p:sp>
      <p:sp>
        <p:nvSpPr>
          <p:cNvPr id="3" name="Text 1"/>
          <p:cNvSpPr/>
          <p:nvPr/>
        </p:nvSpPr>
        <p:spPr>
          <a:xfrm>
            <a:off x="572095" y="1416725"/>
            <a:ext cx="3226951" cy="508873"/>
          </a:xfrm>
          <a:prstGeom prst="rect">
            <a:avLst/>
          </a:prstGeom>
          <a:noFill/>
          <a:ln/>
        </p:spPr>
        <p:txBody>
          <a:bodyPr wrap="none" lIns="0" tIns="0" rIns="0" bIns="0" rtlCol="0" anchor="t"/>
          <a:lstStyle/>
          <a:p>
            <a:pPr marL="0" indent="0" algn="ctr">
              <a:lnSpc>
                <a:spcPts val="4000"/>
              </a:lnSpc>
              <a:buNone/>
            </a:pPr>
            <a:r>
              <a:rPr lang="en-US" sz="4800" dirty="0">
                <a:solidFill>
                  <a:srgbClr val="55575A"/>
                </a:solidFill>
                <a:latin typeface="Times New Roman" panose="02020603050405020304" pitchFamily="18" charset="0"/>
                <a:ea typeface="Alice" pitchFamily="34" charset="-122"/>
                <a:cs typeface="Times New Roman" panose="02020603050405020304" pitchFamily="18" charset="0"/>
              </a:rPr>
              <a:t>1</a:t>
            </a:r>
            <a:endParaRPr lang="en-US" sz="4800" dirty="0">
              <a:latin typeface="Times New Roman" panose="02020603050405020304" pitchFamily="18" charset="0"/>
              <a:cs typeface="Times New Roman" panose="02020603050405020304" pitchFamily="18" charset="0"/>
            </a:endParaRPr>
          </a:p>
        </p:txBody>
      </p:sp>
      <p:sp>
        <p:nvSpPr>
          <p:cNvPr id="4" name="Text 2"/>
          <p:cNvSpPr/>
          <p:nvPr/>
        </p:nvSpPr>
        <p:spPr>
          <a:xfrm>
            <a:off x="1221700" y="2118241"/>
            <a:ext cx="1927741" cy="240863"/>
          </a:xfrm>
          <a:prstGeom prst="rect">
            <a:avLst/>
          </a:prstGeom>
          <a:noFill/>
          <a:ln/>
        </p:spPr>
        <p:txBody>
          <a:bodyPr wrap="none" lIns="0" tIns="0" rIns="0" bIns="0" rtlCol="0" anchor="t"/>
          <a:lstStyle/>
          <a:p>
            <a:pPr marL="0" indent="0" algn="ctr">
              <a:lnSpc>
                <a:spcPts val="1850"/>
              </a:lnSpc>
              <a:buNone/>
            </a:pPr>
            <a:r>
              <a:rPr lang="en-US" b="1" dirty="0">
                <a:solidFill>
                  <a:srgbClr val="55575A"/>
                </a:solidFill>
                <a:latin typeface="Times New Roman" panose="02020603050405020304" pitchFamily="18" charset="0"/>
                <a:ea typeface="Alice" pitchFamily="34" charset="-122"/>
                <a:cs typeface="Times New Roman" panose="02020603050405020304" pitchFamily="18" charset="0"/>
              </a:rPr>
              <a:t>Қайталау кезеңі</a:t>
            </a:r>
            <a:endParaRPr lang="en-US" b="1" dirty="0">
              <a:latin typeface="Times New Roman" panose="02020603050405020304" pitchFamily="18" charset="0"/>
              <a:cs typeface="Times New Roman" panose="02020603050405020304" pitchFamily="18" charset="0"/>
            </a:endParaRPr>
          </a:p>
        </p:txBody>
      </p:sp>
      <p:sp>
        <p:nvSpPr>
          <p:cNvPr id="5" name="Text 3"/>
          <p:cNvSpPr/>
          <p:nvPr/>
        </p:nvSpPr>
        <p:spPr>
          <a:xfrm>
            <a:off x="572095" y="2451616"/>
            <a:ext cx="3226951" cy="740093"/>
          </a:xfrm>
          <a:prstGeom prst="rect">
            <a:avLst/>
          </a:prstGeom>
          <a:noFill/>
          <a:ln/>
        </p:spPr>
        <p:txBody>
          <a:bodyPr wrap="square" lIns="0" tIns="0" rIns="0" bIns="0" rtlCol="0" anchor="t"/>
          <a:lstStyle/>
          <a:p>
            <a:pPr marL="0" indent="0" algn="ctr">
              <a:lnSpc>
                <a:spcPts val="19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Белсенді жауап берген оқушыларға 1 балл беріледі. Шеңбер әдісі барлық оқушыларды тартуға бағытталған.</a:t>
            </a:r>
            <a:endParaRPr lang="en-US" sz="1600" dirty="0">
              <a:latin typeface="Times New Roman" panose="02020603050405020304" pitchFamily="18" charset="0"/>
              <a:cs typeface="Times New Roman" panose="02020603050405020304" pitchFamily="18" charset="0"/>
            </a:endParaRPr>
          </a:p>
        </p:txBody>
      </p:sp>
      <p:sp>
        <p:nvSpPr>
          <p:cNvPr id="6" name="Text 4"/>
          <p:cNvSpPr/>
          <p:nvPr/>
        </p:nvSpPr>
        <p:spPr>
          <a:xfrm>
            <a:off x="3991808" y="1416725"/>
            <a:ext cx="3226951" cy="508873"/>
          </a:xfrm>
          <a:prstGeom prst="rect">
            <a:avLst/>
          </a:prstGeom>
          <a:noFill/>
          <a:ln/>
        </p:spPr>
        <p:txBody>
          <a:bodyPr wrap="none" lIns="0" tIns="0" rIns="0" bIns="0" rtlCol="0" anchor="t"/>
          <a:lstStyle/>
          <a:p>
            <a:pPr marL="0" indent="0" algn="ctr">
              <a:lnSpc>
                <a:spcPts val="4000"/>
              </a:lnSpc>
              <a:buNone/>
            </a:pPr>
            <a:r>
              <a:rPr lang="en-US" sz="4800" dirty="0">
                <a:solidFill>
                  <a:srgbClr val="55575A"/>
                </a:solidFill>
                <a:latin typeface="Times New Roman" panose="02020603050405020304" pitchFamily="18" charset="0"/>
                <a:ea typeface="Alice" pitchFamily="34" charset="-122"/>
                <a:cs typeface="Times New Roman" panose="02020603050405020304" pitchFamily="18" charset="0"/>
              </a:rPr>
              <a:t>2</a:t>
            </a:r>
            <a:endParaRPr lang="en-US" sz="4800" dirty="0">
              <a:latin typeface="Times New Roman" panose="02020603050405020304" pitchFamily="18" charset="0"/>
              <a:cs typeface="Times New Roman" panose="02020603050405020304" pitchFamily="18" charset="0"/>
            </a:endParaRPr>
          </a:p>
        </p:txBody>
      </p:sp>
      <p:sp>
        <p:nvSpPr>
          <p:cNvPr id="7" name="Text 5"/>
          <p:cNvSpPr/>
          <p:nvPr/>
        </p:nvSpPr>
        <p:spPr>
          <a:xfrm>
            <a:off x="4641413" y="2118241"/>
            <a:ext cx="1927741" cy="240863"/>
          </a:xfrm>
          <a:prstGeom prst="rect">
            <a:avLst/>
          </a:prstGeom>
          <a:noFill/>
          <a:ln/>
        </p:spPr>
        <p:txBody>
          <a:bodyPr wrap="none" lIns="0" tIns="0" rIns="0" bIns="0" rtlCol="0" anchor="t"/>
          <a:lstStyle/>
          <a:p>
            <a:pPr marL="0" indent="0" algn="ctr">
              <a:lnSpc>
                <a:spcPts val="1850"/>
              </a:lnSpc>
              <a:buNone/>
            </a:pPr>
            <a:r>
              <a:rPr lang="en-US" b="1" dirty="0">
                <a:solidFill>
                  <a:srgbClr val="55575A"/>
                </a:solidFill>
                <a:latin typeface="Times New Roman" panose="02020603050405020304" pitchFamily="18" charset="0"/>
                <a:ea typeface="Alice" pitchFamily="34" charset="-122"/>
                <a:cs typeface="Times New Roman" panose="02020603050405020304" pitchFamily="18" charset="0"/>
              </a:rPr>
              <a:t>Сәйкестендіру</a:t>
            </a:r>
            <a:endParaRPr lang="en-US" b="1" dirty="0">
              <a:latin typeface="Times New Roman" panose="02020603050405020304" pitchFamily="18" charset="0"/>
              <a:cs typeface="Times New Roman" panose="02020603050405020304" pitchFamily="18" charset="0"/>
            </a:endParaRPr>
          </a:p>
        </p:txBody>
      </p:sp>
      <p:sp>
        <p:nvSpPr>
          <p:cNvPr id="8" name="Text 6"/>
          <p:cNvSpPr/>
          <p:nvPr/>
        </p:nvSpPr>
        <p:spPr>
          <a:xfrm>
            <a:off x="3991808" y="2451616"/>
            <a:ext cx="3226951" cy="740093"/>
          </a:xfrm>
          <a:prstGeom prst="rect">
            <a:avLst/>
          </a:prstGeom>
          <a:noFill/>
          <a:ln/>
        </p:spPr>
        <p:txBody>
          <a:bodyPr wrap="square" lIns="0" tIns="0" rIns="0" bIns="0" rtlCol="0" anchor="t"/>
          <a:lstStyle/>
          <a:p>
            <a:pPr marL="0" indent="0" algn="ctr">
              <a:lnSpc>
                <a:spcPts val="19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Изопроцесс атауын формула және графикпен дұрыс байланыстырған оқушыларға 2 балл.</a:t>
            </a:r>
            <a:endParaRPr lang="en-US" sz="1600" dirty="0">
              <a:latin typeface="Times New Roman" panose="02020603050405020304" pitchFamily="18" charset="0"/>
              <a:cs typeface="Times New Roman" panose="02020603050405020304" pitchFamily="18" charset="0"/>
            </a:endParaRPr>
          </a:p>
        </p:txBody>
      </p:sp>
      <p:sp>
        <p:nvSpPr>
          <p:cNvPr id="9" name="Text 7"/>
          <p:cNvSpPr/>
          <p:nvPr/>
        </p:nvSpPr>
        <p:spPr>
          <a:xfrm>
            <a:off x="7411522" y="1416725"/>
            <a:ext cx="3226951" cy="508873"/>
          </a:xfrm>
          <a:prstGeom prst="rect">
            <a:avLst/>
          </a:prstGeom>
          <a:noFill/>
          <a:ln/>
        </p:spPr>
        <p:txBody>
          <a:bodyPr wrap="none" lIns="0" tIns="0" rIns="0" bIns="0" rtlCol="0" anchor="t"/>
          <a:lstStyle/>
          <a:p>
            <a:pPr marL="0" indent="0" algn="ctr">
              <a:lnSpc>
                <a:spcPts val="4000"/>
              </a:lnSpc>
              <a:buNone/>
            </a:pPr>
            <a:r>
              <a:rPr lang="en-US" sz="4800" dirty="0">
                <a:solidFill>
                  <a:srgbClr val="55575A"/>
                </a:solidFill>
                <a:latin typeface="Times New Roman" panose="02020603050405020304" pitchFamily="18" charset="0"/>
                <a:ea typeface="Alice" pitchFamily="34" charset="-122"/>
                <a:cs typeface="Times New Roman" panose="02020603050405020304" pitchFamily="18" charset="0"/>
              </a:rPr>
              <a:t>3</a:t>
            </a:r>
            <a:endParaRPr lang="en-US" sz="4800" dirty="0">
              <a:latin typeface="Times New Roman" panose="02020603050405020304" pitchFamily="18" charset="0"/>
              <a:cs typeface="Times New Roman" panose="02020603050405020304" pitchFamily="18" charset="0"/>
            </a:endParaRPr>
          </a:p>
        </p:txBody>
      </p:sp>
      <p:sp>
        <p:nvSpPr>
          <p:cNvPr id="10" name="Text 8"/>
          <p:cNvSpPr/>
          <p:nvPr/>
        </p:nvSpPr>
        <p:spPr>
          <a:xfrm>
            <a:off x="8061127" y="2118241"/>
            <a:ext cx="1927741" cy="240863"/>
          </a:xfrm>
          <a:prstGeom prst="rect">
            <a:avLst/>
          </a:prstGeom>
          <a:noFill/>
          <a:ln/>
        </p:spPr>
        <p:txBody>
          <a:bodyPr wrap="none" lIns="0" tIns="0" rIns="0" bIns="0" rtlCol="0" anchor="t"/>
          <a:lstStyle/>
          <a:p>
            <a:pPr marL="0" indent="0" algn="ctr">
              <a:lnSpc>
                <a:spcPts val="1850"/>
              </a:lnSpc>
              <a:buNone/>
            </a:pPr>
            <a:r>
              <a:rPr lang="en-US" b="1" dirty="0">
                <a:solidFill>
                  <a:srgbClr val="55575A"/>
                </a:solidFill>
                <a:latin typeface="Times New Roman" panose="02020603050405020304" pitchFamily="18" charset="0"/>
                <a:ea typeface="Alice" pitchFamily="34" charset="-122"/>
                <a:cs typeface="Times New Roman" panose="02020603050405020304" pitchFamily="18" charset="0"/>
              </a:rPr>
              <a:t>Симуляция жұмысы</a:t>
            </a:r>
            <a:endParaRPr lang="en-US" b="1" dirty="0">
              <a:latin typeface="Times New Roman" panose="02020603050405020304" pitchFamily="18" charset="0"/>
              <a:cs typeface="Times New Roman" panose="02020603050405020304" pitchFamily="18" charset="0"/>
            </a:endParaRPr>
          </a:p>
        </p:txBody>
      </p:sp>
      <p:sp>
        <p:nvSpPr>
          <p:cNvPr id="11" name="Text 9"/>
          <p:cNvSpPr/>
          <p:nvPr/>
        </p:nvSpPr>
        <p:spPr>
          <a:xfrm>
            <a:off x="7411522" y="2451616"/>
            <a:ext cx="3226951" cy="740093"/>
          </a:xfrm>
          <a:prstGeom prst="rect">
            <a:avLst/>
          </a:prstGeom>
          <a:noFill/>
          <a:ln/>
        </p:spPr>
        <p:txBody>
          <a:bodyPr wrap="square" lIns="0" tIns="0" rIns="0" bIns="0" rtlCol="0" anchor="t"/>
          <a:lstStyle/>
          <a:p>
            <a:pPr marL="0" indent="0" algn="ctr">
              <a:lnSpc>
                <a:spcPts val="19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График салу дұрыстығы мен процессті анықтауы үшін 3 балл. Ең жоғары балл тапсырма.</a:t>
            </a:r>
            <a:endParaRPr lang="en-US" sz="1600" dirty="0">
              <a:latin typeface="Times New Roman" panose="02020603050405020304" pitchFamily="18" charset="0"/>
              <a:cs typeface="Times New Roman" panose="02020603050405020304" pitchFamily="18" charset="0"/>
            </a:endParaRPr>
          </a:p>
        </p:txBody>
      </p:sp>
      <p:sp>
        <p:nvSpPr>
          <p:cNvPr id="12" name="Text 10"/>
          <p:cNvSpPr/>
          <p:nvPr/>
        </p:nvSpPr>
        <p:spPr>
          <a:xfrm>
            <a:off x="10831235" y="1416725"/>
            <a:ext cx="3227070" cy="508873"/>
          </a:xfrm>
          <a:prstGeom prst="rect">
            <a:avLst/>
          </a:prstGeom>
          <a:noFill/>
          <a:ln/>
        </p:spPr>
        <p:txBody>
          <a:bodyPr wrap="none" lIns="0" tIns="0" rIns="0" bIns="0" rtlCol="0" anchor="t"/>
          <a:lstStyle/>
          <a:p>
            <a:pPr marL="0" indent="0" algn="ctr">
              <a:lnSpc>
                <a:spcPts val="4000"/>
              </a:lnSpc>
              <a:buNone/>
            </a:pPr>
            <a:r>
              <a:rPr lang="en-US" sz="4800" dirty="0">
                <a:solidFill>
                  <a:srgbClr val="55575A"/>
                </a:solidFill>
                <a:latin typeface="Times New Roman" panose="02020603050405020304" pitchFamily="18" charset="0"/>
                <a:ea typeface="Alice" pitchFamily="34" charset="-122"/>
                <a:cs typeface="Times New Roman" panose="02020603050405020304" pitchFamily="18" charset="0"/>
              </a:rPr>
              <a:t>2</a:t>
            </a:r>
            <a:endParaRPr lang="en-US" sz="4800" dirty="0">
              <a:latin typeface="Times New Roman" panose="02020603050405020304" pitchFamily="18" charset="0"/>
              <a:cs typeface="Times New Roman" panose="02020603050405020304" pitchFamily="18" charset="0"/>
            </a:endParaRPr>
          </a:p>
        </p:txBody>
      </p:sp>
      <p:sp>
        <p:nvSpPr>
          <p:cNvPr id="13" name="Text 11"/>
          <p:cNvSpPr/>
          <p:nvPr/>
        </p:nvSpPr>
        <p:spPr>
          <a:xfrm>
            <a:off x="11480840" y="2118241"/>
            <a:ext cx="1927741" cy="240863"/>
          </a:xfrm>
          <a:prstGeom prst="rect">
            <a:avLst/>
          </a:prstGeom>
          <a:noFill/>
          <a:ln/>
        </p:spPr>
        <p:txBody>
          <a:bodyPr wrap="none" lIns="0" tIns="0" rIns="0" bIns="0" rtlCol="0" anchor="t"/>
          <a:lstStyle/>
          <a:p>
            <a:pPr marL="0" indent="0" algn="ctr">
              <a:lnSpc>
                <a:spcPts val="1850"/>
              </a:lnSpc>
              <a:buNone/>
            </a:pPr>
            <a:r>
              <a:rPr lang="en-US" b="1" dirty="0">
                <a:solidFill>
                  <a:srgbClr val="55575A"/>
                </a:solidFill>
                <a:latin typeface="Times New Roman" panose="02020603050405020304" pitchFamily="18" charset="0"/>
                <a:ea typeface="Alice" pitchFamily="34" charset="-122"/>
                <a:cs typeface="Times New Roman" panose="02020603050405020304" pitchFamily="18" charset="0"/>
              </a:rPr>
              <a:t>Есеп шығару</a:t>
            </a:r>
            <a:endParaRPr lang="en-US" b="1" dirty="0">
              <a:latin typeface="Times New Roman" panose="02020603050405020304" pitchFamily="18" charset="0"/>
              <a:cs typeface="Times New Roman" panose="02020603050405020304" pitchFamily="18" charset="0"/>
            </a:endParaRPr>
          </a:p>
        </p:txBody>
      </p:sp>
      <p:sp>
        <p:nvSpPr>
          <p:cNvPr id="14" name="Text 12"/>
          <p:cNvSpPr/>
          <p:nvPr/>
        </p:nvSpPr>
        <p:spPr>
          <a:xfrm>
            <a:off x="10831235" y="2451616"/>
            <a:ext cx="3227070" cy="493395"/>
          </a:xfrm>
          <a:prstGeom prst="rect">
            <a:avLst/>
          </a:prstGeom>
          <a:noFill/>
          <a:ln/>
        </p:spPr>
        <p:txBody>
          <a:bodyPr wrap="square" lIns="0" tIns="0" rIns="0" bIns="0" rtlCol="0" anchor="t"/>
          <a:lstStyle/>
          <a:p>
            <a:pPr marL="0" indent="0" algn="ctr">
              <a:lnSpc>
                <a:spcPts val="19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Дұрыс шешім және толық түсіндірме берген оқушыларға 2 балл беріледі.</a:t>
            </a:r>
            <a:endParaRPr lang="en-US" sz="1600" dirty="0">
              <a:latin typeface="Times New Roman" panose="02020603050405020304" pitchFamily="18" charset="0"/>
              <a:cs typeface="Times New Roman" panose="02020603050405020304" pitchFamily="18" charset="0"/>
            </a:endParaRPr>
          </a:p>
        </p:txBody>
      </p:sp>
      <p:sp>
        <p:nvSpPr>
          <p:cNvPr id="15" name="Text 13"/>
          <p:cNvSpPr/>
          <p:nvPr/>
        </p:nvSpPr>
        <p:spPr>
          <a:xfrm>
            <a:off x="5701665" y="3577114"/>
            <a:ext cx="3226951" cy="508873"/>
          </a:xfrm>
          <a:prstGeom prst="rect">
            <a:avLst/>
          </a:prstGeom>
          <a:noFill/>
          <a:ln/>
        </p:spPr>
        <p:txBody>
          <a:bodyPr wrap="none" lIns="0" tIns="0" rIns="0" bIns="0" rtlCol="0" anchor="t"/>
          <a:lstStyle/>
          <a:p>
            <a:pPr marL="0" indent="0" algn="ctr">
              <a:lnSpc>
                <a:spcPts val="4000"/>
              </a:lnSpc>
              <a:buNone/>
            </a:pPr>
            <a:r>
              <a:rPr lang="en-US" sz="4800" dirty="0">
                <a:solidFill>
                  <a:srgbClr val="55575A"/>
                </a:solidFill>
                <a:latin typeface="Times New Roman" panose="02020603050405020304" pitchFamily="18" charset="0"/>
                <a:ea typeface="Alice" pitchFamily="34" charset="-122"/>
                <a:cs typeface="Times New Roman" panose="02020603050405020304" pitchFamily="18" charset="0"/>
              </a:rPr>
              <a:t>1</a:t>
            </a:r>
            <a:endParaRPr lang="en-US" sz="4800" dirty="0">
              <a:latin typeface="Times New Roman" panose="02020603050405020304" pitchFamily="18" charset="0"/>
              <a:cs typeface="Times New Roman" panose="02020603050405020304" pitchFamily="18" charset="0"/>
            </a:endParaRPr>
          </a:p>
        </p:txBody>
      </p:sp>
      <p:sp>
        <p:nvSpPr>
          <p:cNvPr id="16" name="Text 14"/>
          <p:cNvSpPr/>
          <p:nvPr/>
        </p:nvSpPr>
        <p:spPr>
          <a:xfrm>
            <a:off x="6351270" y="4278630"/>
            <a:ext cx="1927741" cy="240863"/>
          </a:xfrm>
          <a:prstGeom prst="rect">
            <a:avLst/>
          </a:prstGeom>
          <a:noFill/>
          <a:ln/>
        </p:spPr>
        <p:txBody>
          <a:bodyPr wrap="none" lIns="0" tIns="0" rIns="0" bIns="0" rtlCol="0" anchor="t"/>
          <a:lstStyle/>
          <a:p>
            <a:pPr marL="0" indent="0" algn="ctr">
              <a:lnSpc>
                <a:spcPts val="1850"/>
              </a:lnSpc>
              <a:buNone/>
            </a:pPr>
            <a:r>
              <a:rPr lang="en-US" b="1" dirty="0">
                <a:solidFill>
                  <a:srgbClr val="55575A"/>
                </a:solidFill>
                <a:latin typeface="Times New Roman" panose="02020603050405020304" pitchFamily="18" charset="0"/>
                <a:ea typeface="Alice" pitchFamily="34" charset="-122"/>
                <a:cs typeface="Times New Roman" panose="02020603050405020304" pitchFamily="18" charset="0"/>
              </a:rPr>
              <a:t>Қорытынды</a:t>
            </a:r>
            <a:endParaRPr lang="en-US" b="1" dirty="0">
              <a:latin typeface="Times New Roman" panose="02020603050405020304" pitchFamily="18" charset="0"/>
              <a:cs typeface="Times New Roman" panose="02020603050405020304" pitchFamily="18" charset="0"/>
            </a:endParaRPr>
          </a:p>
        </p:txBody>
      </p:sp>
      <p:sp>
        <p:nvSpPr>
          <p:cNvPr id="17" name="Text 15"/>
          <p:cNvSpPr/>
          <p:nvPr/>
        </p:nvSpPr>
        <p:spPr>
          <a:xfrm>
            <a:off x="5701665" y="4612005"/>
            <a:ext cx="3226951" cy="493395"/>
          </a:xfrm>
          <a:prstGeom prst="rect">
            <a:avLst/>
          </a:prstGeom>
          <a:noFill/>
          <a:ln/>
        </p:spPr>
        <p:txBody>
          <a:bodyPr wrap="square" lIns="0" tIns="0" rIns="0" bIns="0" rtlCol="0" anchor="t"/>
          <a:lstStyle/>
          <a:p>
            <a:pPr marL="0" indent="0" algn="ctr">
              <a:lnSpc>
                <a:spcPts val="19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Сабақты жинақтау және кері байланыс үшін 1 балл. "3 сөзбен қорыт" әдісі қолданылады.</a:t>
            </a:r>
            <a:endParaRPr lang="en-US" sz="1600" dirty="0">
              <a:latin typeface="Times New Roman" panose="02020603050405020304" pitchFamily="18" charset="0"/>
              <a:cs typeface="Times New Roman" panose="02020603050405020304" pitchFamily="18" charset="0"/>
            </a:endParaRPr>
          </a:p>
        </p:txBody>
      </p:sp>
      <p:sp>
        <p:nvSpPr>
          <p:cNvPr id="18" name="Text 16"/>
          <p:cNvSpPr/>
          <p:nvPr/>
        </p:nvSpPr>
        <p:spPr>
          <a:xfrm>
            <a:off x="572095" y="5433060"/>
            <a:ext cx="2313384" cy="289084"/>
          </a:xfrm>
          <a:prstGeom prst="rect">
            <a:avLst/>
          </a:prstGeom>
          <a:noFill/>
          <a:ln/>
        </p:spPr>
        <p:txBody>
          <a:bodyPr wrap="none" lIns="0" tIns="0" rIns="0" bIns="0" rtlCol="0" anchor="t"/>
          <a:lstStyle/>
          <a:p>
            <a:pPr marL="0" indent="0" algn="l">
              <a:lnSpc>
                <a:spcPts val="2250"/>
              </a:lnSpc>
              <a:buNone/>
            </a:pPr>
            <a:r>
              <a:rPr lang="en-US" sz="2400" b="1" dirty="0">
                <a:solidFill>
                  <a:srgbClr val="0C0D0F"/>
                </a:solidFill>
                <a:latin typeface="Times New Roman" panose="02020603050405020304" pitchFamily="18" charset="0"/>
                <a:ea typeface="Alice" pitchFamily="34" charset="-122"/>
                <a:cs typeface="Times New Roman" panose="02020603050405020304" pitchFamily="18" charset="0"/>
              </a:rPr>
              <a:t>Қажетті ресурстар</a:t>
            </a:r>
            <a:endParaRPr lang="en-US" sz="2400" b="1" dirty="0">
              <a:latin typeface="Times New Roman" panose="02020603050405020304" pitchFamily="18" charset="0"/>
              <a:cs typeface="Times New Roman" panose="02020603050405020304" pitchFamily="18" charset="0"/>
            </a:endParaRPr>
          </a:p>
        </p:txBody>
      </p:sp>
      <p:sp>
        <p:nvSpPr>
          <p:cNvPr id="19" name="Text 17"/>
          <p:cNvSpPr/>
          <p:nvPr/>
        </p:nvSpPr>
        <p:spPr>
          <a:xfrm>
            <a:off x="572095" y="5876330"/>
            <a:ext cx="6554986" cy="246698"/>
          </a:xfrm>
          <a:prstGeom prst="rect">
            <a:avLst/>
          </a:prstGeom>
          <a:noFill/>
          <a:ln/>
        </p:spPr>
        <p:txBody>
          <a:bodyPr wrap="none" lIns="0" tIns="0" rIns="0" bIns="0" rtlCol="0" anchor="t"/>
          <a:lstStyle/>
          <a:p>
            <a:pPr marL="342900" indent="-342900" algn="l">
              <a:lnSpc>
                <a:spcPts val="1900"/>
              </a:lnSpc>
              <a:buSzPct val="100000"/>
              <a:buChar char="•"/>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Смарт тақта немесе проектор</a:t>
            </a:r>
            <a:endParaRPr lang="en-US" sz="1600" dirty="0">
              <a:latin typeface="Times New Roman" panose="02020603050405020304" pitchFamily="18" charset="0"/>
              <a:cs typeface="Times New Roman" panose="02020603050405020304" pitchFamily="18" charset="0"/>
            </a:endParaRPr>
          </a:p>
        </p:txBody>
      </p:sp>
      <p:sp>
        <p:nvSpPr>
          <p:cNvPr id="20" name="Text 18"/>
          <p:cNvSpPr/>
          <p:nvPr/>
        </p:nvSpPr>
        <p:spPr>
          <a:xfrm>
            <a:off x="572095" y="6176963"/>
            <a:ext cx="6554986" cy="246698"/>
          </a:xfrm>
          <a:prstGeom prst="rect">
            <a:avLst/>
          </a:prstGeom>
          <a:noFill/>
          <a:ln/>
        </p:spPr>
        <p:txBody>
          <a:bodyPr wrap="none" lIns="0" tIns="0" rIns="0" bIns="0" rtlCol="0" anchor="t"/>
          <a:lstStyle/>
          <a:p>
            <a:pPr marL="342900" indent="-342900" algn="l">
              <a:lnSpc>
                <a:spcPts val="1900"/>
              </a:lnSpc>
              <a:buSzPct val="100000"/>
              <a:buChar char="•"/>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Маркерлер және стикерлер</a:t>
            </a:r>
            <a:endParaRPr lang="en-US" sz="1600" dirty="0">
              <a:latin typeface="Times New Roman" panose="02020603050405020304" pitchFamily="18" charset="0"/>
              <a:cs typeface="Times New Roman" panose="02020603050405020304" pitchFamily="18" charset="0"/>
            </a:endParaRPr>
          </a:p>
        </p:txBody>
      </p:sp>
      <p:sp>
        <p:nvSpPr>
          <p:cNvPr id="21" name="Text 19"/>
          <p:cNvSpPr/>
          <p:nvPr/>
        </p:nvSpPr>
        <p:spPr>
          <a:xfrm>
            <a:off x="572095" y="6477595"/>
            <a:ext cx="6554986" cy="246698"/>
          </a:xfrm>
          <a:prstGeom prst="rect">
            <a:avLst/>
          </a:prstGeom>
          <a:noFill/>
          <a:ln/>
        </p:spPr>
        <p:txBody>
          <a:bodyPr wrap="none" lIns="0" tIns="0" rIns="0" bIns="0" rtlCol="0" anchor="t"/>
          <a:lstStyle/>
          <a:p>
            <a:pPr marL="342900" indent="-342900" algn="l">
              <a:lnSpc>
                <a:spcPts val="1900"/>
              </a:lnSpc>
              <a:buSzPct val="100000"/>
              <a:buChar char="•"/>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Компьютер класы (PhET симуляциясы үшін)</a:t>
            </a:r>
            <a:endParaRPr lang="en-US" sz="1600" dirty="0">
              <a:latin typeface="Times New Roman" panose="02020603050405020304" pitchFamily="18" charset="0"/>
              <a:cs typeface="Times New Roman" panose="02020603050405020304" pitchFamily="18" charset="0"/>
            </a:endParaRPr>
          </a:p>
        </p:txBody>
      </p:sp>
      <p:sp>
        <p:nvSpPr>
          <p:cNvPr id="22" name="Text 20"/>
          <p:cNvSpPr/>
          <p:nvPr/>
        </p:nvSpPr>
        <p:spPr>
          <a:xfrm>
            <a:off x="572095" y="6778228"/>
            <a:ext cx="6554986" cy="246698"/>
          </a:xfrm>
          <a:prstGeom prst="rect">
            <a:avLst/>
          </a:prstGeom>
          <a:noFill/>
          <a:ln/>
        </p:spPr>
        <p:txBody>
          <a:bodyPr wrap="none" lIns="0" tIns="0" rIns="0" bIns="0" rtlCol="0" anchor="t"/>
          <a:lstStyle/>
          <a:p>
            <a:pPr marL="342900" indent="-342900" algn="l">
              <a:lnSpc>
                <a:spcPts val="1900"/>
              </a:lnSpc>
              <a:buSzPct val="100000"/>
              <a:buChar char="•"/>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Калькуляторлар</a:t>
            </a:r>
            <a:endParaRPr lang="en-US" sz="1600" dirty="0">
              <a:latin typeface="Times New Roman" panose="02020603050405020304" pitchFamily="18" charset="0"/>
              <a:cs typeface="Times New Roman" panose="02020603050405020304" pitchFamily="18" charset="0"/>
            </a:endParaRPr>
          </a:p>
        </p:txBody>
      </p:sp>
      <p:sp>
        <p:nvSpPr>
          <p:cNvPr id="23" name="Text 21"/>
          <p:cNvSpPr/>
          <p:nvPr/>
        </p:nvSpPr>
        <p:spPr>
          <a:xfrm>
            <a:off x="572095" y="7078861"/>
            <a:ext cx="6554986" cy="246698"/>
          </a:xfrm>
          <a:prstGeom prst="rect">
            <a:avLst/>
          </a:prstGeom>
          <a:noFill/>
          <a:ln/>
        </p:spPr>
        <p:txBody>
          <a:bodyPr wrap="none" lIns="0" tIns="0" rIns="0" bIns="0" rtlCol="0" anchor="t"/>
          <a:lstStyle/>
          <a:p>
            <a:pPr marL="342900" indent="-342900" algn="l">
              <a:lnSpc>
                <a:spcPts val="1900"/>
              </a:lnSpc>
              <a:buSzPct val="100000"/>
              <a:buChar char="•"/>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Оқушы дәптерлері</a:t>
            </a:r>
            <a:endParaRPr lang="en-US" sz="1600" dirty="0">
              <a:latin typeface="Times New Roman" panose="02020603050405020304" pitchFamily="18" charset="0"/>
              <a:cs typeface="Times New Roman" panose="02020603050405020304" pitchFamily="18" charset="0"/>
            </a:endParaRPr>
          </a:p>
        </p:txBody>
      </p:sp>
      <p:sp>
        <p:nvSpPr>
          <p:cNvPr id="24" name="Text 22"/>
          <p:cNvSpPr/>
          <p:nvPr/>
        </p:nvSpPr>
        <p:spPr>
          <a:xfrm>
            <a:off x="572095" y="7379494"/>
            <a:ext cx="6554986" cy="246698"/>
          </a:xfrm>
          <a:prstGeom prst="rect">
            <a:avLst/>
          </a:prstGeom>
          <a:noFill/>
          <a:ln/>
        </p:spPr>
        <p:txBody>
          <a:bodyPr wrap="none" lIns="0" tIns="0" rIns="0" bIns="0" rtlCol="0" anchor="t"/>
          <a:lstStyle/>
          <a:p>
            <a:pPr marL="342900" indent="-342900" algn="l">
              <a:lnSpc>
                <a:spcPts val="1900"/>
              </a:lnSpc>
              <a:buSzPct val="100000"/>
              <a:buChar char="•"/>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Wordwall интерактивті тапсырмалары</a:t>
            </a:r>
            <a:endParaRPr lang="en-US" sz="1600" dirty="0">
              <a:latin typeface="Times New Roman" panose="02020603050405020304" pitchFamily="18" charset="0"/>
              <a:cs typeface="Times New Roman" panose="02020603050405020304" pitchFamily="18" charset="0"/>
            </a:endParaRPr>
          </a:p>
        </p:txBody>
      </p:sp>
      <p:sp>
        <p:nvSpPr>
          <p:cNvPr id="25" name="Text 23"/>
          <p:cNvSpPr/>
          <p:nvPr/>
        </p:nvSpPr>
        <p:spPr>
          <a:xfrm>
            <a:off x="9024997" y="5388837"/>
            <a:ext cx="2313384" cy="289084"/>
          </a:xfrm>
          <a:prstGeom prst="rect">
            <a:avLst/>
          </a:prstGeom>
          <a:noFill/>
          <a:ln/>
        </p:spPr>
        <p:txBody>
          <a:bodyPr wrap="none" lIns="0" tIns="0" rIns="0" bIns="0" rtlCol="0" anchor="t"/>
          <a:lstStyle/>
          <a:p>
            <a:pPr marL="0" indent="0" algn="l">
              <a:lnSpc>
                <a:spcPts val="2250"/>
              </a:lnSpc>
              <a:buNone/>
            </a:pPr>
            <a:r>
              <a:rPr lang="en-US" sz="2400" b="1" dirty="0">
                <a:solidFill>
                  <a:srgbClr val="0C0D0F"/>
                </a:solidFill>
                <a:latin typeface="Times New Roman" panose="02020603050405020304" pitchFamily="18" charset="0"/>
                <a:ea typeface="Alice" pitchFamily="34" charset="-122"/>
                <a:cs typeface="Times New Roman" panose="02020603050405020304" pitchFamily="18" charset="0"/>
              </a:rPr>
              <a:t>Формативті бағалау</a:t>
            </a:r>
            <a:endParaRPr lang="en-US" sz="2400" b="1" dirty="0">
              <a:latin typeface="Times New Roman" panose="02020603050405020304" pitchFamily="18" charset="0"/>
              <a:cs typeface="Times New Roman" panose="02020603050405020304" pitchFamily="18" charset="0"/>
            </a:endParaRPr>
          </a:p>
        </p:txBody>
      </p:sp>
      <p:sp>
        <p:nvSpPr>
          <p:cNvPr id="26" name="Text 24"/>
          <p:cNvSpPr/>
          <p:nvPr/>
        </p:nvSpPr>
        <p:spPr>
          <a:xfrm>
            <a:off x="7510939" y="5876330"/>
            <a:ext cx="6554986" cy="740093"/>
          </a:xfrm>
          <a:prstGeom prst="rect">
            <a:avLst/>
          </a:prstGeom>
          <a:noFill/>
          <a:ln/>
        </p:spPr>
        <p:txBody>
          <a:bodyPr wrap="square" lIns="0" tIns="0" rIns="0" bIns="0" rtlCol="0" anchor="t"/>
          <a:lstStyle/>
          <a:p>
            <a:pPr marL="0" indent="0" algn="l">
              <a:lnSpc>
                <a:spcPts val="19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Бағалау критерийлері әр кезеңде анық белгіленген. Оқушылар өз прогресін көре алады және қандай дағдыларды жетілдіру керектігін түсінеді. Жиынтық балл сабақтың соңында есептеледі.</a:t>
            </a:r>
            <a:endParaRPr lang="en-US" sz="1600" dirty="0">
              <a:latin typeface="Times New Roman" panose="02020603050405020304" pitchFamily="18" charset="0"/>
              <a:cs typeface="Times New Roman" panose="02020603050405020304" pitchFamily="18" charset="0"/>
            </a:endParaRPr>
          </a:p>
        </p:txBody>
      </p:sp>
      <p:sp>
        <p:nvSpPr>
          <p:cNvPr id="27" name="Text 25"/>
          <p:cNvSpPr/>
          <p:nvPr/>
        </p:nvSpPr>
        <p:spPr>
          <a:xfrm>
            <a:off x="7510939" y="6755130"/>
            <a:ext cx="6554986" cy="246698"/>
          </a:xfrm>
          <a:prstGeom prst="rect">
            <a:avLst/>
          </a:prstGeom>
          <a:noFill/>
          <a:ln/>
        </p:spPr>
        <p:txBody>
          <a:bodyPr wrap="none" lIns="0" tIns="0" rIns="0" bIns="0" rtlCol="0" anchor="t"/>
          <a:lstStyle/>
          <a:p>
            <a:pPr marL="0" indent="0" algn="l">
              <a:lnSpc>
                <a:spcPts val="190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Максималды балл: </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1 + 2 + 3 + 2 + 1 = 9 балл</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2945726" y="569894"/>
            <a:ext cx="6701790" cy="515541"/>
          </a:xfrm>
          <a:prstGeom prst="rect">
            <a:avLst/>
          </a:prstGeom>
          <a:noFill/>
          <a:ln/>
        </p:spPr>
        <p:txBody>
          <a:bodyPr wrap="none" lIns="0" tIns="0" rIns="0" bIns="0" rtlCol="0" anchor="t"/>
          <a:lstStyle/>
          <a:p>
            <a:pPr marL="0" indent="0" algn="l">
              <a:lnSpc>
                <a:spcPts val="4050"/>
              </a:lnSpc>
              <a:buNone/>
            </a:pPr>
            <a:r>
              <a:rPr lang="en-US" sz="4000" b="1" dirty="0">
                <a:solidFill>
                  <a:srgbClr val="0C0D0F"/>
                </a:solidFill>
                <a:latin typeface="Times New Roman" panose="02020603050405020304" pitchFamily="18" charset="0"/>
                <a:ea typeface="Alice" pitchFamily="34" charset="-122"/>
                <a:cs typeface="Times New Roman" panose="02020603050405020304" pitchFamily="18" charset="0"/>
              </a:rPr>
              <a:t>Қорытынды: "3 сөзбен қорыт" әдісі</a:t>
            </a:r>
            <a:endParaRPr lang="en-US" sz="4000" b="1" dirty="0">
              <a:latin typeface="Times New Roman" panose="02020603050405020304" pitchFamily="18" charset="0"/>
              <a:cs typeface="Times New Roman" panose="02020603050405020304" pitchFamily="18" charset="0"/>
            </a:endParaRPr>
          </a:p>
        </p:txBody>
      </p:sp>
      <p:sp>
        <p:nvSpPr>
          <p:cNvPr id="3" name="Text 1"/>
          <p:cNvSpPr/>
          <p:nvPr/>
        </p:nvSpPr>
        <p:spPr>
          <a:xfrm>
            <a:off x="577334" y="1560552"/>
            <a:ext cx="13475732" cy="527923"/>
          </a:xfrm>
          <a:prstGeom prst="rect">
            <a:avLst/>
          </a:prstGeom>
          <a:noFill/>
          <a:ln/>
        </p:spPr>
        <p:txBody>
          <a:bodyPr wrap="square" lIns="0" tIns="0" rIns="0" bIns="0" rtlCol="0" anchor="t"/>
          <a:lstStyle/>
          <a:p>
            <a:pPr marL="0" indent="0" algn="l">
              <a:lnSpc>
                <a:spcPts val="20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Сабақтың соңғы бес минуты оқушылардың алған білімін жинақтауға және рефлексия жасауға арналған. "</a:t>
            </a: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3 сөзбен қорыт</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әдісі оқушыларды негізгі түсініктерді қысқаша тұжырымдауға үйретеді. Бұл әдіс олардың ойлау тәртібін қалыптастырып, маңызды ақпаратты айыруға көмектеседі.</a:t>
            </a:r>
            <a:endParaRPr lang="en-US" sz="1600" dirty="0">
              <a:latin typeface="Times New Roman" panose="02020603050405020304" pitchFamily="18" charset="0"/>
              <a:cs typeface="Times New Roman" panose="02020603050405020304" pitchFamily="18" charset="0"/>
            </a:endParaRPr>
          </a:p>
        </p:txBody>
      </p:sp>
      <p:sp>
        <p:nvSpPr>
          <p:cNvPr id="4" name="Shape 2"/>
          <p:cNvSpPr/>
          <p:nvPr/>
        </p:nvSpPr>
        <p:spPr>
          <a:xfrm>
            <a:off x="577334" y="2521387"/>
            <a:ext cx="6655356" cy="1748790"/>
          </a:xfrm>
          <a:prstGeom prst="roundRect">
            <a:avLst>
              <a:gd name="adj" fmla="val 6275"/>
            </a:avLst>
          </a:prstGeom>
          <a:solidFill>
            <a:srgbClr val="FFFFFF"/>
          </a:solidFill>
          <a:ln/>
        </p:spPr>
      </p:sp>
      <p:sp>
        <p:nvSpPr>
          <p:cNvPr id="5" name="Shape 3"/>
          <p:cNvSpPr/>
          <p:nvPr/>
        </p:nvSpPr>
        <p:spPr>
          <a:xfrm>
            <a:off x="577334" y="2498527"/>
            <a:ext cx="6655356" cy="91440"/>
          </a:xfrm>
          <a:prstGeom prst="roundRect">
            <a:avLst>
              <a:gd name="adj" fmla="val 162384"/>
            </a:avLst>
          </a:prstGeom>
          <a:solidFill>
            <a:srgbClr val="FF7047"/>
          </a:solidFill>
          <a:ln/>
        </p:spPr>
      </p:sp>
      <p:sp>
        <p:nvSpPr>
          <p:cNvPr id="6" name="Shape 4"/>
          <p:cNvSpPr/>
          <p:nvPr/>
        </p:nvSpPr>
        <p:spPr>
          <a:xfrm>
            <a:off x="3657540" y="2273975"/>
            <a:ext cx="494943" cy="494943"/>
          </a:xfrm>
          <a:prstGeom prst="roundRect">
            <a:avLst>
              <a:gd name="adj" fmla="val 184749"/>
            </a:avLst>
          </a:prstGeom>
          <a:solidFill>
            <a:srgbClr val="FF7047"/>
          </a:solidFill>
          <a:ln/>
        </p:spPr>
      </p:sp>
      <p:sp>
        <p:nvSpPr>
          <p:cNvPr id="7" name="Text 5"/>
          <p:cNvSpPr/>
          <p:nvPr/>
        </p:nvSpPr>
        <p:spPr>
          <a:xfrm>
            <a:off x="3806011" y="2397681"/>
            <a:ext cx="197882" cy="247412"/>
          </a:xfrm>
          <a:prstGeom prst="rect">
            <a:avLst/>
          </a:prstGeom>
          <a:noFill/>
          <a:ln/>
        </p:spPr>
        <p:txBody>
          <a:bodyPr wrap="none" lIns="0" tIns="0" rIns="0" bIns="0" rtlCol="0" anchor="t"/>
          <a:lstStyle/>
          <a:p>
            <a:pPr marL="0" indent="0" algn="l">
              <a:lnSpc>
                <a:spcPts val="2450"/>
              </a:lnSpc>
              <a:buNone/>
            </a:pPr>
            <a:r>
              <a:rPr lang="en-US" dirty="0">
                <a:solidFill>
                  <a:srgbClr val="000000"/>
                </a:solidFill>
                <a:latin typeface="Times New Roman" panose="02020603050405020304" pitchFamily="18" charset="0"/>
                <a:ea typeface="Alice" pitchFamily="34" charset="-122"/>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p:txBody>
      </p:sp>
      <p:sp>
        <p:nvSpPr>
          <p:cNvPr id="8" name="Text 6"/>
          <p:cNvSpPr/>
          <p:nvPr/>
        </p:nvSpPr>
        <p:spPr>
          <a:xfrm>
            <a:off x="765096" y="2933819"/>
            <a:ext cx="2062163" cy="257770"/>
          </a:xfrm>
          <a:prstGeom prst="rect">
            <a:avLst/>
          </a:prstGeom>
          <a:noFill/>
          <a:ln/>
        </p:spPr>
        <p:txBody>
          <a:bodyPr wrap="none" lIns="0" tIns="0" rIns="0" bIns="0" rtlCol="0" anchor="t"/>
          <a:lstStyle/>
          <a:p>
            <a:pPr marL="0" indent="0" algn="l">
              <a:lnSpc>
                <a:spcPts val="2000"/>
              </a:lnSpc>
              <a:buNone/>
            </a:pPr>
            <a:r>
              <a:rPr lang="en-US" sz="2000" b="1" dirty="0">
                <a:solidFill>
                  <a:srgbClr val="55575A"/>
                </a:solidFill>
                <a:latin typeface="Times New Roman" panose="02020603050405020304" pitchFamily="18" charset="0"/>
                <a:ea typeface="Alice" pitchFamily="34" charset="-122"/>
                <a:cs typeface="Times New Roman" panose="02020603050405020304" pitchFamily="18" charset="0"/>
              </a:rPr>
              <a:t>Бірінші тапсырма</a:t>
            </a:r>
            <a:endParaRPr lang="en-US" sz="2000" b="1" dirty="0">
              <a:latin typeface="Times New Roman" panose="02020603050405020304" pitchFamily="18" charset="0"/>
              <a:cs typeface="Times New Roman" panose="02020603050405020304" pitchFamily="18" charset="0"/>
            </a:endParaRPr>
          </a:p>
        </p:txBody>
      </p:sp>
      <p:sp>
        <p:nvSpPr>
          <p:cNvPr id="9" name="Text 7"/>
          <p:cNvSpPr/>
          <p:nvPr/>
        </p:nvSpPr>
        <p:spPr>
          <a:xfrm>
            <a:off x="765096" y="3290530"/>
            <a:ext cx="6279833" cy="791885"/>
          </a:xfrm>
          <a:prstGeom prst="rect">
            <a:avLst/>
          </a:prstGeom>
          <a:noFill/>
          <a:ln/>
        </p:spPr>
        <p:txBody>
          <a:bodyPr wrap="square" lIns="0" tIns="0" rIns="0" bIns="0" rtlCol="0" anchor="t"/>
          <a:lstStyle/>
          <a:p>
            <a:pPr marL="0" indent="0" algn="l">
              <a:lnSpc>
                <a:spcPts val="20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pV = νRT теңдеуіндегі әрбір шаманы атап, олардың өлшем бірліктерін көрсетіңіз. p – қысым (Па), V – көлем (м³), ν – зат мөлшері (моль), R – универсал газ тұрақтысы (8,31 Дж/(моль·К)), T – абсолют температура (K).</a:t>
            </a:r>
            <a:endParaRPr lang="en-US" sz="1600" dirty="0">
              <a:latin typeface="Times New Roman" panose="02020603050405020304" pitchFamily="18" charset="0"/>
              <a:cs typeface="Times New Roman" panose="02020603050405020304" pitchFamily="18" charset="0"/>
            </a:endParaRPr>
          </a:p>
        </p:txBody>
      </p:sp>
      <p:sp>
        <p:nvSpPr>
          <p:cNvPr id="10" name="Shape 8"/>
          <p:cNvSpPr/>
          <p:nvPr/>
        </p:nvSpPr>
        <p:spPr>
          <a:xfrm>
            <a:off x="7397591" y="2521387"/>
            <a:ext cx="6655475" cy="1748790"/>
          </a:xfrm>
          <a:prstGeom prst="roundRect">
            <a:avLst>
              <a:gd name="adj" fmla="val 6275"/>
            </a:avLst>
          </a:prstGeom>
          <a:solidFill>
            <a:srgbClr val="FFFFFF"/>
          </a:solidFill>
          <a:ln/>
        </p:spPr>
      </p:sp>
      <p:sp>
        <p:nvSpPr>
          <p:cNvPr id="11" name="Shape 9"/>
          <p:cNvSpPr/>
          <p:nvPr/>
        </p:nvSpPr>
        <p:spPr>
          <a:xfrm>
            <a:off x="7397591" y="2498527"/>
            <a:ext cx="6655475" cy="91440"/>
          </a:xfrm>
          <a:prstGeom prst="roundRect">
            <a:avLst>
              <a:gd name="adj" fmla="val 162384"/>
            </a:avLst>
          </a:prstGeom>
          <a:solidFill>
            <a:srgbClr val="FF7047"/>
          </a:solidFill>
          <a:ln/>
        </p:spPr>
      </p:sp>
      <p:sp>
        <p:nvSpPr>
          <p:cNvPr id="12" name="Shape 10"/>
          <p:cNvSpPr/>
          <p:nvPr/>
        </p:nvSpPr>
        <p:spPr>
          <a:xfrm>
            <a:off x="10477798" y="2273975"/>
            <a:ext cx="494943" cy="494943"/>
          </a:xfrm>
          <a:prstGeom prst="roundRect">
            <a:avLst>
              <a:gd name="adj" fmla="val 184749"/>
            </a:avLst>
          </a:prstGeom>
          <a:solidFill>
            <a:srgbClr val="FF7047"/>
          </a:solidFill>
          <a:ln/>
        </p:spPr>
      </p:sp>
      <p:sp>
        <p:nvSpPr>
          <p:cNvPr id="13" name="Text 11"/>
          <p:cNvSpPr/>
          <p:nvPr/>
        </p:nvSpPr>
        <p:spPr>
          <a:xfrm>
            <a:off x="10626269" y="2397681"/>
            <a:ext cx="197882" cy="247412"/>
          </a:xfrm>
          <a:prstGeom prst="rect">
            <a:avLst/>
          </a:prstGeom>
          <a:noFill/>
          <a:ln/>
        </p:spPr>
        <p:txBody>
          <a:bodyPr wrap="none" lIns="0" tIns="0" rIns="0" bIns="0" rtlCol="0" anchor="t"/>
          <a:lstStyle/>
          <a:p>
            <a:pPr marL="0" indent="0" algn="l">
              <a:lnSpc>
                <a:spcPts val="2450"/>
              </a:lnSpc>
              <a:buNone/>
            </a:pPr>
            <a:r>
              <a:rPr lang="en-US" dirty="0">
                <a:solidFill>
                  <a:srgbClr val="000000"/>
                </a:solidFill>
                <a:latin typeface="Times New Roman" panose="02020603050405020304" pitchFamily="18" charset="0"/>
                <a:ea typeface="Alice" pitchFamily="34" charset="-122"/>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14" name="Text 12"/>
          <p:cNvSpPr/>
          <p:nvPr/>
        </p:nvSpPr>
        <p:spPr>
          <a:xfrm>
            <a:off x="7585353" y="2933819"/>
            <a:ext cx="2062163" cy="257770"/>
          </a:xfrm>
          <a:prstGeom prst="rect">
            <a:avLst/>
          </a:prstGeom>
          <a:noFill/>
          <a:ln/>
        </p:spPr>
        <p:txBody>
          <a:bodyPr wrap="none" lIns="0" tIns="0" rIns="0" bIns="0" rtlCol="0" anchor="t"/>
          <a:lstStyle/>
          <a:p>
            <a:pPr marL="0" indent="0" algn="l">
              <a:lnSpc>
                <a:spcPts val="2000"/>
              </a:lnSpc>
              <a:buNone/>
            </a:pPr>
            <a:r>
              <a:rPr lang="en-US" sz="2000" b="1" dirty="0">
                <a:solidFill>
                  <a:srgbClr val="55575A"/>
                </a:solidFill>
                <a:latin typeface="Times New Roman" panose="02020603050405020304" pitchFamily="18" charset="0"/>
                <a:ea typeface="Alice" pitchFamily="34" charset="-122"/>
                <a:cs typeface="Times New Roman" panose="02020603050405020304" pitchFamily="18" charset="0"/>
              </a:rPr>
              <a:t>Екінші тапсырма</a:t>
            </a:r>
            <a:endParaRPr lang="en-US" sz="2000" b="1" dirty="0">
              <a:latin typeface="Times New Roman" panose="02020603050405020304" pitchFamily="18" charset="0"/>
              <a:cs typeface="Times New Roman" panose="02020603050405020304" pitchFamily="18" charset="0"/>
            </a:endParaRPr>
          </a:p>
        </p:txBody>
      </p:sp>
      <p:sp>
        <p:nvSpPr>
          <p:cNvPr id="15" name="Text 13"/>
          <p:cNvSpPr/>
          <p:nvPr/>
        </p:nvSpPr>
        <p:spPr>
          <a:xfrm>
            <a:off x="7585353" y="3290530"/>
            <a:ext cx="6279952" cy="791885"/>
          </a:xfrm>
          <a:prstGeom prst="rect">
            <a:avLst/>
          </a:prstGeom>
          <a:noFill/>
          <a:ln/>
        </p:spPr>
        <p:txBody>
          <a:bodyPr wrap="square" lIns="0" tIns="0" rIns="0" bIns="0" rtlCol="0" anchor="t"/>
          <a:lstStyle/>
          <a:p>
            <a:pPr marL="0" indent="0" algn="l">
              <a:lnSpc>
                <a:spcPts val="20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Бүгінгі сабақтан алған 3 негізгі түсінігіңді стикерге жазыңыз. Мысалы: "изотермалық – гипербола", "температура артса қысым артады", "PhET симуляциясы көрнекі болды" тәрізді қысқа тұжырымдар.</a:t>
            </a:r>
            <a:endParaRPr lang="en-US" sz="1600" dirty="0">
              <a:latin typeface="Times New Roman" panose="02020603050405020304" pitchFamily="18" charset="0"/>
              <a:cs typeface="Times New Roman" panose="02020603050405020304" pitchFamily="18" charset="0"/>
            </a:endParaRPr>
          </a:p>
        </p:txBody>
      </p:sp>
      <p:sp>
        <p:nvSpPr>
          <p:cNvPr id="16" name="Text 14"/>
          <p:cNvSpPr/>
          <p:nvPr/>
        </p:nvSpPr>
        <p:spPr>
          <a:xfrm>
            <a:off x="824746" y="4641175"/>
            <a:ext cx="13228320" cy="527923"/>
          </a:xfrm>
          <a:prstGeom prst="rect">
            <a:avLst/>
          </a:prstGeom>
          <a:noFill/>
          <a:ln/>
        </p:spPr>
        <p:txBody>
          <a:bodyPr wrap="square" lIns="0" tIns="0" rIns="0" bIns="0" rtlCol="0" anchor="t"/>
          <a:lstStyle/>
          <a:p>
            <a:pPr marL="0" indent="0" algn="l">
              <a:lnSpc>
                <a:spcPts val="205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Мұғалімге кеңес:</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Оқушылардың жазған стикерлерін тақтаға жапсырып, ортақ түсініктерді талқылаңыз. Бұл формативті бағалаудың және кері байланыстың тамаша әдісі. Келесі сабаққа дайындалу үшін оқушылардың қандай тақырыпты қиын деп тапқанын анықтаңыз.</a:t>
            </a:r>
            <a:endParaRPr lang="en-US" sz="1600" dirty="0">
              <a:latin typeface="Times New Roman" panose="02020603050405020304" pitchFamily="18" charset="0"/>
              <a:cs typeface="Times New Roman" panose="02020603050405020304" pitchFamily="18" charset="0"/>
            </a:endParaRPr>
          </a:p>
        </p:txBody>
      </p:sp>
      <p:sp>
        <p:nvSpPr>
          <p:cNvPr id="17" name="Shape 15"/>
          <p:cNvSpPr/>
          <p:nvPr/>
        </p:nvSpPr>
        <p:spPr>
          <a:xfrm>
            <a:off x="577334" y="4455676"/>
            <a:ext cx="22860" cy="898922"/>
          </a:xfrm>
          <a:prstGeom prst="rect">
            <a:avLst/>
          </a:prstGeom>
          <a:solidFill>
            <a:srgbClr val="FF7047"/>
          </a:solidFill>
          <a:ln/>
        </p:spPr>
      </p:sp>
      <p:sp>
        <p:nvSpPr>
          <p:cNvPr id="18" name="Shape 16"/>
          <p:cNvSpPr/>
          <p:nvPr/>
        </p:nvSpPr>
        <p:spPr>
          <a:xfrm>
            <a:off x="577334" y="5622538"/>
            <a:ext cx="13475732" cy="28218"/>
          </a:xfrm>
          <a:prstGeom prst="rect">
            <a:avLst/>
          </a:prstGeom>
          <a:solidFill>
            <a:srgbClr val="55575A">
              <a:alpha val="50000"/>
            </a:srgbClr>
          </a:solidFill>
          <a:ln/>
        </p:spPr>
      </p:sp>
      <p:sp>
        <p:nvSpPr>
          <p:cNvPr id="19" name="Text 17"/>
          <p:cNvSpPr/>
          <p:nvPr/>
        </p:nvSpPr>
        <p:spPr>
          <a:xfrm>
            <a:off x="577334" y="5836206"/>
            <a:ext cx="13475732" cy="527923"/>
          </a:xfrm>
          <a:prstGeom prst="rect">
            <a:avLst/>
          </a:prstGeom>
          <a:noFill/>
          <a:ln/>
        </p:spPr>
        <p:txBody>
          <a:bodyPr wrap="square" lIns="0" tIns="0" rIns="0" bIns="0" rtlCol="0" anchor="t"/>
          <a:lstStyle/>
          <a:p>
            <a:pPr marL="0" indent="0" algn="l">
              <a:lnSpc>
                <a:spcPts val="20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Сабақты аяқтау кезінде оқушыларға wordwall интерактивті тапсырмасын ұсынуға болады. Бұл платформа ойын түрінде білімді бекітуге мүмкіндік береді және оқушыларға қызықты болып көрінеді. Интерактивті тапсырмалар арқылы изопроцестерді қайталау оқушылардың ұзақ мерзімді жадында сақталуына ықпал етеді.</a:t>
            </a:r>
            <a:endParaRPr lang="en-US" sz="1600" dirty="0">
              <a:latin typeface="Times New Roman" panose="02020603050405020304" pitchFamily="18" charset="0"/>
              <a:cs typeface="Times New Roman" panose="02020603050405020304" pitchFamily="18" charset="0"/>
            </a:endParaRPr>
          </a:p>
        </p:txBody>
      </p:sp>
      <p:sp>
        <p:nvSpPr>
          <p:cNvPr id="20" name="Shape 18"/>
          <p:cNvSpPr/>
          <p:nvPr/>
        </p:nvSpPr>
        <p:spPr>
          <a:xfrm>
            <a:off x="577334" y="6884373"/>
            <a:ext cx="13475732" cy="964882"/>
          </a:xfrm>
          <a:prstGeom prst="roundRect">
            <a:avLst>
              <a:gd name="adj" fmla="val 15389"/>
            </a:avLst>
          </a:prstGeom>
          <a:solidFill>
            <a:srgbClr val="FFC4B3"/>
          </a:solidFill>
          <a:ln/>
        </p:spPr>
      </p:sp>
      <p:pic>
        <p:nvPicPr>
          <p:cNvPr id="21" name="Image 0" descr="preencoded.png"/>
          <p:cNvPicPr>
            <a:picLocks noChangeAspect="1"/>
          </p:cNvPicPr>
          <p:nvPr/>
        </p:nvPicPr>
        <p:blipFill>
          <a:blip r:embed="rId3"/>
          <a:stretch>
            <a:fillRect/>
          </a:stretch>
        </p:blipFill>
        <p:spPr>
          <a:xfrm>
            <a:off x="764638" y="7220306"/>
            <a:ext cx="206216" cy="164902"/>
          </a:xfrm>
          <a:prstGeom prst="rect">
            <a:avLst/>
          </a:prstGeom>
        </p:spPr>
      </p:pic>
      <p:sp>
        <p:nvSpPr>
          <p:cNvPr id="22" name="Text 19"/>
          <p:cNvSpPr/>
          <p:nvPr/>
        </p:nvSpPr>
        <p:spPr>
          <a:xfrm>
            <a:off x="1197947" y="7102852"/>
            <a:ext cx="12774811" cy="527923"/>
          </a:xfrm>
          <a:prstGeom prst="rect">
            <a:avLst/>
          </a:prstGeom>
          <a:noFill/>
          <a:ln/>
        </p:spPr>
        <p:txBody>
          <a:bodyPr wrap="square" lIns="0" tIns="0" rIns="0" bIns="0" rtlCol="0" anchor="t"/>
          <a:lstStyle/>
          <a:p>
            <a:pPr marL="0" indent="0" algn="l">
              <a:lnSpc>
                <a:spcPts val="2050"/>
              </a:lnSpc>
              <a:buNone/>
            </a:pPr>
            <a:r>
              <a:rPr lang="en-US" sz="1600" b="1" dirty="0">
                <a:solidFill>
                  <a:srgbClr val="000000"/>
                </a:solidFill>
                <a:latin typeface="Times New Roman" panose="02020603050405020304" pitchFamily="18" charset="0"/>
                <a:ea typeface="Manrope" pitchFamily="34" charset="-122"/>
                <a:cs typeface="Times New Roman" panose="02020603050405020304" pitchFamily="18" charset="0"/>
              </a:rPr>
              <a:t>Үйге тапсырма:</a:t>
            </a:r>
            <a:r>
              <a:rPr lang="en-US" sz="1600" dirty="0">
                <a:solidFill>
                  <a:srgbClr val="000000"/>
                </a:solidFill>
                <a:latin typeface="Times New Roman" panose="02020603050405020304" pitchFamily="18" charset="0"/>
                <a:ea typeface="Manrope" pitchFamily="34" charset="-122"/>
                <a:cs typeface="Times New Roman" panose="02020603050405020304" pitchFamily="18" charset="0"/>
              </a:rPr>
              <a:t> Өмірде кездесетін изопроцестердің үш мысалын табу және әрқайсысын физикалық заңдармен түсіндіру. Мысалы: аэрозоль баллонын қыздырғанда не болады, ыстық ауа шарын суық жерге апарғанда не өзгереді, т.б.</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1470</Words>
  <Application>Microsoft Office PowerPoint</Application>
  <PresentationFormat>Произвольный</PresentationFormat>
  <Paragraphs>116</Paragraphs>
  <Slides>9</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Alice</vt:lpstr>
      <vt:lpstr>Times New Roman</vt:lpstr>
      <vt:lpstr>Calibri</vt:lpstr>
      <vt:lpstr>Manrope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cp:lastModifiedBy>Пользователь</cp:lastModifiedBy>
  <cp:revision>2</cp:revision>
  <dcterms:created xsi:type="dcterms:W3CDTF">2025-11-14T19:35:48Z</dcterms:created>
  <dcterms:modified xsi:type="dcterms:W3CDTF">2025-11-14T19:45:49Z</dcterms:modified>
</cp:coreProperties>
</file>