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4630400" cy="8229600"/>
  <p:notesSz cx="8229600" cy="14630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Raleway" panose="020B0604020202020204" charset="-52"/>
      <p:regular r:id="rId30"/>
    </p:embeddedFont>
    <p:embeddedFont>
      <p:font typeface="Roboto" panose="020B0604020202020204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6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0" y="3790235"/>
            <a:ext cx="5580175" cy="33481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758094" y="805458"/>
            <a:ext cx="484084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үшінші заңы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84253" y="1700570"/>
            <a:ext cx="13152358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Физиканың ең маңызды заңдарының бірін зерттеуге арналған сабақ. Бүгін біз денелердің өзара әрекеттесуін және Ньютонның үшінші заңының қалай жұмыс істейтінін түсінеміз.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6280190" y="2767132"/>
            <a:ext cx="7556421" cy="4664631"/>
          </a:xfrm>
          <a:prstGeom prst="roundRect">
            <a:avLst>
              <a:gd name="adj" fmla="val 151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6287810" y="2774752"/>
            <a:ext cx="7541181" cy="12973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5"/>
          <p:cNvSpPr/>
          <p:nvPr/>
        </p:nvSpPr>
        <p:spPr>
          <a:xfrm>
            <a:off x="6456521" y="2883575"/>
            <a:ext cx="1443990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 бағдарламасына сәйкес оқу мақсаты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8245316" y="2883575"/>
            <a:ext cx="5415082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9.2.2.5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Ньютонның үшінші заңын тұжырымдау және оны есептер шығаруда қолдану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87810" y="4072057"/>
            <a:ext cx="7541181" cy="156722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6456521" y="4180880"/>
            <a:ext cx="144399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245316" y="4180880"/>
            <a:ext cx="5415082" cy="1349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Оқушылар Ньютонның үшінші заңын нақты тұжырымдап, өзара әрекеттесетін денелер жұбын дұрыс анықтайды; әрекет пен қарсы әрекет күштерінің тең модульді, бағыты қарама-қарсы және әртүрлі денелерге әсер ететінін дәлелдейді; заңды өмірлік жағдаяттар мен есептерде қолданады.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287810" y="5639276"/>
            <a:ext cx="7541181" cy="12973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6456521" y="5748099"/>
            <a:ext cx="144399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Құндылықтарды дарыту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8245316" y="5748099"/>
            <a:ext cx="5415082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Әділдік және жауапкершілік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: пікірталаста дәлелді, әділ уәж келтіру; тәжірибе кезінде қауіпсіздікке жауапкершілікпен қарау; ұлттық салт-дәстүр мысалында (арқан тартыс) ұжымдық жауапкершілікті сезіну.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6287810" y="6936581"/>
            <a:ext cx="7541181" cy="48756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4"/>
          <p:cNvSpPr/>
          <p:nvPr/>
        </p:nvSpPr>
        <p:spPr>
          <a:xfrm>
            <a:off x="6456521" y="7045404"/>
            <a:ext cx="144399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8245316" y="7045404"/>
            <a:ext cx="5415082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«Әр істі жауапкершілікпен атқар!»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19612" y="1180802"/>
            <a:ext cx="41954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Әрекеттесу түрлері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196947" y="2077998"/>
            <a:ext cx="869311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арасындағы өзара әрекеттесу жанасу арқылы да, жанаспай-ақ та болуы мүмкін.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жағдайда да Ньютонның үшінші заңы орындалады.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22" y="3209331"/>
            <a:ext cx="1852373" cy="18523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14163" y="55527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Тікелей жанасу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14163" y="6061234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бір-біріне тиіп тұрған кезде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128" y="3164919"/>
            <a:ext cx="1852374" cy="18523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65182" y="5552718"/>
            <a:ext cx="27042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Гравитациялық әрекет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265182" y="6061234"/>
            <a:ext cx="39796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жанаспай әрекеттеседі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5" y="3149322"/>
            <a:ext cx="1912382" cy="191238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020835" y="55527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Магниттік әрекет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0020835" y="6061234"/>
            <a:ext cx="411503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Қашықтықтан әрекеттесу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5594152" cy="526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қозғалысын талдау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75" y="1514118"/>
            <a:ext cx="5369004" cy="49937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0820" y="1077158"/>
            <a:ext cx="4247912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Суреттерге қысқаша жауап беріңіз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520820" y="1835348"/>
            <a:ext cx="6316504" cy="1314212"/>
          </a:xfrm>
          <a:prstGeom prst="roundRect">
            <a:avLst>
              <a:gd name="adj" fmla="val 834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7520820" y="1812488"/>
            <a:ext cx="6316504" cy="91440"/>
          </a:xfrm>
          <a:prstGeom prst="roundRect">
            <a:avLst>
              <a:gd name="adj" fmla="val 77417"/>
            </a:avLst>
          </a:prstGeom>
          <a:solidFill>
            <a:srgbClr val="1B1B27"/>
          </a:solidFill>
          <a:ln/>
        </p:spPr>
      </p:sp>
      <p:sp>
        <p:nvSpPr>
          <p:cNvPr id="7" name="Shape 4"/>
          <p:cNvSpPr/>
          <p:nvPr/>
        </p:nvSpPr>
        <p:spPr>
          <a:xfrm>
            <a:off x="10426302" y="1582578"/>
            <a:ext cx="505539" cy="505539"/>
          </a:xfrm>
          <a:prstGeom prst="roundRect">
            <a:avLst>
              <a:gd name="adj" fmla="val 180876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0577988" y="1708903"/>
            <a:ext cx="202168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12153" y="2256710"/>
            <a:ext cx="2360057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қалай қозғалады?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712153" y="2688550"/>
            <a:ext cx="5933837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 сипатын анықтаңыз: бірқалыпты, үдемелі немесе кемімелі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520820" y="3570803"/>
            <a:ext cx="6316504" cy="1314212"/>
          </a:xfrm>
          <a:prstGeom prst="roundRect">
            <a:avLst>
              <a:gd name="adj" fmla="val 834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7520820" y="3547943"/>
            <a:ext cx="6316504" cy="91440"/>
          </a:xfrm>
          <a:prstGeom prst="roundRect">
            <a:avLst>
              <a:gd name="adj" fmla="val 77417"/>
            </a:avLst>
          </a:prstGeom>
          <a:solidFill>
            <a:srgbClr val="1B1B27"/>
          </a:solidFill>
          <a:ln/>
        </p:spPr>
      </p:sp>
      <p:sp>
        <p:nvSpPr>
          <p:cNvPr id="13" name="Shape 10"/>
          <p:cNvSpPr/>
          <p:nvPr/>
        </p:nvSpPr>
        <p:spPr>
          <a:xfrm>
            <a:off x="10426302" y="3318033"/>
            <a:ext cx="505539" cy="505539"/>
          </a:xfrm>
          <a:prstGeom prst="roundRect">
            <a:avLst>
              <a:gd name="adj" fmla="val 180876"/>
            </a:avLst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10577988" y="3444358"/>
            <a:ext cx="202168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712153" y="3992165"/>
            <a:ext cx="295465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 қай жаққа бағытталған?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712153" y="4424005"/>
            <a:ext cx="5933837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Күштің бағытын анықтап, үдеудің бағытын көрсетіңіз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520820" y="5306258"/>
            <a:ext cx="6316504" cy="1314212"/>
          </a:xfrm>
          <a:prstGeom prst="roundRect">
            <a:avLst>
              <a:gd name="adj" fmla="val 834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7520820" y="5283398"/>
            <a:ext cx="6316504" cy="91440"/>
          </a:xfrm>
          <a:prstGeom prst="roundRect">
            <a:avLst>
              <a:gd name="adj" fmla="val 77417"/>
            </a:avLst>
          </a:prstGeom>
          <a:solidFill>
            <a:srgbClr val="1B1B27"/>
          </a:solidFill>
          <a:ln/>
        </p:spPr>
      </p:sp>
      <p:sp>
        <p:nvSpPr>
          <p:cNvPr id="19" name="Shape 16"/>
          <p:cNvSpPr/>
          <p:nvPr/>
        </p:nvSpPr>
        <p:spPr>
          <a:xfrm>
            <a:off x="10426302" y="5053488"/>
            <a:ext cx="505539" cy="505539"/>
          </a:xfrm>
          <a:prstGeom prst="roundRect">
            <a:avLst>
              <a:gd name="adj" fmla="val 180876"/>
            </a:avLst>
          </a:prstGeom>
          <a:solidFill>
            <a:srgbClr val="1B1B27"/>
          </a:solidFill>
          <a:ln/>
        </p:spPr>
      </p:sp>
      <p:sp>
        <p:nvSpPr>
          <p:cNvPr id="20" name="Text 17"/>
          <p:cNvSpPr/>
          <p:nvPr/>
        </p:nvSpPr>
        <p:spPr>
          <a:xfrm>
            <a:off x="10577988" y="5179813"/>
            <a:ext cx="202168" cy="252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712153" y="5727620"/>
            <a:ext cx="2744986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Қандай күштер әсер етеді?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712153" y="6159460"/>
            <a:ext cx="5933837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әсер ететін барлық күштерді атаңыз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85454" y="6999565"/>
            <a:ext cx="13044249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 жағдайда Ньютонның үшінші заңын қолданып, күштер жұбын анықтаңыз. Есіңізде болсын: күштер әрқашан жұп болып келеді!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0016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Қызықты факт!</a:t>
            </a:r>
            <a:endParaRPr lang="en-US" sz="5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233493"/>
            <a:ext cx="7556421" cy="1731169"/>
          </a:xfrm>
          <a:prstGeom prst="roundRect">
            <a:avLst>
              <a:gd name="adj" fmla="val 4815"/>
            </a:avLst>
          </a:prstGeom>
          <a:solidFill>
            <a:srgbClr val="D2D2E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2510433"/>
            <a:ext cx="372070" cy="2976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62576" y="248138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Күнделікті өмірде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62576" y="3051810"/>
            <a:ext cx="65892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Тұрмыста Ньютонның үшінші заңы «әрекет қарсы әрекетке тең» деп айтылады. Бұл сөз сіздің құлағыңызға бір рет емес естілген шығар...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87904"/>
            <a:ext cx="7556421" cy="9525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92148" y="4386263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 пен қарсы әрекет тең дегенді естідім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338763"/>
            <a:ext cx="7556421" cy="9525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2148" y="5537121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Физикада бұл дәл осылай жұмыс істейді!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93790" y="65145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принцип біздің күнделікті өміріміздің көптеген аспектілерінде көрінеді: жүргенде, жүзгенде, көлікпен қозғалғанда.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5520"/>
            <a:ext cx="677120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Мысал: әдеби шығармадағы физика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22552"/>
            <a:ext cx="4926568" cy="37303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229766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Талдау сұрақтары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12086" y="299841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509623" y="2892981"/>
            <a:ext cx="33944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Қандай мысалды физиктер суреттеді?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09623" y="3711654"/>
            <a:ext cx="33944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әйгілі мысал, онда бірнеше күш әрекет етеді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52102" y="299841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10449639" y="2892981"/>
            <a:ext cx="33944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Қандай заң оны сипаттауға мүмкіндік береді?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449639" y="3711654"/>
            <a:ext cx="33944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қай заңы осы жағдайға қолданылады?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212086" y="4848999"/>
            <a:ext cx="99179" cy="99179"/>
          </a:xfrm>
          <a:prstGeom prst="roundRect">
            <a:avLst>
              <a:gd name="adj" fmla="val 460985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6509623" y="4743569"/>
            <a:ext cx="31569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Осы заңды тұжырымдаңыз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9623" y="5252085"/>
            <a:ext cx="73344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Толық және дәл тұжырымдама беріңіз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12086" y="5792867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Әдеби шығармалар арқылы физикалық заңдарды түсіну қызықты және тиімді. Бұл теориялық білімді практикалық мысалдармен байланыстыруға көмектеседі.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4493"/>
            <a:ext cx="8044220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Үшінші заңның практикалық мысалдары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84590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Күнделікті өмірден Ньютонның үшінші заңының көптеген мысалдарын табуға болады. Бұл заң біздің қоршаған ортамыздың қалай жұмыс істейтінін түсінуге көмектеседі.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710" y="2910007"/>
            <a:ext cx="5368290" cy="357878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8560" y="2403991"/>
            <a:ext cx="506016" cy="5060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28560" y="3120866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Жүзу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528560" y="3552944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Жүзуші суды артқа итергенде, су жүзушіні алға итереді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8560" y="4160163"/>
            <a:ext cx="506016" cy="50601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28560" y="4877038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Зымыран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528560" y="5309116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Отын газдарын төмен шығарып, зымыран жоғары көтеріледі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8560" y="5916335"/>
            <a:ext cx="506016" cy="5060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28560" y="6633210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Жүру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528560" y="7065288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Жерді артқа итіп, алға жылжимыз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126" y="2293977"/>
            <a:ext cx="4990148" cy="364152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343858"/>
            <a:ext cx="59513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Көлік құралдарындағы қолдану</a:t>
            </a:r>
            <a:endParaRPr lang="en-US" sz="310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137648"/>
            <a:ext cx="992267" cy="119074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984415" y="23360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Дөңгелек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1984415" y="276522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Жерді артқа итереді</a:t>
            </a:r>
            <a:endParaRPr lang="en-US" sz="15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328392"/>
            <a:ext cx="992267" cy="119074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984415" y="35267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Үйкеліс күші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1984415" y="3955971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Қарсы әрекет күші</a:t>
            </a:r>
            <a:endParaRPr lang="en-US" sz="15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4519136"/>
            <a:ext cx="992267" cy="1190744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984415" y="47174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Көлік қозғалады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1984415" y="5146715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Алға қарай жылжиды</a:t>
            </a:r>
            <a:endParaRPr lang="en-US" sz="1550" dirty="0"/>
          </a:p>
        </p:txBody>
      </p:sp>
      <p:sp>
        <p:nvSpPr>
          <p:cNvPr id="14" name="Text 7"/>
          <p:cNvSpPr/>
          <p:nvPr/>
        </p:nvSpPr>
        <p:spPr>
          <a:xfrm>
            <a:off x="793790" y="593312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Автомобильдер, ұшақтар, кемелер — барлығы Ньютонның үшінші заңы негізінде жұмыс істейді. Қозғалтқыш күш тудырып, қоршаған ортаға әсер етеді, ал қоршаған орта қарсы әрекет күшін тудырады.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5576" y="406837"/>
            <a:ext cx="5811560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 дененің массасын салыстыру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5576" y="1085255"/>
            <a:ext cx="13054489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үшінші заңын пайдаланып, өзара әрекеттесетін денелердің массаларын салыстыруға болады.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8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тәжірибе заңның практикалық қолданысын көрсетеді.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6" y="1793796"/>
            <a:ext cx="4760238" cy="253877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87956" y="4498777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әрекеттесу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7956" y="4877276"/>
            <a:ext cx="6346984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бір-біріне тең күштермен әсер 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81" y="1793796"/>
            <a:ext cx="1828443" cy="16530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3081" y="3613071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Үдеулер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03081" y="3991570"/>
            <a:ext cx="6346984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Үдеулер массаға кері пропорционал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787956" y="6559391"/>
            <a:ext cx="13054489" cy="15240"/>
          </a:xfrm>
          <a:prstGeom prst="roundRect">
            <a:avLst>
              <a:gd name="adj" fmla="val 407216"/>
            </a:avLst>
          </a:prstGeom>
          <a:solidFill>
            <a:srgbClr val="C7C7D0"/>
          </a:solidFill>
          <a:ln/>
        </p:spPr>
      </p:sp>
      <p:sp>
        <p:nvSpPr>
          <p:cNvPr id="11" name="Shape 7"/>
          <p:cNvSpPr/>
          <p:nvPr/>
        </p:nvSpPr>
        <p:spPr>
          <a:xfrm>
            <a:off x="3997762" y="6116122"/>
            <a:ext cx="15240" cy="443270"/>
          </a:xfrm>
          <a:prstGeom prst="roundRect">
            <a:avLst>
              <a:gd name="adj" fmla="val 407216"/>
            </a:avLst>
          </a:prstGeom>
          <a:solidFill>
            <a:srgbClr val="C7C7D0"/>
          </a:solidFill>
          <a:ln/>
        </p:spPr>
      </p:sp>
      <p:sp>
        <p:nvSpPr>
          <p:cNvPr id="12" name="Shape 8"/>
          <p:cNvSpPr/>
          <p:nvPr/>
        </p:nvSpPr>
        <p:spPr>
          <a:xfrm>
            <a:off x="3839170" y="6393180"/>
            <a:ext cx="332423" cy="33242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3894594" y="6420922"/>
            <a:ext cx="221575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3081933" y="5412700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Бастапқы жағдай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35712" y="5732026"/>
            <a:ext cx="6139339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тыныштықта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7307461" y="6559391"/>
            <a:ext cx="15240" cy="443270"/>
          </a:xfrm>
          <a:prstGeom prst="roundRect">
            <a:avLst>
              <a:gd name="adj" fmla="val 407216"/>
            </a:avLst>
          </a:prstGeom>
          <a:solidFill>
            <a:srgbClr val="C7C7D0"/>
          </a:solidFill>
          <a:ln/>
        </p:spPr>
      </p:sp>
      <p:sp>
        <p:nvSpPr>
          <p:cNvPr id="17" name="Shape 13"/>
          <p:cNvSpPr/>
          <p:nvPr/>
        </p:nvSpPr>
        <p:spPr>
          <a:xfrm>
            <a:off x="7148870" y="6393180"/>
            <a:ext cx="332423" cy="33242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7204293" y="6420922"/>
            <a:ext cx="221575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391632" y="7150418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4245412" y="7469743"/>
            <a:ext cx="6139458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пайда болады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10617279" y="6116122"/>
            <a:ext cx="15240" cy="443270"/>
          </a:xfrm>
          <a:prstGeom prst="roundRect">
            <a:avLst>
              <a:gd name="adj" fmla="val 407216"/>
            </a:avLst>
          </a:prstGeom>
          <a:solidFill>
            <a:srgbClr val="C7C7D0"/>
          </a:solidFill>
          <a:ln/>
        </p:spPr>
      </p:sp>
      <p:sp>
        <p:nvSpPr>
          <p:cNvPr id="22" name="Shape 18"/>
          <p:cNvSpPr/>
          <p:nvPr/>
        </p:nvSpPr>
        <p:spPr>
          <a:xfrm>
            <a:off x="10458688" y="6393180"/>
            <a:ext cx="332423" cy="332423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10514112" y="6420922"/>
            <a:ext cx="221575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9701451" y="5412700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Нәтиже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7555230" y="5732026"/>
            <a:ext cx="6139458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Массалар қатынасын анықтаймыз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187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Пропорцияны шешу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296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және үшінші заңдарын біріктіріп, массалардың қатынасын табамыз.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93633"/>
            <a:ext cx="6279356" cy="12158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832741"/>
            <a:ext cx="2691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Үдеулер пропорциясы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34125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Үдеулердің қатынасы массалардың кері қатынасына тең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4" y="2393633"/>
            <a:ext cx="4850130" cy="13887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64874" y="40056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Заң формуласы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64874" y="451413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үшінші заңының математикалық түрі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523351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93790" y="5547836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2" name="Text 8"/>
          <p:cNvSpPr/>
          <p:nvPr/>
        </p:nvSpPr>
        <p:spPr>
          <a:xfrm>
            <a:off x="793790" y="5692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F₁ = -F₂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93790" y="6121956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тең және қарама-қарсы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207437" y="523351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5207437" y="5547836"/>
            <a:ext cx="4215408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6" name="Text 12"/>
          <p:cNvSpPr/>
          <p:nvPr/>
        </p:nvSpPr>
        <p:spPr>
          <a:xfrm>
            <a:off x="5207437" y="5692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m₁a₁ = m₂a₂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5207437" y="6121956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Екінші заңды қолданамыз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9621203" y="523351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9621203" y="5547836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0" name="Text 16"/>
          <p:cNvSpPr/>
          <p:nvPr/>
        </p:nvSpPr>
        <p:spPr>
          <a:xfrm>
            <a:off x="9621203" y="5692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m₁/m₂ = a₂/a₁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9621203" y="6121956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Массалардың қатынасын табамыз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793790" y="681156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әдіс тәжірибе жүргізгенде денелердің массаларын салыстыруға мүмкіндік береді.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960240"/>
            <a:ext cx="1304282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Үшінші заңның күнделікті өмірдегі және технологиядағы рөлі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49805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үшінші заңы бізді қоршаған әлемнің көптеген құбылыстарын түсіндіреді және заманауи технологиялардың негізі болып табылады.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3356372"/>
            <a:ext cx="4215289" cy="3372207"/>
          </a:xfrm>
          <a:prstGeom prst="roundRect">
            <a:avLst>
              <a:gd name="adj" fmla="val 247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16650" y="3379232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2606" y="3524131"/>
            <a:ext cx="297656" cy="2976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15008" y="4172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Күнделікті өмір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15008" y="4602123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Біздің әрбір әрекетімізде, мысалы, жүргенде немесе жүзгенде, Ньютонның үшінші заңы әрекет етеді. Біз бір денені итергенде, ол да бізді кері итереді.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5207437" y="3356372"/>
            <a:ext cx="4215408" cy="3372207"/>
          </a:xfrm>
          <a:prstGeom prst="roundRect">
            <a:avLst>
              <a:gd name="adj" fmla="val 247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230297" y="3379232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6253" y="3524131"/>
            <a:ext cx="297656" cy="29765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28655" y="4172902"/>
            <a:ext cx="35435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Инженерлік және Технология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428655" y="4602123"/>
            <a:ext cx="377297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Зымырандардың ұшуынан бастап, автомобильдердің қозғалуына дейін, көптеген құрылғылар мен көлік түрлері үшінші заң принциптерін қолданады. Бұл инженерлік жобалауда маңызды рөл атқарады.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9621203" y="3356372"/>
            <a:ext cx="4215289" cy="3372207"/>
          </a:xfrm>
          <a:prstGeom prst="roundRect">
            <a:avLst>
              <a:gd name="adj" fmla="val 247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644063" y="3379232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E1E1EA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80019" y="3524131"/>
            <a:ext cx="297656" cy="29765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42421" y="4172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Ғылыми түсінік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9842421" y="4602123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Заң күштердің өзара әрекеттесуін тереңірек түсінуге көмектеседі және физикалық әлемді сипаттайтын басқа заңдар мен теориялар үшін негіз қалайды.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93790" y="695182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заңның әмбебаптылығы оның табиғаттағы және техникадағы маңыздылығын көрсетеді.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0200" y="446961"/>
            <a:ext cx="6406634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1: Екі арбашаның өзара әсерін зерттеу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50200" y="839986"/>
            <a:ext cx="1332999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тапсырмада біз Ньютонның үшінші заңын зерттеу үшін екі арбашаның өзара әрекетін талдаймыз.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Тапсырманы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орындау арқылы сіз күштердің теңдігі мен үдеулердің массаға тәуелділігін түсінесіз.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0200" y="1524091"/>
            <a:ext cx="2884408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1-қадам. Бақылау (мини-эксперимент)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5" y="1859161"/>
            <a:ext cx="3936562" cy="262437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685234" y="1738313"/>
            <a:ext cx="8302466" cy="1209199"/>
          </a:xfrm>
          <a:prstGeom prst="roundRect">
            <a:avLst>
              <a:gd name="adj" fmla="val 605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669994" y="1738313"/>
            <a:ext cx="60960" cy="1209199"/>
          </a:xfrm>
          <a:prstGeom prst="roundRect">
            <a:avLst>
              <a:gd name="adj" fmla="val 72801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5851803" y="1859161"/>
            <a:ext cx="1320760" cy="165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Жабдық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51803" y="2129790"/>
            <a:ext cx="801504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А: </a:t>
            </a: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m_A = 0,5 кг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851803" y="2393752"/>
            <a:ext cx="801504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В: </a:t>
            </a: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m_B = 1,0 </a:t>
            </a:r>
            <a:r>
              <a:rPr lang="en-US" sz="1600" i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851803" y="2657713"/>
            <a:ext cx="801504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Олар серіппе арқылы бір-бірінен итеріледі.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685234" y="3053120"/>
            <a:ext cx="8302466" cy="887135"/>
          </a:xfrm>
          <a:prstGeom prst="roundRect">
            <a:avLst>
              <a:gd name="adj" fmla="val 824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669994" y="3053120"/>
            <a:ext cx="60960" cy="887135"/>
          </a:xfrm>
          <a:prstGeom prst="roundRect">
            <a:avLst>
              <a:gd name="adj" fmla="val 72801"/>
            </a:avLst>
          </a:prstGeom>
          <a:solidFill>
            <a:srgbClr val="1B1B27"/>
          </a:solidFill>
          <a:ln/>
        </p:spPr>
      </p:sp>
      <p:sp>
        <p:nvSpPr>
          <p:cNvPr id="14" name="Text 11"/>
          <p:cNvSpPr/>
          <p:nvPr/>
        </p:nvSpPr>
        <p:spPr>
          <a:xfrm>
            <a:off x="5851803" y="3173968"/>
            <a:ext cx="1320760" cy="165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Сұрақтар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851803" y="3444597"/>
            <a:ext cx="801504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арбаша тезірек қозғалып кетеді?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851803" y="3650456"/>
            <a:ext cx="801504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Неліктен олардың жылдамдықтары әртүрлі?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685234" y="4059079"/>
            <a:ext cx="2231469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2-қадам. Диаграмма құрыңыз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685234" y="4362688"/>
            <a:ext cx="8302466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Төмендегі кестені толтырыңыз, күштердің әрекет ету бағыттарын ескеріңіз.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5685234" y="4650462"/>
            <a:ext cx="8302466" cy="947857"/>
          </a:xfrm>
          <a:prstGeom prst="roundRect">
            <a:avLst>
              <a:gd name="adj" fmla="val 468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5692854" y="4658082"/>
            <a:ext cx="8287226" cy="31087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5798463" y="4729043"/>
            <a:ext cx="185678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7874079" y="4729043"/>
            <a:ext cx="185297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Әсер күші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945886" y="4729043"/>
            <a:ext cx="185297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Қарсы әрекет күші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2017693" y="4729043"/>
            <a:ext cx="185678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Қатынас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5692854" y="4968954"/>
            <a:ext cx="8287226" cy="31087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5798463" y="5039916"/>
            <a:ext cx="185678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 24"/>
              <p:cNvSpPr/>
              <p:nvPr/>
            </p:nvSpPr>
            <p:spPr>
              <a:xfrm>
                <a:off x="7702273" y="5406583"/>
                <a:ext cx="1852970" cy="16895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13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kk-KZ" i="1"/>
                                <m:t>𝐹</m:t>
                              </m:r>
                            </m:e>
                            <m:sub>
                              <m:r>
                                <a:rPr lang="kk-KZ" i="1"/>
                                <m:t>𝐴𝐵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273" y="5406583"/>
                <a:ext cx="1852970" cy="168950"/>
              </a:xfrm>
              <a:prstGeom prst="rect">
                <a:avLst/>
              </a:prstGeom>
              <a:blipFill>
                <a:blip r:embed="rId4"/>
                <a:stretch>
                  <a:fillRect t="-67857" b="-35714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725" y="5062061"/>
            <a:ext cx="48578" cy="7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 25"/>
              <p:cNvSpPr/>
              <p:nvPr/>
            </p:nvSpPr>
            <p:spPr>
              <a:xfrm>
                <a:off x="9945886" y="5039916"/>
                <a:ext cx="1852970" cy="16895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13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kk-KZ" i="1"/>
                                <m:t>𝐹</m:t>
                              </m:r>
                            </m:e>
                            <m:sub>
                              <m:r>
                                <a:rPr lang="kk-KZ" i="1"/>
                                <m:t>𝐴𝐵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886" y="5039916"/>
                <a:ext cx="1852970" cy="168950"/>
              </a:xfrm>
              <a:prstGeom prst="rect">
                <a:avLst/>
              </a:prstGeom>
              <a:blipFill>
                <a:blip r:embed="rId6"/>
                <a:stretch>
                  <a:fillRect t="-70370" b="-40741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532" y="5062061"/>
            <a:ext cx="48578" cy="7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 26"/>
              <p:cNvSpPr/>
              <p:nvPr/>
            </p:nvSpPr>
            <p:spPr>
              <a:xfrm>
                <a:off x="12017693" y="5039916"/>
                <a:ext cx="1856780" cy="16895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13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kk-KZ" i="1"/>
                                <m:t>𝐹</m:t>
                              </m:r>
                            </m:e>
                            <m:sub>
                              <m:r>
                                <a:rPr lang="kk-KZ" i="1"/>
                                <m:t>𝐴𝐵</m:t>
                              </m:r>
                            </m:sub>
                          </m:sSub>
                        </m:e>
                      </m:acc>
                      <m:r>
                        <a:rPr lang="kk-KZ" i="1"/>
                        <m:t>=−</m:t>
                      </m:r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kk-KZ" i="1"/>
                                <m:t>𝐹</m:t>
                              </m:r>
                            </m:e>
                            <m:sub>
                              <m:r>
                                <a:rPr lang="kk-KZ" i="1"/>
                                <m:t>𝐵𝐴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7693" y="5039916"/>
                <a:ext cx="1856780" cy="168950"/>
              </a:xfrm>
              <a:prstGeom prst="rect">
                <a:avLst/>
              </a:prstGeom>
              <a:blipFill>
                <a:blip r:embed="rId7"/>
                <a:stretch>
                  <a:fillRect t="-70370" b="-40741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2338" y="5062061"/>
            <a:ext cx="48578" cy="73700"/>
          </a:xfrm>
          <a:prstGeom prst="rect">
            <a:avLst/>
          </a:prstGeom>
        </p:spPr>
      </p:pic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3936" y="5062061"/>
            <a:ext cx="48578" cy="73700"/>
          </a:xfrm>
          <a:prstGeom prst="rect">
            <a:avLst/>
          </a:prstGeom>
        </p:spPr>
      </p:pic>
      <p:sp>
        <p:nvSpPr>
          <p:cNvPr id="34" name="Shape 27"/>
          <p:cNvSpPr/>
          <p:nvPr/>
        </p:nvSpPr>
        <p:spPr>
          <a:xfrm>
            <a:off x="5692854" y="5279827"/>
            <a:ext cx="8287226" cy="31087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5" name="Text 28"/>
          <p:cNvSpPr/>
          <p:nvPr/>
        </p:nvSpPr>
        <p:spPr>
          <a:xfrm>
            <a:off x="5798463" y="5350788"/>
            <a:ext cx="185678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B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725" y="5372933"/>
            <a:ext cx="48578" cy="73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 30"/>
              <p:cNvSpPr/>
              <p:nvPr/>
            </p:nvSpPr>
            <p:spPr>
              <a:xfrm>
                <a:off x="9945886" y="5350788"/>
                <a:ext cx="1852970" cy="16895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13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/>
                          </m:ctrlPr>
                        </m:accPr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kk-KZ" i="1"/>
                                <m:t>𝐹</m:t>
                              </m:r>
                            </m:e>
                            <m:sub>
                              <m:r>
                                <a:rPr lang="kk-KZ" i="1"/>
                                <m:t>𝐵𝐴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Text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886" y="5350788"/>
                <a:ext cx="1852970" cy="168950"/>
              </a:xfrm>
              <a:prstGeom prst="rect">
                <a:avLst/>
              </a:prstGeom>
              <a:blipFill>
                <a:blip r:embed="rId8"/>
                <a:stretch>
                  <a:fillRect t="-70370" b="-40741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532" y="5372933"/>
            <a:ext cx="48578" cy="73700"/>
          </a:xfrm>
          <a:prstGeom prst="rect">
            <a:avLst/>
          </a:prstGeom>
        </p:spPr>
      </p:pic>
      <p:sp>
        <p:nvSpPr>
          <p:cNvPr id="40" name="Text 31"/>
          <p:cNvSpPr/>
          <p:nvPr/>
        </p:nvSpPr>
        <p:spPr>
          <a:xfrm>
            <a:off x="12017693" y="5350788"/>
            <a:ext cx="1856780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Модулі тең, бағыты қарама-қарсы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2"/>
          <p:cNvSpPr/>
          <p:nvPr/>
        </p:nvSpPr>
        <p:spPr>
          <a:xfrm>
            <a:off x="657701" y="5530184"/>
            <a:ext cx="1955602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3-қадам. Есеп шығарыңыз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3"/>
          <p:cNvSpPr/>
          <p:nvPr/>
        </p:nvSpPr>
        <p:spPr>
          <a:xfrm>
            <a:off x="657701" y="5886657"/>
            <a:ext cx="13329999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Серіппе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арбашаға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2 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күшпен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әсер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етеді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деп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есептейміз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Еркі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арбашаның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үдеуін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34"/>
          <p:cNvSpPr/>
          <p:nvPr/>
        </p:nvSpPr>
        <p:spPr>
          <a:xfrm>
            <a:off x="657701" y="6214079"/>
            <a:ext cx="1320760" cy="165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 35"/>
              <p:cNvSpPr/>
              <p:nvPr/>
            </p:nvSpPr>
            <p:spPr>
              <a:xfrm>
                <a:off x="650200" y="6482357"/>
                <a:ext cx="13329999" cy="33789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Ньютонның үшінші заңына сәйкес, екі арбашаға әсер ететін күштер модульдері </a:t>
                </a:r>
                <a:r>
                  <a:rPr lang="en-US" sz="1600" dirty="0" err="1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бойынша</a:t>
                </a:r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тең</a:t>
                </a:r>
                <a:r>
                  <a:rPr lang="ru-RU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i="1"/>
                        </m:ctrlPr>
                      </m:accPr>
                      <m:e>
                        <m:sSub>
                          <m:sSubPr>
                            <m:ctrlPr>
                              <a:rPr lang="ru-RU" i="1"/>
                            </m:ctrlPr>
                          </m:sSubPr>
                          <m:e>
                            <m:r>
                              <a:rPr lang="kk-KZ" i="1"/>
                              <m:t>𝐹</m:t>
                            </m:r>
                          </m:e>
                          <m:sub>
                            <m:r>
                              <a:rPr lang="kk-KZ" i="1"/>
                              <m:t>𝐴𝐵</m:t>
                            </m:r>
                          </m:sub>
                        </m:sSub>
                      </m:e>
                    </m:acc>
                    <m:r>
                      <a:rPr lang="kk-KZ" i="1"/>
                      <m:t>=−</m:t>
                    </m:r>
                    <m:acc>
                      <m:accPr>
                        <m:chr m:val="⃗"/>
                        <m:ctrlPr>
                          <a:rPr lang="ru-RU" i="1"/>
                        </m:ctrlPr>
                      </m:accPr>
                      <m:e>
                        <m:sSub>
                          <m:sSubPr>
                            <m:ctrlPr>
                              <a:rPr lang="ru-RU" i="1"/>
                            </m:ctrlPr>
                          </m:sSubPr>
                          <m:e>
                            <m:r>
                              <a:rPr lang="kk-KZ" i="1"/>
                              <m:t>𝐹</m:t>
                            </m:r>
                          </m:e>
                          <m:sub>
                            <m:r>
                              <a:rPr lang="kk-KZ" i="1"/>
                              <m:t>𝐵𝐴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, бірақ бағыттары қарама-қарсы. Дегенмен, Ньютонның екінші заңы (</a:t>
                </a:r>
                <a:r>
                  <a:rPr lang="en-US" sz="1600" i="1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F = ma</a:t>
                </a:r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) бойынша, үдеу массаға кері пропорционал. Сондықтан, массасы жеңіл арбаша А (0,5 кг) үлкенірек үдеумен (4 м/с²) қозғалады, ал массасы ауыр арбаша В (1,0 кг) кішірек үдеумен (2 м/с²) қозғалады.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Text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00" y="6482357"/>
                <a:ext cx="13329999" cy="337899"/>
              </a:xfrm>
              <a:prstGeom prst="rect">
                <a:avLst/>
              </a:prstGeom>
              <a:blipFill>
                <a:blip r:embed="rId9"/>
                <a:stretch>
                  <a:fillRect l="-961" b="-171429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hape 36"/>
          <p:cNvSpPr/>
          <p:nvPr/>
        </p:nvSpPr>
        <p:spPr>
          <a:xfrm>
            <a:off x="650200" y="7302709"/>
            <a:ext cx="13329999" cy="594229"/>
          </a:xfrm>
          <a:prstGeom prst="roundRect">
            <a:avLst>
              <a:gd name="adj" fmla="val 9892"/>
            </a:avLst>
          </a:prstGeom>
          <a:solidFill>
            <a:srgbClr val="D2D2E0"/>
          </a:solidFill>
          <a:ln/>
        </p:spPr>
      </p:sp>
      <p:pic>
        <p:nvPicPr>
          <p:cNvPr id="4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809" y="7349740"/>
            <a:ext cx="132040" cy="105608"/>
          </a:xfrm>
          <a:prstGeom prst="rect">
            <a:avLst/>
          </a:prstGeom>
        </p:spPr>
      </p:pic>
      <p:sp>
        <p:nvSpPr>
          <p:cNvPr id="47" name="Text 37"/>
          <p:cNvSpPr/>
          <p:nvPr/>
        </p:nvSpPr>
        <p:spPr>
          <a:xfrm>
            <a:off x="993458" y="7341195"/>
            <a:ext cx="12881134" cy="16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 (4 балл): 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Өзара әсер жұбын дұрыс атады - 1 б. Әр дененің күш диаграммасын дұрыс салды - 1 б. Үдеулерді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дұрыс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есептеді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- 1 б. Қорытындыны Ньютонның 3-заңымен байланыстырды - 1 б.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6457BB10-0529-4F58-8E8D-7A8EEF66EC86}"/>
                  </a:ext>
                </a:extLst>
              </p:cNvPr>
              <p:cNvSpPr/>
              <p:nvPr/>
            </p:nvSpPr>
            <p:spPr>
              <a:xfrm>
                <a:off x="8355984" y="4838450"/>
                <a:ext cx="590610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k-K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kk-KZ" i="1"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6457BB10-0529-4F58-8E8D-7A8EEF66EC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984" y="4838450"/>
                <a:ext cx="590610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6470"/>
            <a:ext cx="638317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ғылымға қосқан үлесі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91446" y="2955846"/>
            <a:ext cx="733436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«Ньютон табиғаттағы үдерістердің кең ауқымын жоғары дәлдікпен анықтайтын элементарлық заңдарды тұжырымдаған алғашқы ғалым болды және өз еңбектерімен бүкіл дүниетанымға терең әсер етті»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91446" y="4237077"/>
            <a:ext cx="73343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— Альберт Эйнштейн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955846"/>
            <a:ext cx="22860" cy="1448753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777859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Исаак Ньютон механиканың негізін қалаушы ретінде ғылым тарихында ерекше орын алады. Оның заңдары қазіргі физиканың іргетасы болып табылады.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992624"/>
            <a:ext cx="4683323" cy="62443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0694"/>
            <a:ext cx="7802999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Функционалдық сауаттылыққа арналған тапсырма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32334"/>
            <a:ext cx="3007876" cy="25487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43575" y="1503402"/>
            <a:ext cx="8100536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Сауда орталығында сіз автоматты есіктен өтіп, эскалаторға аяқ басасыз. Бұл жағдайларда Ньютонның үшінші заңы қалай көрінетінін талдайық.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43575" y="2061329"/>
            <a:ext cx="8100536" cy="1212175"/>
          </a:xfrm>
          <a:prstGeom prst="roundRect">
            <a:avLst>
              <a:gd name="adj" fmla="val 447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758815" y="2076569"/>
            <a:ext cx="8070056" cy="386953"/>
          </a:xfrm>
          <a:prstGeom prst="roundRect">
            <a:avLst>
              <a:gd name="adj" fmla="val 9276"/>
            </a:avLst>
          </a:prstGeom>
          <a:solidFill>
            <a:srgbClr val="E1E1EA"/>
          </a:solidFill>
          <a:ln/>
        </p:spPr>
      </p:sp>
      <p:sp>
        <p:nvSpPr>
          <p:cNvPr id="7" name="Text 4"/>
          <p:cNvSpPr/>
          <p:nvPr/>
        </p:nvSpPr>
        <p:spPr>
          <a:xfrm>
            <a:off x="9697045" y="2145268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87760" y="2592467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Мәтін-кейс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790961" y="2807077"/>
            <a:ext cx="7812167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Автоматты есік сізді кішкене күшпен «итереді». Эскалаторға аяқ басқанда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табаныңызға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жоғары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бағытталған күш сезесіз.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743575" y="3418523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Тапсырмалар: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743575" y="3789283"/>
            <a:ext cx="8100536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Өзара әрекет ететін денелер жұбын жазыңыз: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743575" y="4124682"/>
            <a:ext cx="2375178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жұптары және бағыттары: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4600099"/>
            <a:ext cx="6456878" cy="1057513"/>
          </a:xfrm>
          <a:prstGeom prst="roundRect">
            <a:avLst>
              <a:gd name="adj" fmla="val 691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78550" y="4600099"/>
            <a:ext cx="60960" cy="1057513"/>
          </a:xfrm>
          <a:prstGeom prst="roundRect">
            <a:avLst>
              <a:gd name="adj" fmla="val 88884"/>
            </a:avLst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983694" y="474428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Есік-Адам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83694" y="5023128"/>
            <a:ext cx="612278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07" y="5046226"/>
            <a:ext cx="59293" cy="8989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983694" y="5306973"/>
            <a:ext cx="612278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Қарсы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68" y="5330071"/>
            <a:ext cx="59293" cy="89892"/>
          </a:xfrm>
          <a:prstGeom prst="rect">
            <a:avLst/>
          </a:prstGeom>
        </p:spPr>
      </p:pic>
      <p:sp>
        <p:nvSpPr>
          <p:cNvPr id="20" name="Shape 15"/>
          <p:cNvSpPr/>
          <p:nvPr/>
        </p:nvSpPr>
        <p:spPr>
          <a:xfrm>
            <a:off x="7379613" y="4600099"/>
            <a:ext cx="6456998" cy="1057513"/>
          </a:xfrm>
          <a:prstGeom prst="roundRect">
            <a:avLst>
              <a:gd name="adj" fmla="val 691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364373" y="4600099"/>
            <a:ext cx="60960" cy="1057513"/>
          </a:xfrm>
          <a:prstGeom prst="roundRect">
            <a:avLst>
              <a:gd name="adj" fmla="val 88884"/>
            </a:avLst>
          </a:prstGeom>
          <a:solidFill>
            <a:srgbClr val="1B1B27"/>
          </a:solidFill>
          <a:ln/>
        </p:spPr>
      </p:sp>
      <p:sp>
        <p:nvSpPr>
          <p:cNvPr id="22" name="Text 17"/>
          <p:cNvSpPr/>
          <p:nvPr/>
        </p:nvSpPr>
        <p:spPr>
          <a:xfrm>
            <a:off x="7569517" y="474428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Эскалатор-Табан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7569517" y="5023128"/>
            <a:ext cx="612290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Әрекет: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7569517" y="5306973"/>
            <a:ext cx="6122908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Қарсы әрекет: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793790" y="5851088"/>
            <a:ext cx="2942630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Инерциямен байланысы: ___________?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793790" y="6104096"/>
            <a:ext cx="7925872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Қысқа есеп (сапалық)  Адам массасы – </a:t>
            </a:r>
            <a:r>
              <a:rPr lang="en-US" sz="16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70 кг</a:t>
            </a: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. Эскалатор бірқалыпты көтеріліп келеді. 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793790" y="6539389"/>
            <a:ext cx="130428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Тапсырма: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Тіреу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адамның эскалаторға түсіретін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 туралы не айтуға болады?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133" y="6562487"/>
            <a:ext cx="59293" cy="89892"/>
          </a:xfrm>
          <a:prstGeom prst="rect">
            <a:avLst/>
          </a:prstGeom>
        </p:spPr>
      </p:pic>
      <p:pic>
        <p:nvPicPr>
          <p:cNvPr id="29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643" y="6562487"/>
            <a:ext cx="59293" cy="89892"/>
          </a:xfrm>
          <a:prstGeom prst="rect">
            <a:avLst/>
          </a:prstGeom>
        </p:spPr>
      </p:pic>
      <p:sp>
        <p:nvSpPr>
          <p:cNvPr id="30" name="Shape 23"/>
          <p:cNvSpPr/>
          <p:nvPr/>
        </p:nvSpPr>
        <p:spPr>
          <a:xfrm>
            <a:off x="793790" y="6890861"/>
            <a:ext cx="13042821" cy="548045"/>
          </a:xfrm>
          <a:prstGeom prst="roundRect">
            <a:avLst>
              <a:gd name="adj" fmla="val 9887"/>
            </a:avLst>
          </a:prstGeom>
          <a:solidFill>
            <a:srgbClr val="D2D2E0"/>
          </a:solidFill>
          <a:ln/>
        </p:spPr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34" y="7083862"/>
            <a:ext cx="161211" cy="128945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1212890" y="7051953"/>
            <a:ext cx="12494776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Жауабы: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Модульдері тең, бағыты қарама-қарсы.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29589"/>
            <a:ext cx="11050310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3: «Арқан тартыс» – күштерді талдау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95781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үшінші заңын қолданып, «Арқан тартыс» ойынындағы күштерді талдайық.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21586"/>
            <a:ext cx="4822269" cy="26050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37578" y="2198012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Модельдеу: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37578" y="2739866"/>
            <a:ext cx="750653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топ арқанды бірдей күшпен тартады. Арқан ортасында динамометр бекітілген.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337578" y="3253620"/>
            <a:ext cx="7506533" cy="717352"/>
          </a:xfrm>
          <a:prstGeom prst="roundRect">
            <a:avLst>
              <a:gd name="adj" fmla="val 1529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314718" y="3253620"/>
            <a:ext cx="91440" cy="717352"/>
          </a:xfrm>
          <a:prstGeom prst="roundRect">
            <a:avLst>
              <a:gd name="adj" fmla="val 86605"/>
            </a:avLst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6617494" y="3464956"/>
            <a:ext cx="502408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Арқан керілу күші туралы не айтуға болады?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37578" y="4183022"/>
            <a:ext cx="5838468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Әділдік құндылығына сай жарыс шарттары: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37578" y="4724876"/>
            <a:ext cx="750653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Топтар саны тең болуы керек.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37578" y="5092541"/>
            <a:ext cx="750653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Аяқ астындағы үйкеліс жағдайы бірдей болуы тиіс.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37578" y="5460206"/>
            <a:ext cx="750653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Орта тең бөлінген сызықпен белгіленеді.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3790" y="6039921"/>
            <a:ext cx="13042821" cy="1102757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66" y="6323766"/>
            <a:ext cx="235625" cy="188476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406366" y="6275426"/>
            <a:ext cx="12241768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 (3 балл):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Арқан–қол өзара әсер жұбын дұрыс атады - 1 б. Күштердің тең екенін физикалық тілмен түсіндірді - 1 б. Әділдікке бағытталған нақты шешім ұсынды - 1 б.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4174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41744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18066" y="493633"/>
            <a:ext cx="5288518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 және зерттеу тапсырмасы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8066" y="1033224"/>
            <a:ext cx="13194268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бөлімде Ньютонның үшінші заңына қатысты алған білімдеріңізді қорытындылаймыз және оны тәжірибеде қалай қолдануға болатынын зерттейміз.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18066" y="1351121"/>
            <a:ext cx="6538793" cy="702826"/>
          </a:xfrm>
          <a:prstGeom prst="roundRect">
            <a:avLst>
              <a:gd name="adj" fmla="val 697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49987" y="1425893"/>
            <a:ext cx="1770221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«Бір сөйлем – бір дәлел»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49987" y="1678186"/>
            <a:ext cx="627495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«Бүгін Ньютонның үшінші заңы...»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деген сөйлемді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білімдеріңізге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сүйеніп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дәлелмен аяқтаңыз.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373541" y="1351121"/>
            <a:ext cx="6538793" cy="702826"/>
          </a:xfrm>
          <a:prstGeom prst="roundRect">
            <a:avLst>
              <a:gd name="adj" fmla="val 697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505462" y="1403033"/>
            <a:ext cx="1773436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«Мен үшін жаңа болды...»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05462" y="1655326"/>
            <a:ext cx="627495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Сіз үшін жаңа болған немесе ерекше әсер еткен тұстарды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стикерлерге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жазыңыз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18066" y="2243497"/>
            <a:ext cx="13194268" cy="22146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718066" y="2440662"/>
            <a:ext cx="7631073" cy="291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тапсырмасы: Ньютонның үшінші заңы бізді қоршаған ортада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18066" y="2907387"/>
            <a:ext cx="13194268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үшінші заңының күнделікті өмірдегі көріністерін фото/эскиз арқылы түсіндіріңіз.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718066" y="3225284"/>
            <a:ext cx="13194268" cy="702826"/>
          </a:xfrm>
          <a:prstGeom prst="roundRect">
            <a:avLst>
              <a:gd name="adj" fmla="val 697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733306" y="3240524"/>
            <a:ext cx="466725" cy="672346"/>
          </a:xfrm>
          <a:prstGeom prst="roundRect">
            <a:avLst>
              <a:gd name="adj" fmla="val 6583"/>
            </a:avLst>
          </a:prstGeom>
          <a:solidFill>
            <a:srgbClr val="E1E1EA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8" y="3489127"/>
            <a:ext cx="175022" cy="17502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316712" y="3357205"/>
            <a:ext cx="1458635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Есік – Еден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316712" y="3609499"/>
            <a:ext cx="1246370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Есікті ашқанда немесе жапқанда есік пен еден арасындағы өзара әрекетті сипаттаңыз.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718066" y="4044791"/>
            <a:ext cx="13194268" cy="702826"/>
          </a:xfrm>
          <a:prstGeom prst="roundRect">
            <a:avLst>
              <a:gd name="adj" fmla="val 697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733306" y="4060031"/>
            <a:ext cx="466725" cy="672346"/>
          </a:xfrm>
          <a:prstGeom prst="roundRect">
            <a:avLst>
              <a:gd name="adj" fmla="val 6583"/>
            </a:avLst>
          </a:prstGeom>
          <a:solidFill>
            <a:srgbClr val="E1E1EA"/>
          </a:solidFill>
          <a:ln/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48" y="4308634"/>
            <a:ext cx="175022" cy="175022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1316712" y="4176713"/>
            <a:ext cx="1458635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Жүгіріс аяқ – Жер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9"/>
          <p:cNvSpPr/>
          <p:nvPr/>
        </p:nvSpPr>
        <p:spPr>
          <a:xfrm>
            <a:off x="1316712" y="4429006"/>
            <a:ext cx="1246370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Жүгіргенде аяғыңыз жерді итергенде және жер аяғыңызды кері итергендегі күштерді түсіндіріңіз.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0"/>
          <p:cNvSpPr/>
          <p:nvPr/>
        </p:nvSpPr>
        <p:spPr>
          <a:xfrm>
            <a:off x="718066" y="4864298"/>
            <a:ext cx="13194268" cy="702826"/>
          </a:xfrm>
          <a:prstGeom prst="roundRect">
            <a:avLst>
              <a:gd name="adj" fmla="val 697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733306" y="4879538"/>
            <a:ext cx="466725" cy="672346"/>
          </a:xfrm>
          <a:prstGeom prst="roundRect">
            <a:avLst>
              <a:gd name="adj" fmla="val 6583"/>
            </a:avLst>
          </a:prstGeom>
          <a:solidFill>
            <a:srgbClr val="E1E1EA"/>
          </a:solidFill>
          <a:ln/>
        </p:spPr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48" y="5128141"/>
            <a:ext cx="175022" cy="175022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1316712" y="4996220"/>
            <a:ext cx="1458635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Балға – Шеге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1316712" y="5248513"/>
            <a:ext cx="12463701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Балға шегеге соққы бергендегі және шегенің балғаға кері әсерін көрсетіңіз.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4"/>
          <p:cNvSpPr/>
          <p:nvPr/>
        </p:nvSpPr>
        <p:spPr>
          <a:xfrm>
            <a:off x="718066" y="5742146"/>
            <a:ext cx="2552224" cy="218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AI көмегімен талдау (ChatGPT):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5"/>
          <p:cNvSpPr/>
          <p:nvPr/>
        </p:nvSpPr>
        <p:spPr>
          <a:xfrm>
            <a:off x="718066" y="6135886"/>
            <a:ext cx="116681" cy="145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6"/>
          <p:cNvSpPr/>
          <p:nvPr/>
        </p:nvSpPr>
        <p:spPr>
          <a:xfrm>
            <a:off x="718066" y="6319004"/>
            <a:ext cx="432030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3" name="Text 27"/>
          <p:cNvSpPr/>
          <p:nvPr/>
        </p:nvSpPr>
        <p:spPr>
          <a:xfrm>
            <a:off x="718066" y="6407825"/>
            <a:ext cx="2208014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 жұптарын атаңыз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718066" y="6660118"/>
            <a:ext cx="4320302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 жағдайдағы әрекеттесуші денелер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жұбын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анықтаңыз.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5155049" y="6135886"/>
            <a:ext cx="116681" cy="145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0"/>
          <p:cNvSpPr/>
          <p:nvPr/>
        </p:nvSpPr>
        <p:spPr>
          <a:xfrm>
            <a:off x="5155049" y="6319004"/>
            <a:ext cx="432030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7" name="Text 31"/>
          <p:cNvSpPr/>
          <p:nvPr/>
        </p:nvSpPr>
        <p:spPr>
          <a:xfrm>
            <a:off x="5155049" y="6407825"/>
            <a:ext cx="2430304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Векторлы сызба нобайын жасаңыз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2"/>
          <p:cNvSpPr/>
          <p:nvPr/>
        </p:nvSpPr>
        <p:spPr>
          <a:xfrm>
            <a:off x="5155049" y="6660118"/>
            <a:ext cx="4320302" cy="373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күштің бағытын көрсететін векторлық диаграмманы қалай құруға болатынын сипаттаңыз.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3"/>
          <p:cNvSpPr/>
          <p:nvPr/>
        </p:nvSpPr>
        <p:spPr>
          <a:xfrm>
            <a:off x="9592032" y="6135886"/>
            <a:ext cx="116681" cy="145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4"/>
          <p:cNvSpPr/>
          <p:nvPr/>
        </p:nvSpPr>
        <p:spPr>
          <a:xfrm>
            <a:off x="9592032" y="6319004"/>
            <a:ext cx="4320302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41" name="Text 35"/>
          <p:cNvSpPr/>
          <p:nvPr/>
        </p:nvSpPr>
        <p:spPr>
          <a:xfrm>
            <a:off x="9592032" y="6407825"/>
            <a:ext cx="1458635" cy="182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Шағын рефлексия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6"/>
          <p:cNvSpPr/>
          <p:nvPr/>
        </p:nvSpPr>
        <p:spPr>
          <a:xfrm>
            <a:off x="9592032" y="6660118"/>
            <a:ext cx="4320302" cy="3733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«Қай жерде қателесуім мүмкін?» деген тақырыпта өз ойларыңызды жазып, мүмкін қателіктерді талдаңыз.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37"/>
          <p:cNvSpPr/>
          <p:nvPr/>
        </p:nvSpPr>
        <p:spPr>
          <a:xfrm>
            <a:off x="718066" y="7252216"/>
            <a:ext cx="13194268" cy="495895"/>
          </a:xfrm>
          <a:prstGeom prst="roundRect">
            <a:avLst>
              <a:gd name="adj" fmla="val 9883"/>
            </a:avLst>
          </a:prstGeom>
          <a:solidFill>
            <a:srgbClr val="D2D2E0"/>
          </a:solidFill>
          <a:ln/>
        </p:spPr>
      </p:sp>
      <p:pic>
        <p:nvPicPr>
          <p:cNvPr id="4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47" y="7425452"/>
            <a:ext cx="145852" cy="116681"/>
          </a:xfrm>
          <a:prstGeom prst="rect">
            <a:avLst/>
          </a:prstGeom>
        </p:spPr>
      </p:pic>
      <p:sp>
        <p:nvSpPr>
          <p:cNvPr id="45" name="Text 38"/>
          <p:cNvSpPr/>
          <p:nvPr/>
        </p:nvSpPr>
        <p:spPr>
          <a:xfrm>
            <a:off x="1097280" y="7398068"/>
            <a:ext cx="12698373" cy="186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сабақта мұғалім үздік үлгілерді көрсетеді.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146" y="284806"/>
            <a:ext cx="760297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үшінші заңы: негізгі принцип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93146" y="107859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Табиғатта бір дененің екінші денеге бір жақты әсері ешқашан болмайды. Денелер арасында әрқашан өзара әрекеттесу пайда болады. Бұл физиканың іргелі принципі.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10" y="1936917"/>
            <a:ext cx="5073491" cy="12683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5027" y="32697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Әрбір әрекетке қарама-қарсы әрекет сәйкес келеді. Күштер жұптасып пайда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болады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және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әрқашан қарама-қарсы бағытталған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F2AC3352-7F70-48DB-BB9E-5442B5035896}"/>
              </a:ext>
            </a:extLst>
          </p:cNvPr>
          <p:cNvSpPr/>
          <p:nvPr/>
        </p:nvSpPr>
        <p:spPr>
          <a:xfrm>
            <a:off x="393146" y="373356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Күштердің табиғаты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403E098-BA38-4D92-A732-1872A9D9AB83}"/>
              </a:ext>
            </a:extLst>
          </p:cNvPr>
          <p:cNvSpPr/>
          <p:nvPr/>
        </p:nvSpPr>
        <p:spPr>
          <a:xfrm>
            <a:off x="385527" y="4514663"/>
            <a:ext cx="396120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Механикадағы екі түрлі күш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D2C64A5A-3CA0-4BC5-8DCA-CD679BF13A82}"/>
              </a:ext>
            </a:extLst>
          </p:cNvPr>
          <p:cNvSpPr/>
          <p:nvPr/>
        </p:nvSpPr>
        <p:spPr>
          <a:xfrm>
            <a:off x="385527" y="5109975"/>
            <a:ext cx="6279356" cy="1238012"/>
          </a:xfrm>
          <a:prstGeom prst="roundRect">
            <a:avLst>
              <a:gd name="adj" fmla="val 67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226A0ED-4B57-4A93-837A-182504373CC6}"/>
              </a:ext>
            </a:extLst>
          </p:cNvPr>
          <p:cNvSpPr/>
          <p:nvPr/>
        </p:nvSpPr>
        <p:spPr>
          <a:xfrm>
            <a:off x="591505" y="53159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Тартылыс күштері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038832BB-094C-46AB-A365-4BDC428FBA1C}"/>
              </a:ext>
            </a:extLst>
          </p:cNvPr>
          <p:cNvSpPr/>
          <p:nvPr/>
        </p:nvSpPr>
        <p:spPr>
          <a:xfrm>
            <a:off x="591505" y="5824469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арасындағы гравитациялық әрекеттесу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28AD5E15-3BC0-4B5C-BF59-29A1CF5C6A8A}"/>
              </a:ext>
            </a:extLst>
          </p:cNvPr>
          <p:cNvSpPr/>
          <p:nvPr/>
        </p:nvSpPr>
        <p:spPr>
          <a:xfrm>
            <a:off x="385527" y="6546345"/>
            <a:ext cx="6279356" cy="1238012"/>
          </a:xfrm>
          <a:prstGeom prst="roundRect">
            <a:avLst>
              <a:gd name="adj" fmla="val 67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CCE49B6A-9083-4969-84A0-A34E58A1BCC9}"/>
              </a:ext>
            </a:extLst>
          </p:cNvPr>
          <p:cNvSpPr/>
          <p:nvPr/>
        </p:nvSpPr>
        <p:spPr>
          <a:xfrm>
            <a:off x="591505" y="6752323"/>
            <a:ext cx="30706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Электромагниттік күштер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2B4B0A45-6D85-42B4-A972-EF03470696F1}"/>
              </a:ext>
            </a:extLst>
          </p:cNvPr>
          <p:cNvSpPr/>
          <p:nvPr/>
        </p:nvSpPr>
        <p:spPr>
          <a:xfrm>
            <a:off x="591505" y="7260839"/>
            <a:ext cx="58674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Серпімділік күштері және үйкеліс күштері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53D930A2-0D60-4D54-891D-6D435CCE1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611" y="4539547"/>
            <a:ext cx="4515207" cy="2157651"/>
          </a:xfrm>
          <a:prstGeom prst="rect">
            <a:avLst/>
          </a:prstGeom>
        </p:spPr>
      </p:pic>
      <p:sp>
        <p:nvSpPr>
          <p:cNvPr id="15" name="Text 8">
            <a:extLst>
              <a:ext uri="{FF2B5EF4-FFF2-40B4-BE49-F238E27FC236}">
                <a16:creationId xmlns:a16="http://schemas.microsoft.com/office/drawing/2014/main" id="{B6133C62-836E-428A-B82F-0BAC52A63C93}"/>
              </a:ext>
            </a:extLst>
          </p:cNvPr>
          <p:cNvSpPr/>
          <p:nvPr/>
        </p:nvSpPr>
        <p:spPr>
          <a:xfrm>
            <a:off x="7156611" y="692043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Өзара әрекеттесу кезінде денелер үдеу алады. Күштердің әсерінен денелердің қозғалысы өзгереді, бұл Ньютонның екінші заңымен сипатталады.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24648"/>
            <a:ext cx="5471230" cy="298334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073468"/>
            <a:ext cx="417278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 арбамен тәжірибе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280190" y="186725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арбаны бір-біріне итергенде не болатынын байқайық. Олар қарама-қарсы бағытта қозғалады, бірақ олардың үдеулері массаларына кері пропорционал.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725579"/>
            <a:ext cx="992267" cy="119074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470815" y="29239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Бірінші арба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7470815" y="335315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Екінші арбаға күш түсіреді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16323"/>
            <a:ext cx="992267" cy="119074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470815" y="41146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7470815" y="4543901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тең және қарама-қарсы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107067"/>
            <a:ext cx="992267" cy="1190744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470815" y="53054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Екінші арба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7470815" y="5734645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Бірінші арбаға күш түсіреді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280190" y="652105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Ньютонның үшінші заңының жазбасы болып табылады. Тәжірибе арқылы біз күштердің тең екенін және қарама-қарсы бағытталғанын көреміз.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2865"/>
            <a:ext cx="93179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үшінші заңының тұжырымы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3059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Денелердің өзара әрекеттесуін зерттеу нәтижесінде Ньютон динамиканың үшінші заңын ашты.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2471380"/>
            <a:ext cx="13042821" cy="1413629"/>
          </a:xfrm>
          <a:prstGeom prst="roundRect">
            <a:avLst>
              <a:gd name="adj" fmla="val 5897"/>
            </a:avLst>
          </a:prstGeom>
          <a:solidFill>
            <a:srgbClr val="D2D2E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2748320"/>
            <a:ext cx="372070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62576" y="271926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Негізгі қағида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62576" y="3289697"/>
            <a:ext cx="120756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дененің бір-біріне әсер ететін күштері әрқашан шамасы бойынша тең және бағыты бойынша қарама-қарсы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410825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заң кез келген өзара әрекеттесуге қолданылады: гравитациялық, электромагниттік, серпімді немесе үйкеліс күштеріне.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723448"/>
            <a:ext cx="577048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Заңның математикалық өрнегі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5172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бір-біріне модулі бойынша тең, бағыты бойынша қарама-қарсы, бір түзу бойымен әсер ететін күштермен әрекеттеседі.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6058019"/>
            <a:ext cx="13042821" cy="1158716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801410" y="6065639"/>
            <a:ext cx="4342448" cy="1143476"/>
          </a:xfrm>
          <a:prstGeom prst="roundRect">
            <a:avLst>
              <a:gd name="adj" fmla="val 7290"/>
            </a:avLst>
          </a:prstGeom>
          <a:solidFill>
            <a:srgbClr val="E1E1EA"/>
          </a:solidFill>
          <a:ln/>
        </p:spPr>
      </p:sp>
      <p:sp>
        <p:nvSpPr>
          <p:cNvPr id="13" name="Text 10"/>
          <p:cNvSpPr/>
          <p:nvPr/>
        </p:nvSpPr>
        <p:spPr>
          <a:xfrm>
            <a:off x="999768" y="62639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Тең модуль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99768" y="6693218"/>
            <a:ext cx="39457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|F₁| = |F₂|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143857" y="6065639"/>
            <a:ext cx="4342567" cy="1143476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6" name="Shape 13"/>
          <p:cNvSpPr/>
          <p:nvPr/>
        </p:nvSpPr>
        <p:spPr>
          <a:xfrm>
            <a:off x="5143857" y="6065639"/>
            <a:ext cx="22860" cy="1143476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</p:sp>
      <p:sp>
        <p:nvSpPr>
          <p:cNvPr id="17" name="Text 14"/>
          <p:cNvSpPr/>
          <p:nvPr/>
        </p:nvSpPr>
        <p:spPr>
          <a:xfrm>
            <a:off x="5342215" y="62639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Қарама-қарсы бағыт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342215" y="6693218"/>
            <a:ext cx="39458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F₁ = -F₂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9486424" y="6065639"/>
            <a:ext cx="4342567" cy="1143476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20" name="Shape 17"/>
          <p:cNvSpPr/>
          <p:nvPr/>
        </p:nvSpPr>
        <p:spPr>
          <a:xfrm>
            <a:off x="9486424" y="6065639"/>
            <a:ext cx="22860" cy="1143476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</p:sp>
      <p:sp>
        <p:nvSpPr>
          <p:cNvPr id="21" name="Text 18"/>
          <p:cNvSpPr/>
          <p:nvPr/>
        </p:nvSpPr>
        <p:spPr>
          <a:xfrm>
            <a:off x="9684782" y="62639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 түзу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9684782" y="6693218"/>
            <a:ext cx="39458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Әрекет сызығы ортақ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1720"/>
            <a:ext cx="115034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Әрекеттесуші және қарсы әрекеттесуші күштер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22696"/>
            <a:ext cx="5060990" cy="213086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87680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Әрекеттесуші күш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447228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дененің екінші денеге әсер ететін күші. Бұл күш өзгерісті тудырады.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4" y="2522696"/>
            <a:ext cx="4353997" cy="217693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64874" y="4922877"/>
            <a:ext cx="35398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Қарсы әрекеттесуші күш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64874" y="549330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Екінші дененің бірінші денеге әсер ететін күші. Әрқашан әрекеттесуші күшке тең.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93790" y="653022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күштер жұп болып пайда болады және бір-бірінсіз болмайды. Олар әрқашан әртүрлі денелерге түсірілген.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3210"/>
            <a:ext cx="576405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Динамометрлермен тәжірибе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Денелердің бір-біріне әрекеті ешқашан бір жақты болмайды! Екі динамометрді бір-біріне ілістіріп, әртүрлі бағытта тартқанда не көрсететінін қараңыз!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91" y="3525322"/>
            <a:ext cx="6464498" cy="12530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00157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315903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5460802"/>
            <a:ext cx="30666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Динамометрлерді ілістіру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5890022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өлшегішті бір-біріне тіркейміз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07437" y="500157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07437" y="5315903"/>
            <a:ext cx="4215408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5207437" y="54608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Қарама-қарсы тарту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207437" y="5890022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Әртүрлі бағытта күш түсіреміз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621203" y="500157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621203" y="5315903"/>
            <a:ext cx="4215289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9621203" y="5460802"/>
            <a:ext cx="31938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Көрсеткіштерді салыстыру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621203" y="5890022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динамометр де бірдей мәнді көрсетеді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8188"/>
            <a:ext cx="484620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Күштердің ерекшеліктері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789634"/>
            <a:ext cx="4215289" cy="1464112"/>
          </a:xfrm>
          <a:prstGeom prst="roundRect">
            <a:avLst>
              <a:gd name="adj" fmla="val 749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766774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49197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372" y="2670572"/>
            <a:ext cx="238125" cy="23812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3285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 түзу бойымен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5008" y="3714988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бір түзу бойында әрекет 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437" y="2789634"/>
            <a:ext cx="4215408" cy="1464112"/>
          </a:xfrm>
          <a:prstGeom prst="roundRect">
            <a:avLst>
              <a:gd name="adj" fmla="val 749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207437" y="2766774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11" name="Shape 8"/>
          <p:cNvSpPr/>
          <p:nvPr/>
        </p:nvSpPr>
        <p:spPr>
          <a:xfrm>
            <a:off x="7017425" y="249197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018" y="2670572"/>
            <a:ext cx="238125" cy="23812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8655" y="3285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Қарама-қарсы бағыт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28655" y="3714988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қарама-қарсы бағытталған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21203" y="2789634"/>
            <a:ext cx="4215289" cy="1464112"/>
          </a:xfrm>
          <a:prstGeom prst="roundRect">
            <a:avLst>
              <a:gd name="adj" fmla="val 7495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2"/>
          <p:cNvSpPr/>
          <p:nvPr/>
        </p:nvSpPr>
        <p:spPr>
          <a:xfrm>
            <a:off x="9621203" y="2766774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17" name="Shape 13"/>
          <p:cNvSpPr/>
          <p:nvPr/>
        </p:nvSpPr>
        <p:spPr>
          <a:xfrm>
            <a:off x="11431191" y="249197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9784" y="2670572"/>
            <a:ext cx="238125" cy="23812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42421" y="32857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Тең шама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842421" y="3714988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Күштердің модульдері тең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6"/>
          <p:cNvSpPr/>
          <p:nvPr/>
        </p:nvSpPr>
        <p:spPr>
          <a:xfrm>
            <a:off x="793790" y="4749760"/>
            <a:ext cx="6422112" cy="1781651"/>
          </a:xfrm>
          <a:prstGeom prst="roundRect">
            <a:avLst>
              <a:gd name="adj" fmla="val 615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17"/>
          <p:cNvSpPr/>
          <p:nvPr/>
        </p:nvSpPr>
        <p:spPr>
          <a:xfrm>
            <a:off x="793790" y="4726900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23" name="Shape 18"/>
          <p:cNvSpPr/>
          <p:nvPr/>
        </p:nvSpPr>
        <p:spPr>
          <a:xfrm>
            <a:off x="3707130" y="445210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5724" y="4630698"/>
            <a:ext cx="238125" cy="23812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1015008" y="5245894"/>
            <a:ext cx="35054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Әртүрлі денелерге түсірілген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1015008" y="5675114"/>
            <a:ext cx="59796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әртүрлі денелерге әсер етеді, сондықтан бір-бірін теңестірмейді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1"/>
          <p:cNvSpPr/>
          <p:nvPr/>
        </p:nvSpPr>
        <p:spPr>
          <a:xfrm>
            <a:off x="7414260" y="4749760"/>
            <a:ext cx="6422231" cy="1781651"/>
          </a:xfrm>
          <a:prstGeom prst="roundRect">
            <a:avLst>
              <a:gd name="adj" fmla="val 6159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2"/>
          <p:cNvSpPr/>
          <p:nvPr/>
        </p:nvSpPr>
        <p:spPr>
          <a:xfrm>
            <a:off x="7414260" y="4726900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1B1B27"/>
          </a:solidFill>
          <a:ln/>
        </p:spPr>
      </p:sp>
      <p:sp>
        <p:nvSpPr>
          <p:cNvPr id="29" name="Shape 23"/>
          <p:cNvSpPr/>
          <p:nvPr/>
        </p:nvSpPr>
        <p:spPr>
          <a:xfrm>
            <a:off x="10327719" y="4452104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1B27"/>
          </a:solidFill>
          <a:ln/>
        </p:spPr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313" y="4630698"/>
            <a:ext cx="238125" cy="238125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635478" y="52458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Бірдей табиғат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7635478" y="567511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күш те бірдей табиғатқа ие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790" y="700921"/>
            <a:ext cx="789301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үшінші заңының ерекшеліктері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926312"/>
            <a:ext cx="3698796" cy="1463635"/>
          </a:xfrm>
          <a:prstGeom prst="roundRect">
            <a:avLst>
              <a:gd name="adj" fmla="val 455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0120" y="2092643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089" y="2223611"/>
            <a:ext cx="214313" cy="2143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120" y="2727603"/>
            <a:ext cx="33661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Өзара әрекеттесу кезінде пайда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651296" y="1926312"/>
            <a:ext cx="3698915" cy="1463635"/>
          </a:xfrm>
          <a:prstGeom prst="roundRect">
            <a:avLst>
              <a:gd name="adj" fmla="val 455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4817626" y="2092643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1B1B27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8595" y="2223611"/>
            <a:ext cx="214313" cy="21431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817626" y="2727603"/>
            <a:ext cx="243828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Жұп болып пайда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793790" y="3548658"/>
            <a:ext cx="7556421" cy="1215628"/>
          </a:xfrm>
          <a:prstGeom prst="roundRect">
            <a:avLst>
              <a:gd name="adj" fmla="val 548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960120" y="3714988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1B1B27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089" y="3845957"/>
            <a:ext cx="214313" cy="21431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0120" y="4349948"/>
            <a:ext cx="2803684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Әртүрлі денелерге түсірілген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4942880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1"/>
          <p:cNvSpPr/>
          <p:nvPr/>
        </p:nvSpPr>
        <p:spPr>
          <a:xfrm>
            <a:off x="1309687" y="499741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Теңестірілмейді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309687" y="5340668"/>
            <a:ext cx="70405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шамасы бойынша тең, бағыты бойынша қарама-қарсы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болса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теңестірілмейді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793790" y="5912287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0" name="Text 14"/>
          <p:cNvSpPr/>
          <p:nvPr/>
        </p:nvSpPr>
        <p:spPr>
          <a:xfrm>
            <a:off x="1309687" y="596681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 түзу бойында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1309687" y="6310074"/>
            <a:ext cx="70405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Күштер бір түзу сызық бойында әрекет 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793790" y="688169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1309687" y="693622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Бірдей табиғат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1309687" y="7279481"/>
            <a:ext cx="70405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күш те бірдей табиғатқа ие: тартылыс, серпімділік немесе үйкеліс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1848</Words>
  <Application>Microsoft Office PowerPoint</Application>
  <PresentationFormat>Произвольный</PresentationFormat>
  <Paragraphs>288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Roboto</vt:lpstr>
      <vt:lpstr>Raleway</vt:lpstr>
      <vt:lpstr>Arial</vt:lpstr>
      <vt:lpstr>Times New Roman</vt:lpstr>
      <vt:lpstr>Calibri</vt:lpstr>
      <vt:lpstr>Cambria Math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2025-11-15T22:01:27Z</dcterms:created>
  <dcterms:modified xsi:type="dcterms:W3CDTF">2025-11-15T22:19:45Z</dcterms:modified>
</cp:coreProperties>
</file>