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4630400" cy="8229600"/>
  <p:notesSz cx="8229600" cy="146304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mbria Math" panose="02040503050406030204" pitchFamily="18" charset="0"/>
      <p:regular r:id="rId3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6" d="100"/>
          <a:sy n="56" d="100"/>
        </p:scale>
        <p:origin x="62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5013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svg"/><Relationship Id="rId5" Type="http://schemas.openxmlformats.org/officeDocument/2006/relationships/image" Target="../media/image15.sv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129" y="1376481"/>
            <a:ext cx="4349710" cy="434971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454493" y="1832074"/>
            <a:ext cx="8645128" cy="12727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«Электр күштері көзге көрінбейді, бірақ олардың әсері табиғат заңдарына қатаң бағынады.»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5454493" y="3179266"/>
            <a:ext cx="360437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Шарль Огюстен де Кулон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5454493" y="4168556"/>
            <a:ext cx="6498193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Француз әскери инженері және физик-ғалым14 маусым 1736 ж. – 23 тамыз 1806 ж.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0194" y="2228850"/>
            <a:ext cx="6170206" cy="2871668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793790" y="654368"/>
            <a:ext cx="7556421" cy="23567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9250"/>
              </a:lnSpc>
              <a:buNone/>
            </a:pPr>
            <a:r>
              <a:rPr lang="en-US" sz="7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Екі дене де электрленеді!</a:t>
            </a:r>
            <a:endParaRPr lang="en-US" sz="7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1"/>
          <p:cNvSpPr/>
          <p:nvPr/>
        </p:nvSpPr>
        <p:spPr>
          <a:xfrm>
            <a:off x="793790" y="3293864"/>
            <a:ext cx="7556421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Бұл маңызды сәт, оны оқушылар жиі шатастырады.</a:t>
            </a:r>
            <a:endParaRPr lang="en-US" sz="14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hape 2"/>
          <p:cNvSpPr/>
          <p:nvPr/>
        </p:nvSpPr>
        <p:spPr>
          <a:xfrm>
            <a:off x="793790" y="3807619"/>
            <a:ext cx="7556421" cy="1132165"/>
          </a:xfrm>
          <a:prstGeom prst="roundRect">
            <a:avLst>
              <a:gd name="adj" fmla="val 6995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7" name="Text 3"/>
          <p:cNvSpPr/>
          <p:nvPr/>
        </p:nvSpPr>
        <p:spPr>
          <a:xfrm>
            <a:off x="1005126" y="4018955"/>
            <a:ext cx="3539133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Электрлену — бір денеде емес</a:t>
            </a:r>
            <a:endParaRPr lang="en-US" sz="18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1005126" y="4426744"/>
            <a:ext cx="7133749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Әрқашан екі денеде болады</a:t>
            </a:r>
            <a:endParaRPr lang="en-US" sz="14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5"/>
          <p:cNvSpPr/>
          <p:nvPr/>
        </p:nvSpPr>
        <p:spPr>
          <a:xfrm>
            <a:off x="793790" y="5128260"/>
            <a:ext cx="7556421" cy="1132165"/>
          </a:xfrm>
          <a:prstGeom prst="roundRect">
            <a:avLst>
              <a:gd name="adj" fmla="val 6995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10" name="Text 6"/>
          <p:cNvSpPr/>
          <p:nvPr/>
        </p:nvSpPr>
        <p:spPr>
          <a:xfrm>
            <a:off x="1005126" y="5339596"/>
            <a:ext cx="2356842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Себебі электрондар</a:t>
            </a:r>
            <a:endParaRPr lang="en-US" sz="18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1005126" y="5747385"/>
            <a:ext cx="7133749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Пайда болмайды және жоғалмайды — олар тек ауысады</a:t>
            </a:r>
            <a:endParaRPr lang="en-US" sz="14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8"/>
          <p:cNvSpPr/>
          <p:nvPr/>
        </p:nvSpPr>
        <p:spPr>
          <a:xfrm>
            <a:off x="793790" y="6472476"/>
            <a:ext cx="7556421" cy="1102757"/>
          </a:xfrm>
          <a:prstGeom prst="roundRect">
            <a:avLst>
              <a:gd name="adj" fmla="val 7181"/>
            </a:avLst>
          </a:prstGeom>
          <a:solidFill>
            <a:srgbClr val="D2D2E0"/>
          </a:solidFill>
          <a:ln/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266" y="6756321"/>
            <a:ext cx="235625" cy="188476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1406366" y="6707981"/>
            <a:ext cx="6755368" cy="603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Электрондар бір денеден екіншіге ауысады, сондықтан екі дене де зарядталады — бірі оң, екіншісі теріс!</a:t>
            </a:r>
            <a:endParaRPr lang="en-US" sz="14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16625"/>
            <a:ext cx="7309366" cy="527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4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Оң және теріс зарядталған денелер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1396722"/>
            <a:ext cx="13042821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Дене электрленген кезде ол екі түрлі зарядтың бірін ала алады. Бұл зарядтар әртүрлі әрекет етеді және оларды ажырата білу маңызды.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93790" y="1856423"/>
            <a:ext cx="22860" cy="5756553"/>
          </a:xfrm>
          <a:prstGeom prst="roundRect">
            <a:avLst>
              <a:gd name="adj" fmla="val 309954"/>
            </a:avLst>
          </a:prstGeom>
          <a:solidFill>
            <a:srgbClr val="C7C7D0"/>
          </a:solidFill>
          <a:ln/>
        </p:spPr>
      </p:sp>
      <p:sp>
        <p:nvSpPr>
          <p:cNvPr id="5" name="Shape 3"/>
          <p:cNvSpPr/>
          <p:nvPr/>
        </p:nvSpPr>
        <p:spPr>
          <a:xfrm>
            <a:off x="816650" y="1856423"/>
            <a:ext cx="13042821" cy="2709624"/>
          </a:xfrm>
          <a:prstGeom prst="rect">
            <a:avLst/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985242" y="2032635"/>
            <a:ext cx="3375065" cy="316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8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1. Теріс зарядталған дене (−)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985242" y="2450068"/>
            <a:ext cx="12698016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Бұл артық электрондар алған дене.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985242" y="2821186"/>
            <a:ext cx="12698016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Айтуға болады: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«Электрондар тым көп болды — дене теріс зарядталған.»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985242" y="3462218"/>
            <a:ext cx="12698016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Электрондар саны &gt; протондар саны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985242" y="3791069"/>
            <a:ext cx="12698016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Теріс зарядты басқа денелерді тартады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985242" y="4119920"/>
            <a:ext cx="12698016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Теріс зарядты денелерді тебеді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816650" y="4903351"/>
            <a:ext cx="13042821" cy="2709624"/>
          </a:xfrm>
          <a:prstGeom prst="rect">
            <a:avLst/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985242" y="5079563"/>
            <a:ext cx="3093363" cy="316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8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2. Оң зарядталған дене (+)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985242" y="5496997"/>
            <a:ext cx="12698016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Бұл электрондардың бір бөлігін жоғалтқан дене.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985242" y="5868114"/>
            <a:ext cx="12698016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Мұнда түсіну маңызды: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Протондар ешқайда ауыспайды — электрондардың бір бөлігі кетеді.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985242" y="6509147"/>
            <a:ext cx="12698016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Электрондар саны &lt; протондар саны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985242" y="6837998"/>
            <a:ext cx="12698016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Теріс зарядты денелерді тартады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985242" y="7166848"/>
            <a:ext cx="12698016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Оң зарядты денелерді тебеді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48239"/>
            <a:ext cx="707945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48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Зарядтар қалай әрекет етеді?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264331"/>
            <a:ext cx="6955631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32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Денелер неліктен әртүрлі таңбалы зарядтар алады?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3206829"/>
            <a:ext cx="69556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Себебі материалдар </a:t>
            </a:r>
            <a:r>
              <a:rPr lang="en-US" sz="20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электрондарды әртүрлі ұстайды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3790" y="3702963"/>
            <a:ext cx="69556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Нашар ұстайтындар </a:t>
            </a:r>
            <a:r>
              <a:rPr lang="en-US" sz="20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электрондарды береді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→ </a:t>
            </a:r>
            <a:r>
              <a:rPr lang="en-US" sz="2000" b="1" dirty="0">
                <a:solidFill>
                  <a:srgbClr val="1B1B27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оң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зарядталады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93790" y="4089916"/>
            <a:ext cx="69556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Жақсы ұстайтындар </a:t>
            </a:r>
            <a:r>
              <a:rPr lang="en-US" sz="20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электрондарды алады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→ </a:t>
            </a:r>
            <a:r>
              <a:rPr lang="en-US" sz="2000" b="1" dirty="0">
                <a:solidFill>
                  <a:srgbClr val="1B1B27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теріс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зарядталады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93790" y="4605814"/>
            <a:ext cx="3610094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32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Зарядтардың өзара әсері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93790" y="5176242"/>
            <a:ext cx="69556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Бұл негізгі заң: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793790" y="5672376"/>
            <a:ext cx="69556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Әртүрлі атаулы зарядтар тартылады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(+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↔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−)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793790" y="6376868"/>
            <a:ext cx="69556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Бірдей атаулы зарядтар тебіледі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(+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↔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+) немесе (−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↔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−)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1149" y="2289215"/>
            <a:ext cx="5602962" cy="2451259"/>
          </a:xfrm>
          <a:prstGeom prst="rect">
            <a:avLst/>
          </a:prstGeom>
        </p:spPr>
      </p:pic>
      <p:sp>
        <p:nvSpPr>
          <p:cNvPr id="12" name="Shape 9"/>
          <p:cNvSpPr/>
          <p:nvPr/>
        </p:nvSpPr>
        <p:spPr>
          <a:xfrm>
            <a:off x="8241149" y="4963716"/>
            <a:ext cx="5602962" cy="1478280"/>
          </a:xfrm>
          <a:prstGeom prst="roundRect">
            <a:avLst>
              <a:gd name="adj" fmla="val 5639"/>
            </a:avLst>
          </a:prstGeom>
          <a:solidFill>
            <a:srgbClr val="D2D2E0"/>
          </a:solidFill>
          <a:ln/>
        </p:spPr>
      </p:sp>
      <p:pic>
        <p:nvPicPr>
          <p:cNvPr id="1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9507" y="5258991"/>
            <a:ext cx="248007" cy="198358"/>
          </a:xfrm>
          <a:prstGeom prst="rect">
            <a:avLst/>
          </a:prstGeom>
        </p:spPr>
      </p:pic>
      <p:sp>
        <p:nvSpPr>
          <p:cNvPr id="14" name="Text 10"/>
          <p:cNvSpPr/>
          <p:nvPr/>
        </p:nvSpPr>
        <p:spPr>
          <a:xfrm>
            <a:off x="8885873" y="5211604"/>
            <a:ext cx="475988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Есте сақтаңыз: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Әртүрлі зарядтар — достар (тартылады), бірдей зарядтар — қарсылас (тебіледі)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82174" y="1062454"/>
            <a:ext cx="7556421" cy="7441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Өткізгіштер және диэлектриктер</a:t>
            </a:r>
            <a:endParaRPr lang="en-US" sz="3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90" y="2143839"/>
            <a:ext cx="3139510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8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Өткізгіштер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93790" y="2634972"/>
            <a:ext cx="385357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Бұл </a:t>
            </a: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электр зарядтары (электрондар) еркін қозғала алатын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заттар.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93790" y="3389113"/>
            <a:ext cx="261629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Мысалдар: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793790" y="3818334"/>
            <a:ext cx="385357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Металдар (мыс, алюминий, темір)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793790" y="4205287"/>
            <a:ext cx="385357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Адам денесі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793790" y="4592240"/>
            <a:ext cx="385357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Тұзы бар су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793790" y="5028842"/>
            <a:ext cx="385357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Өткізгіштерде электрондар бос қозғалады, сондықтан олар электр тогын жақсы өткізеді.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4873407" y="2143838"/>
            <a:ext cx="3853696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8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Диэлектриктер (өткізбейтіндер)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4873407" y="3007041"/>
            <a:ext cx="385369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Бұл </a:t>
            </a: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зарядтар іс жүзінде қозғала алмайтын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заттар.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4873407" y="3761183"/>
            <a:ext cx="261629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Мысалдар: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4873407" y="4190403"/>
            <a:ext cx="385369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Резеңке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4873407" y="4577356"/>
            <a:ext cx="385369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Пластик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4873407" y="4964309"/>
            <a:ext cx="385369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Әйнек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4873407" y="5351262"/>
            <a:ext cx="385369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Ағаш (құрғақ)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4873407" y="5738216"/>
            <a:ext cx="385369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Ауа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4873407" y="6174818"/>
            <a:ext cx="385369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Диэлектриктерде электрондар атомдарға берік байланысқан, сондықтан электр тогы өтпейді.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56987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4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Зарядты белгілеу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1753314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Физикада электр зарядын </a:t>
            </a: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q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әрпімен белгілейді.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2249448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Халықаралық бірліктер жүйесінде (СИ) зарядты </a:t>
            </a:r>
            <a:r>
              <a:rPr lang="en-US" b="1" dirty="0">
                <a:solidFill>
                  <a:srgbClr val="FFFFFF"/>
                </a:solidFill>
                <a:highlight>
                  <a:srgbClr val="1B1B27"/>
                </a:highlight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кулонмен (Кл)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өлшейді.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3790" y="2745581"/>
            <a:ext cx="763202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Бірлік электрлік әсерлесуді зерттеген және Кулон заңын тұжырымдаған француз физигі </a:t>
            </a: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Шарль Огюстен Кулонның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құрметіне аталған.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93790" y="3579019"/>
            <a:ext cx="261973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Мұны былай жазамыз: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4112419"/>
            <a:ext cx="1972270" cy="995601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793790" y="5331262"/>
            <a:ext cx="7632025" cy="325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highlight>
                  <a:srgbClr val="F2F2F2"/>
                </a:highlight>
                <a:latin typeface="Times New Roman" panose="02020603050405020304" pitchFamily="18" charset="0"/>
                <a:ea typeface="Consolas" pitchFamily="34" charset="-122"/>
                <a:cs typeface="Times New Roman" panose="02020603050405020304" pitchFamily="18" charset="0"/>
              </a:rPr>
              <a:t>[q] = 1 Кл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(кулон)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2562" y="1401425"/>
            <a:ext cx="2716530" cy="3532227"/>
          </a:xfrm>
          <a:prstGeom prst="rect">
            <a:avLst/>
          </a:prstGeom>
        </p:spPr>
      </p:pic>
      <p:sp>
        <p:nvSpPr>
          <p:cNvPr id="10" name="Shape 6"/>
          <p:cNvSpPr/>
          <p:nvPr/>
        </p:nvSpPr>
        <p:spPr>
          <a:xfrm>
            <a:off x="8917543" y="5553432"/>
            <a:ext cx="4926568" cy="1795820"/>
          </a:xfrm>
          <a:prstGeom prst="roundRect">
            <a:avLst>
              <a:gd name="adj" fmla="val 4642"/>
            </a:avLst>
          </a:prstGeom>
          <a:solidFill>
            <a:srgbClr val="D2D2E0"/>
          </a:solidFill>
          <a:ln/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5901" y="5848707"/>
            <a:ext cx="248007" cy="198358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9562267" y="5801320"/>
            <a:ext cx="4083487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Білесіз бе?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1 кулон — бұл өте үлкен заряд! Күнделікті тұрмыста біз әдетте миллионнан бір бөлігімен жұмыс істейміз.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650677"/>
            <a:ext cx="3969425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2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Элементар заряд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90" y="1384935"/>
            <a:ext cx="7556421" cy="508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Ғалымдар эксперимент арқылы электрон мен протонның шамасы бойынша бірдей зарядқа ие екенін анықтады.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793790" y="2071688"/>
            <a:ext cx="7556421" cy="3562707"/>
          </a:xfrm>
          <a:prstGeom prst="roundRect">
            <a:avLst>
              <a:gd name="adj" fmla="val 1872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801410" y="2079308"/>
            <a:ext cx="7541181" cy="1787723"/>
          </a:xfrm>
          <a:prstGeom prst="roundRect">
            <a:avLst>
              <a:gd name="adj" fmla="val 3730"/>
            </a:avLst>
          </a:prstGeom>
          <a:solidFill>
            <a:srgbClr val="1B1B27"/>
          </a:solidFill>
          <a:ln/>
        </p:spPr>
      </p:sp>
      <p:sp>
        <p:nvSpPr>
          <p:cNvPr id="7" name="Text 4"/>
          <p:cNvSpPr/>
          <p:nvPr/>
        </p:nvSpPr>
        <p:spPr>
          <a:xfrm>
            <a:off x="960120" y="2238018"/>
            <a:ext cx="2057995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Электронның заряды: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120" y="2664619"/>
            <a:ext cx="3364111" cy="603409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960120" y="3446621"/>
            <a:ext cx="7223760" cy="2616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400" dirty="0">
                <a:solidFill>
                  <a:srgbClr val="FFFFFF"/>
                </a:solidFill>
                <a:highlight>
                  <a:srgbClr val="F2F2F2"/>
                </a:highlight>
                <a:latin typeface="Times New Roman" panose="02020603050405020304" pitchFamily="18" charset="0"/>
                <a:ea typeface="Consolas" pitchFamily="34" charset="-122"/>
                <a:cs typeface="Times New Roman" panose="02020603050405020304" pitchFamily="18" charset="0"/>
              </a:rPr>
              <a:t>qe = −1,6 × 10−19 Кл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6"/>
          <p:cNvSpPr/>
          <p:nvPr/>
        </p:nvSpPr>
        <p:spPr>
          <a:xfrm>
            <a:off x="801410" y="3867031"/>
            <a:ext cx="7541181" cy="1759744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11" name="Shape 7"/>
          <p:cNvSpPr/>
          <p:nvPr/>
        </p:nvSpPr>
        <p:spPr>
          <a:xfrm>
            <a:off x="801410" y="3867031"/>
            <a:ext cx="7541181" cy="22860"/>
          </a:xfrm>
          <a:prstGeom prst="roundRect">
            <a:avLst>
              <a:gd name="adj" fmla="val 291721"/>
            </a:avLst>
          </a:prstGeom>
          <a:solidFill>
            <a:srgbClr val="343440"/>
          </a:solidFill>
          <a:ln/>
        </p:spPr>
      </p:sp>
      <p:sp>
        <p:nvSpPr>
          <p:cNvPr id="12" name="Text 8"/>
          <p:cNvSpPr/>
          <p:nvPr/>
        </p:nvSpPr>
        <p:spPr>
          <a:xfrm>
            <a:off x="960120" y="4025741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Протонның заряды: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120" y="4452342"/>
            <a:ext cx="3245048" cy="575429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960120" y="5206365"/>
            <a:ext cx="7223760" cy="2616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400" dirty="0">
                <a:solidFill>
                  <a:srgbClr val="FFFFFF"/>
                </a:solidFill>
                <a:highlight>
                  <a:srgbClr val="F2F2F2"/>
                </a:highlight>
                <a:latin typeface="Times New Roman" panose="02020603050405020304" pitchFamily="18" charset="0"/>
                <a:ea typeface="Consolas" pitchFamily="34" charset="-122"/>
                <a:cs typeface="Times New Roman" panose="02020603050405020304" pitchFamily="18" charset="0"/>
              </a:rPr>
              <a:t>qp = +1,6 × 10−19 Кл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0"/>
          <p:cNvSpPr/>
          <p:nvPr/>
        </p:nvSpPr>
        <p:spPr>
          <a:xfrm>
            <a:off x="793790" y="5812988"/>
            <a:ext cx="755642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Яғни модулі бойынша олар бірдей, бірақ таңбалары әртүрлі.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hape 11"/>
          <p:cNvSpPr/>
          <p:nvPr/>
        </p:nvSpPr>
        <p:spPr>
          <a:xfrm>
            <a:off x="793790" y="6245662"/>
            <a:ext cx="7556421" cy="1333262"/>
          </a:xfrm>
          <a:prstGeom prst="roundRect">
            <a:avLst>
              <a:gd name="adj" fmla="val 5002"/>
            </a:avLst>
          </a:prstGeom>
          <a:solidFill>
            <a:srgbClr val="D2D2E0"/>
          </a:solidFill>
          <a:ln/>
        </p:spPr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500" y="6480334"/>
            <a:ext cx="198358" cy="158710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1309568" y="6444020"/>
            <a:ext cx="6881932" cy="5157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Элементар заряд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деп осы шаманы айтамыз:</a:t>
            </a:r>
            <a:r>
              <a:rPr lang="en-US" sz="1400" dirty="0">
                <a:solidFill>
                  <a:srgbClr val="000000"/>
                </a:solidFill>
                <a:highlight>
                  <a:srgbClr val="F2F2F2"/>
                </a:highlight>
                <a:latin typeface="Times New Roman" panose="02020603050405020304" pitchFamily="18" charset="0"/>
                <a:ea typeface="Consolas" pitchFamily="34" charset="-122"/>
                <a:cs typeface="Times New Roman" panose="02020603050405020304" pitchFamily="18" charset="0"/>
              </a:rPr>
              <a:t>e = 1,6 × 10−19 Кл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3"/>
          <p:cNvSpPr/>
          <p:nvPr/>
        </p:nvSpPr>
        <p:spPr>
          <a:xfrm>
            <a:off x="1309568" y="7102673"/>
            <a:ext cx="6881932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Бұл табиғаттағы ең кіші заряд! Электронды немесе протонды одан әрі бөлуге болмайды.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94185"/>
            <a:ext cx="937498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4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Кез келген зарядталған дененің заряды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011919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Кез келген зарядталған дененің заряды мына формуламен анықталады: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2580561"/>
            <a:ext cx="13042821" cy="346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580561"/>
            <a:ext cx="13042821" cy="346948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93790" y="3357206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Мұндағы: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793790" y="3853339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sz="24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q</a:t>
            </a: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— дененің толық заряды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793790" y="4240292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sz="24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— артық немесе жетіспейтін электрондар саны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793790" y="4627246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sz="24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e</a:t>
            </a: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— элементар заряд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793790" y="5123379"/>
            <a:ext cx="62793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зарядта элементар "үлес" </a:t>
            </a:r>
            <a:r>
              <a:rPr lang="en-US" sz="24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e</a:t>
            </a: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неше рет кездесетінін көрсетеді. Бұл сан әрқашан бүтін, өйткені электрондар бөлінбейді.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7564874" y="337697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32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Мысал: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7564874" y="3885486"/>
            <a:ext cx="6279356" cy="9602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Егер дене 1000 электрон жоғалтса:</a:t>
            </a:r>
            <a:r>
              <a:rPr lang="en-US" sz="2400" dirty="0">
                <a:solidFill>
                  <a:srgbClr val="3C3939"/>
                </a:solidFill>
                <a:highlight>
                  <a:srgbClr val="F2F2F2"/>
                </a:highlight>
                <a:latin typeface="Times New Roman" panose="02020603050405020304" pitchFamily="18" charset="0"/>
                <a:ea typeface="Consolas" pitchFamily="34" charset="-122"/>
                <a:cs typeface="Times New Roman" panose="02020603050405020304" pitchFamily="18" charset="0"/>
              </a:rPr>
              <a:t>q = 1000 × 1,6 × 10−19 Кл</a:t>
            </a: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q = 1,6 × 10−16 Кл заряд жоғалтады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701873"/>
            <a:ext cx="5191244" cy="4341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32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Күнделікті өмірдегі электрлену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90" y="1344335"/>
            <a:ext cx="7556421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Бұл тапсырма функционалдық сауаттылықты дамытуға бағытталған жұптық жұмыс.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950000" y="1722834"/>
            <a:ext cx="15240" cy="5804892"/>
          </a:xfrm>
          <a:prstGeom prst="roundRect">
            <a:avLst>
              <a:gd name="adj" fmla="val 382883"/>
            </a:avLst>
          </a:prstGeom>
          <a:solidFill>
            <a:srgbClr val="C7C7D0"/>
          </a:solidFill>
          <a:ln/>
        </p:spPr>
      </p:sp>
      <p:sp>
        <p:nvSpPr>
          <p:cNvPr id="6" name="Shape 3"/>
          <p:cNvSpPr/>
          <p:nvPr/>
        </p:nvSpPr>
        <p:spPr>
          <a:xfrm>
            <a:off x="1091029" y="1871424"/>
            <a:ext cx="416719" cy="15240"/>
          </a:xfrm>
          <a:prstGeom prst="roundRect">
            <a:avLst>
              <a:gd name="adj" fmla="val 382883"/>
            </a:avLst>
          </a:prstGeom>
          <a:solidFill>
            <a:srgbClr val="C7C7D0"/>
          </a:solidFill>
          <a:ln/>
        </p:spPr>
      </p:sp>
      <p:sp>
        <p:nvSpPr>
          <p:cNvPr id="7" name="Shape 4"/>
          <p:cNvSpPr/>
          <p:nvPr/>
        </p:nvSpPr>
        <p:spPr>
          <a:xfrm>
            <a:off x="793730" y="1722834"/>
            <a:ext cx="312539" cy="312539"/>
          </a:xfrm>
          <a:prstGeom prst="roundRect">
            <a:avLst>
              <a:gd name="adj" fmla="val 18670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845760" y="1748850"/>
            <a:ext cx="208359" cy="2603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28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1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644729" y="1770578"/>
            <a:ext cx="1769507" cy="2170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Жағдайларды таңдау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1644729" y="2070973"/>
            <a:ext cx="6705481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Келесі инфографикадағы 3 жағдайдың екеуін таңдаңыз.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1644729" y="2376607"/>
            <a:ext cx="6705481" cy="1778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1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Инфографикадағы жағдайлар: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1644729" y="2637830"/>
            <a:ext cx="6705481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Синтетикалық киімді шешкенде шықырлаған дыбыс шығуы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1644729" y="2908697"/>
            <a:ext cx="6705481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Көліктің сыртқы бетін сүрткенде ұшқын пайда болуы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1644729" y="3179564"/>
            <a:ext cx="6705481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Ауа тазартқыштың электростатикалық фильтрінің жұмысы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hape 12"/>
          <p:cNvSpPr/>
          <p:nvPr/>
        </p:nvSpPr>
        <p:spPr>
          <a:xfrm>
            <a:off x="1091029" y="3828217"/>
            <a:ext cx="416719" cy="15240"/>
          </a:xfrm>
          <a:prstGeom prst="roundRect">
            <a:avLst>
              <a:gd name="adj" fmla="val 382883"/>
            </a:avLst>
          </a:prstGeom>
          <a:solidFill>
            <a:srgbClr val="C7C7D0"/>
          </a:solidFill>
          <a:ln/>
        </p:spPr>
      </p:sp>
      <p:sp>
        <p:nvSpPr>
          <p:cNvPr id="16" name="Shape 13"/>
          <p:cNvSpPr/>
          <p:nvPr/>
        </p:nvSpPr>
        <p:spPr>
          <a:xfrm>
            <a:off x="793730" y="3679627"/>
            <a:ext cx="312539" cy="312539"/>
          </a:xfrm>
          <a:prstGeom prst="roundRect">
            <a:avLst>
              <a:gd name="adj" fmla="val 18670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845760" y="3705642"/>
            <a:ext cx="208359" cy="2603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28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2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1644729" y="3727371"/>
            <a:ext cx="1736646" cy="2170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Кестені толтыру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1644729" y="4027765"/>
            <a:ext cx="6705481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Таңдалған әрбір жағдайды төмендегі кестеге сәйкес талдап, толтырыңыз.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Shape 17"/>
          <p:cNvSpPr/>
          <p:nvPr/>
        </p:nvSpPr>
        <p:spPr>
          <a:xfrm>
            <a:off x="1853089" y="4406265"/>
            <a:ext cx="6497122" cy="1672471"/>
          </a:xfrm>
          <a:prstGeom prst="roundRect">
            <a:avLst>
              <a:gd name="adj" fmla="val 3489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21" name="Shape 18"/>
          <p:cNvSpPr/>
          <p:nvPr/>
        </p:nvSpPr>
        <p:spPr>
          <a:xfrm>
            <a:off x="1860709" y="4413885"/>
            <a:ext cx="6481882" cy="848797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2" name="Text 19"/>
          <p:cNvSpPr/>
          <p:nvPr/>
        </p:nvSpPr>
        <p:spPr>
          <a:xfrm>
            <a:off x="1999655" y="4504849"/>
            <a:ext cx="1338977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Жағдай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20"/>
          <p:cNvSpPr/>
          <p:nvPr/>
        </p:nvSpPr>
        <p:spPr>
          <a:xfrm>
            <a:off x="3623905" y="4504849"/>
            <a:ext cx="1335167" cy="4445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Электрлену түрі (үйкеліс/индукция)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21"/>
          <p:cNvSpPr/>
          <p:nvPr/>
        </p:nvSpPr>
        <p:spPr>
          <a:xfrm>
            <a:off x="5244346" y="4504849"/>
            <a:ext cx="1335167" cy="4445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Қауіпсіздік немесе пайдалы қолдану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22"/>
          <p:cNvSpPr/>
          <p:nvPr/>
        </p:nvSpPr>
        <p:spPr>
          <a:xfrm>
            <a:off x="6864787" y="4504849"/>
            <a:ext cx="1338977" cy="6668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Электрондардың қозғалысы туралы түсініктеме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Shape 23"/>
          <p:cNvSpPr/>
          <p:nvPr/>
        </p:nvSpPr>
        <p:spPr>
          <a:xfrm>
            <a:off x="1860709" y="5262682"/>
            <a:ext cx="6481882" cy="404217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7" name="Text 24"/>
          <p:cNvSpPr/>
          <p:nvPr/>
        </p:nvSpPr>
        <p:spPr>
          <a:xfrm>
            <a:off x="1999655" y="5353645"/>
            <a:ext cx="1338977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1.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25"/>
          <p:cNvSpPr/>
          <p:nvPr/>
        </p:nvSpPr>
        <p:spPr>
          <a:xfrm>
            <a:off x="3623905" y="5353645"/>
            <a:ext cx="1335167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26"/>
          <p:cNvSpPr/>
          <p:nvPr/>
        </p:nvSpPr>
        <p:spPr>
          <a:xfrm>
            <a:off x="5244346" y="5353645"/>
            <a:ext cx="1335167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27"/>
          <p:cNvSpPr/>
          <p:nvPr/>
        </p:nvSpPr>
        <p:spPr>
          <a:xfrm>
            <a:off x="6864787" y="5353645"/>
            <a:ext cx="1338977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Shape 28"/>
          <p:cNvSpPr/>
          <p:nvPr/>
        </p:nvSpPr>
        <p:spPr>
          <a:xfrm>
            <a:off x="1860709" y="5666899"/>
            <a:ext cx="6481882" cy="404217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32" name="Text 29"/>
          <p:cNvSpPr/>
          <p:nvPr/>
        </p:nvSpPr>
        <p:spPr>
          <a:xfrm>
            <a:off x="1999655" y="5757862"/>
            <a:ext cx="1338977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2.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30"/>
          <p:cNvSpPr/>
          <p:nvPr/>
        </p:nvSpPr>
        <p:spPr>
          <a:xfrm>
            <a:off x="3623905" y="5757862"/>
            <a:ext cx="1335167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31"/>
          <p:cNvSpPr/>
          <p:nvPr/>
        </p:nvSpPr>
        <p:spPr>
          <a:xfrm>
            <a:off x="5244346" y="5757862"/>
            <a:ext cx="1335167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32"/>
          <p:cNvSpPr/>
          <p:nvPr/>
        </p:nvSpPr>
        <p:spPr>
          <a:xfrm>
            <a:off x="6864787" y="5757862"/>
            <a:ext cx="1338977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Shape 33"/>
          <p:cNvSpPr/>
          <p:nvPr/>
        </p:nvSpPr>
        <p:spPr>
          <a:xfrm>
            <a:off x="1644729" y="4406265"/>
            <a:ext cx="15240" cy="1672471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37" name="Shape 34"/>
          <p:cNvSpPr/>
          <p:nvPr/>
        </p:nvSpPr>
        <p:spPr>
          <a:xfrm>
            <a:off x="1091029" y="6661309"/>
            <a:ext cx="416719" cy="15240"/>
          </a:xfrm>
          <a:prstGeom prst="roundRect">
            <a:avLst>
              <a:gd name="adj" fmla="val 382883"/>
            </a:avLst>
          </a:prstGeom>
          <a:solidFill>
            <a:srgbClr val="C7C7D0"/>
          </a:solidFill>
          <a:ln/>
        </p:spPr>
      </p:sp>
      <p:sp>
        <p:nvSpPr>
          <p:cNvPr id="38" name="Shape 35"/>
          <p:cNvSpPr/>
          <p:nvPr/>
        </p:nvSpPr>
        <p:spPr>
          <a:xfrm>
            <a:off x="793730" y="6512719"/>
            <a:ext cx="312539" cy="312539"/>
          </a:xfrm>
          <a:prstGeom prst="roundRect">
            <a:avLst>
              <a:gd name="adj" fmla="val 18670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39" name="Text 36"/>
          <p:cNvSpPr/>
          <p:nvPr/>
        </p:nvSpPr>
        <p:spPr>
          <a:xfrm>
            <a:off x="845760" y="6538734"/>
            <a:ext cx="208359" cy="2603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28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3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37"/>
          <p:cNvSpPr/>
          <p:nvPr/>
        </p:nvSpPr>
        <p:spPr>
          <a:xfrm>
            <a:off x="1644729" y="6560463"/>
            <a:ext cx="1843802" cy="2170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Бағалау критерийлері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 38"/>
          <p:cNvSpPr/>
          <p:nvPr/>
        </p:nvSpPr>
        <p:spPr>
          <a:xfrm>
            <a:off x="1644729" y="6860858"/>
            <a:ext cx="6705481" cy="6668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Тапсырма 3 баллмен бағаланады: 1 балл — электрлену түрін дұрыс анықтау, 1 балл — қауіпсіздік немесе пайдалы қолдануды көрсету, 1 балл — электрондардың қозғалысын ғылыми тұрғыдан түсіндіру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64369"/>
            <a:ext cx="9007435" cy="558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6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Ұлттық құндылыққа негізделген тапсырма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691283"/>
            <a:ext cx="5673090" cy="567309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40704" y="1669018"/>
            <a:ext cx="4593074" cy="4466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32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«Жүн түту және киіз басу»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540704" y="2294215"/>
            <a:ext cx="6303526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Қазақ халқының ежелгі өнері — киіз басу және оған жүн дайындау процесі электрлену құбылысымен тығыз байланысты.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540704" y="3026450"/>
            <a:ext cx="6303526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Суретті мұқият қарап, келесі сұрақтарға жауап беріңіз: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7540704" y="3472934"/>
            <a:ext cx="6303526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Font typeface="+mj-lt"/>
              <a:buAutoNum type="arabicPeriod"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Неліктен жүн талшықтарына шаң, қоқым жабысып қалады?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7540704" y="3821192"/>
            <a:ext cx="6303526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Font typeface="+mj-lt"/>
              <a:buAutoNum type="arabicPeriod" startAt="2"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Киіз басу, жүн түту кезінде әділдік және жауапкершілік қалай көрінеді?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7540704" y="4307800"/>
            <a:ext cx="6303526" cy="2027039"/>
          </a:xfrm>
          <a:prstGeom prst="roundRect">
            <a:avLst>
              <a:gd name="adj" fmla="val 3701"/>
            </a:avLst>
          </a:prstGeom>
          <a:solidFill>
            <a:srgbClr val="D2D2E0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9298" y="4572833"/>
            <a:ext cx="223242" cy="178594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8121134" y="4531043"/>
            <a:ext cx="5544503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Бағалау критерийлері (2 балл):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8121134" y="4977527"/>
            <a:ext cx="5544503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1 балл — электрлену арқылы шаңның жабысып қалуын дұрыс түсіндіру.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9"/>
          <p:cNvSpPr/>
          <p:nvPr/>
        </p:nvSpPr>
        <p:spPr>
          <a:xfrm>
            <a:off x="8121134" y="5611535"/>
            <a:ext cx="5544503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1 балл — салт-дәстүрдегі еңбек бөлінісі мен жауапкершілікті түсіндіру.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642818"/>
            <a:ext cx="7556421" cy="11163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6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Тапсырма 3: Өткізгіштер мен Диэлектриктерді ажырату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90" y="2027039"/>
            <a:ext cx="7556421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Берілген денелерді тиісті бағанға орналастырыңыз: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93790" y="2513648"/>
            <a:ext cx="7556421" cy="2286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Денелер: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мыс сым, адам денесі, шыны стақан, резеңке қолғап, тұз ерітіндісі, құрғақ ағаш.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793790" y="2943106"/>
            <a:ext cx="7556421" cy="2076450"/>
          </a:xfrm>
          <a:prstGeom prst="roundRect">
            <a:avLst>
              <a:gd name="adj" fmla="val 3613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801410" y="2950726"/>
            <a:ext cx="7541181" cy="51530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8" name="Text 5"/>
          <p:cNvSpPr/>
          <p:nvPr/>
        </p:nvSpPr>
        <p:spPr>
          <a:xfrm>
            <a:off x="980003" y="3065502"/>
            <a:ext cx="3409593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0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Өткізгіш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4754404" y="3065502"/>
            <a:ext cx="3409593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0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Диэлектрик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801410" y="3466028"/>
            <a:ext cx="7541181" cy="515303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1" name="Text 8"/>
          <p:cNvSpPr/>
          <p:nvPr/>
        </p:nvSpPr>
        <p:spPr>
          <a:xfrm>
            <a:off x="980003" y="3580805"/>
            <a:ext cx="3409593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4754404" y="3580805"/>
            <a:ext cx="3409593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801410" y="3981331"/>
            <a:ext cx="7541181" cy="51530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4" name="Text 11"/>
          <p:cNvSpPr/>
          <p:nvPr/>
        </p:nvSpPr>
        <p:spPr>
          <a:xfrm>
            <a:off x="980003" y="4096107"/>
            <a:ext cx="3409593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4754404" y="4096107"/>
            <a:ext cx="3409593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801410" y="4496633"/>
            <a:ext cx="7541181" cy="515303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7" name="Text 14"/>
          <p:cNvSpPr/>
          <p:nvPr/>
        </p:nvSpPr>
        <p:spPr>
          <a:xfrm>
            <a:off x="980003" y="4611410"/>
            <a:ext cx="3409593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4754404" y="4611410"/>
            <a:ext cx="3409593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793790" y="5220414"/>
            <a:ext cx="7556421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Төмендегі денелердің бірін таңдап, неліктен оның өткізгіш немесе диэлектрик екенін ғылыми тұрғыдан түсіндіріңіз: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17"/>
          <p:cNvSpPr/>
          <p:nvPr/>
        </p:nvSpPr>
        <p:spPr>
          <a:xfrm>
            <a:off x="793790" y="5992773"/>
            <a:ext cx="7556421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________________________________________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Shape 18"/>
          <p:cNvSpPr/>
          <p:nvPr/>
        </p:nvSpPr>
        <p:spPr>
          <a:xfrm>
            <a:off x="793790" y="6479381"/>
            <a:ext cx="7556421" cy="1107281"/>
          </a:xfrm>
          <a:prstGeom prst="roundRect">
            <a:avLst>
              <a:gd name="adj" fmla="val 6775"/>
            </a:avLst>
          </a:prstGeom>
          <a:solidFill>
            <a:srgbClr val="D2D2E0"/>
          </a:solidFill>
          <a:ln/>
        </p:spPr>
      </p:sp>
      <p:pic>
        <p:nvPicPr>
          <p:cNvPr id="2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383" y="6744414"/>
            <a:ext cx="223242" cy="178594"/>
          </a:xfrm>
          <a:prstGeom prst="rect">
            <a:avLst/>
          </a:prstGeom>
        </p:spPr>
      </p:pic>
      <p:sp>
        <p:nvSpPr>
          <p:cNvPr id="23" name="Text 19"/>
          <p:cNvSpPr/>
          <p:nvPr/>
        </p:nvSpPr>
        <p:spPr>
          <a:xfrm>
            <a:off x="1374219" y="6613445"/>
            <a:ext cx="6797397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Бағалау критерийлері (2 балл): 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1 балл — кемінде 4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денені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ts val="2250"/>
              </a:lnSpc>
            </a:pP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дұрыс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орналастыру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. 1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балл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—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таңдаған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дене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бойынша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ts val="2250"/>
              </a:lnSpc>
            </a:pP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ғылыми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түсіндіру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ts val="2250"/>
              </a:lnSpc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20"/>
          <p:cNvSpPr/>
          <p:nvPr/>
        </p:nvSpPr>
        <p:spPr>
          <a:xfrm>
            <a:off x="1355705" y="7300912"/>
            <a:ext cx="6797397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89" y="2412981"/>
            <a:ext cx="7556421" cy="992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40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Балалар, осы кедей мысықты қараңыздар!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88" y="3820746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Онымен не болды? Неліктен оған шарлар жабысып тұр? Ол магнит пе? Әлде ол супер қаһарман сияқты бәрін тартып ала ма?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280190" y="4871323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Бүгін біз денелердің электр зарядын қалай алатынын және бұл неліктен болатынын білеміз.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573286"/>
            <a:ext cx="6329958" cy="527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40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Тапсырма 4: Деңгейлік есептер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1437680"/>
            <a:ext cx="13042821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Электр зарядтарын есептеу бойынша біліміңізді тексеріңіз.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983575" y="1897380"/>
            <a:ext cx="22860" cy="4194572"/>
          </a:xfrm>
          <a:prstGeom prst="roundRect">
            <a:avLst>
              <a:gd name="adj" fmla="val 309954"/>
            </a:avLst>
          </a:prstGeom>
          <a:solidFill>
            <a:srgbClr val="C7C7D0"/>
          </a:solidFill>
          <a:ln/>
        </p:spPr>
      </p:sp>
      <p:sp>
        <p:nvSpPr>
          <p:cNvPr id="5" name="Shape 3"/>
          <p:cNvSpPr/>
          <p:nvPr/>
        </p:nvSpPr>
        <p:spPr>
          <a:xfrm>
            <a:off x="1150501" y="2075736"/>
            <a:ext cx="506016" cy="22860"/>
          </a:xfrm>
          <a:prstGeom prst="roundRect">
            <a:avLst>
              <a:gd name="adj" fmla="val 309954"/>
            </a:avLst>
          </a:prstGeom>
          <a:solidFill>
            <a:srgbClr val="C7C7D0"/>
          </a:solidFill>
          <a:ln/>
        </p:spPr>
      </p:sp>
      <p:sp>
        <p:nvSpPr>
          <p:cNvPr id="6" name="Shape 4"/>
          <p:cNvSpPr/>
          <p:nvPr/>
        </p:nvSpPr>
        <p:spPr>
          <a:xfrm>
            <a:off x="793790" y="1897380"/>
            <a:ext cx="379571" cy="379571"/>
          </a:xfrm>
          <a:prstGeom prst="roundRect">
            <a:avLst>
              <a:gd name="adj" fmla="val 18667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857071" y="1929051"/>
            <a:ext cx="253008" cy="316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1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1827014" y="1955363"/>
            <a:ext cx="2108716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І деңгей (1 балл)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 7"/>
              <p:cNvSpPr/>
              <p:nvPr/>
            </p:nvSpPr>
            <p:spPr>
              <a:xfrm>
                <a:off x="1827014" y="2320052"/>
                <a:ext cx="12009596" cy="269915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>
                  <a:lnSpc>
                    <a:spcPts val="2100"/>
                  </a:lnSpc>
                </a:pPr>
                <a:r>
                  <a:rPr lang="en-US" sz="1600" dirty="0">
                    <a:solidFill>
                      <a:srgbClr val="3C3939"/>
                    </a:solidFill>
                    <a:latin typeface="Times New Roman" panose="02020603050405020304" pitchFamily="18" charset="0"/>
                    <a:ea typeface="Roboto" pitchFamily="34" charset="-122"/>
                    <a:cs typeface="Times New Roman" panose="02020603050405020304" pitchFamily="18" charset="0"/>
                  </a:rPr>
                  <a:t>Дененің заряды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3C3939"/>
                        </a:solidFill>
                        <a:latin typeface="Cambria Math" panose="02040503050406030204" pitchFamily="18" charset="0"/>
                        <a:ea typeface="Roboto" pitchFamily="34" charset="-122"/>
                        <a:cs typeface="Times New Roman" panose="02020603050405020304" pitchFamily="18" charset="0"/>
                      </a:rPr>
                      <m:t>𝑞</m:t>
                    </m:r>
                    <m:r>
                      <a:rPr lang="en-US" sz="1600" i="1" dirty="0" smtClean="0">
                        <a:solidFill>
                          <a:srgbClr val="3C3939"/>
                        </a:solidFill>
                        <a:latin typeface="Cambria Math" panose="02040503050406030204" pitchFamily="18" charset="0"/>
                        <a:ea typeface="Roboto" pitchFamily="34" charset="-122"/>
                        <a:cs typeface="Times New Roman" panose="02020603050405020304" pitchFamily="18" charset="0"/>
                      </a:rPr>
                      <m:t> = 3 ×</m:t>
                    </m:r>
                    <m:sSup>
                      <m:sSupPr>
                        <m:ctrlPr>
                          <a:rPr lang="en-US" sz="1600" i="1" dirty="0" smtClean="0">
                            <a:solidFill>
                              <a:srgbClr val="3C393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600" i="1" dirty="0" smtClean="0">
                            <a:solidFill>
                              <a:srgbClr val="3C3939"/>
                            </a:solidFill>
                            <a:latin typeface="Cambria Math" panose="02040503050406030204" pitchFamily="18" charset="0"/>
                            <a:ea typeface="Roboto" pitchFamily="34" charset="-122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i="1" dirty="0" smtClean="0">
                            <a:solidFill>
                              <a:srgbClr val="3C3939"/>
                            </a:solidFill>
                            <a:latin typeface="Cambria Math" panose="02040503050406030204" pitchFamily="18" charset="0"/>
                            <a:ea typeface="Roboto" pitchFamily="34" charset="-122"/>
                            <a:cs typeface="Times New Roman" panose="02020603050405020304" pitchFamily="18" charset="0"/>
                          </a:rPr>
                          <m:t>−9</m:t>
                        </m:r>
                      </m:sup>
                    </m:sSup>
                    <m:r>
                      <a:rPr lang="en-US" sz="1600" i="1" dirty="0" smtClean="0">
                        <a:solidFill>
                          <a:srgbClr val="3C3939"/>
                        </a:solidFill>
                        <a:latin typeface="Cambria Math" panose="02040503050406030204" pitchFamily="18" charset="0"/>
                        <a:ea typeface="Roboto" pitchFamily="34" charset="-122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solidFill>
                      <a:srgbClr val="3C3939"/>
                    </a:solidFill>
                    <a:latin typeface="Times New Roman" panose="02020603050405020304" pitchFamily="18" charset="0"/>
                    <a:ea typeface="Roboto" pitchFamily="34" charset="-122"/>
                    <a:cs typeface="Times New Roman" panose="02020603050405020304" pitchFamily="18" charset="0"/>
                  </a:rPr>
                  <a:t>Кл. Оның заряды неше электронға тең?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" name="Text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7014" y="2320052"/>
                <a:ext cx="12009596" cy="269915"/>
              </a:xfrm>
              <a:prstGeom prst="rect">
                <a:avLst/>
              </a:prstGeom>
              <a:blipFill>
                <a:blip r:embed="rId3"/>
                <a:stretch>
                  <a:fillRect l="-1066" t="-22727" b="-38636"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 8"/>
              <p:cNvSpPr/>
              <p:nvPr/>
            </p:nvSpPr>
            <p:spPr>
              <a:xfrm>
                <a:off x="1827014" y="2691170"/>
                <a:ext cx="12009596" cy="269915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>
                  <a:lnSpc>
                    <a:spcPts val="2100"/>
                  </a:lnSpc>
                </a:pPr>
                <a:r>
                  <a:rPr lang="en-US" sz="1600" i="1" dirty="0">
                    <a:solidFill>
                      <a:srgbClr val="3C3939"/>
                    </a:solidFill>
                    <a:latin typeface="Times New Roman" panose="02020603050405020304" pitchFamily="18" charset="0"/>
                    <a:ea typeface="Roboto" pitchFamily="34" charset="-122"/>
                    <a:cs typeface="Times New Roman" panose="02020603050405020304" pitchFamily="18" charset="0"/>
                  </a:rPr>
                  <a:t>e =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solidFill>
                          <a:srgbClr val="3C3939"/>
                        </a:solidFill>
                        <a:latin typeface="Cambria Math" panose="02040503050406030204" pitchFamily="18" charset="0"/>
                        <a:ea typeface="Roboto" pitchFamily="34" charset="-122"/>
                        <a:cs typeface="Times New Roman" panose="02020603050405020304" pitchFamily="18" charset="0"/>
                      </a:rPr>
                      <m:t>1.6</m:t>
                    </m:r>
                    <m:r>
                      <a:rPr lang="en-US" sz="1600" i="1" dirty="0" smtClean="0">
                        <a:solidFill>
                          <a:srgbClr val="3C3939"/>
                        </a:solidFill>
                        <a:latin typeface="Cambria Math" panose="02040503050406030204" pitchFamily="18" charset="0"/>
                        <a:ea typeface="Roboto" pitchFamily="34" charset="-122"/>
                        <a:cs typeface="Times New Roman" panose="02020603050405020304" pitchFamily="18" charset="0"/>
                      </a:rPr>
                      <m:t> ×</m:t>
                    </m:r>
                    <m:sSup>
                      <m:sSupPr>
                        <m:ctrlPr>
                          <a:rPr lang="en-US" sz="1600" i="1" dirty="0" smtClean="0">
                            <a:solidFill>
                              <a:srgbClr val="3C393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600" i="1" dirty="0" smtClean="0">
                            <a:solidFill>
                              <a:srgbClr val="3C3939"/>
                            </a:solidFill>
                            <a:latin typeface="Cambria Math" panose="02040503050406030204" pitchFamily="18" charset="0"/>
                            <a:ea typeface="Roboto" pitchFamily="34" charset="-122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i="1" dirty="0" smtClean="0">
                            <a:solidFill>
                              <a:srgbClr val="3C3939"/>
                            </a:solidFill>
                            <a:latin typeface="Cambria Math" panose="02040503050406030204" pitchFamily="18" charset="0"/>
                            <a:ea typeface="Roboto" pitchFamily="34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600" b="0" i="1" dirty="0" smtClean="0">
                            <a:solidFill>
                              <a:srgbClr val="3C3939"/>
                            </a:solidFill>
                            <a:latin typeface="Cambria Math" panose="02040503050406030204" pitchFamily="18" charset="0"/>
                            <a:ea typeface="Roboto" pitchFamily="34" charset="-122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1600" i="1" dirty="0" smtClean="0">
                            <a:solidFill>
                              <a:srgbClr val="3C3939"/>
                            </a:solidFill>
                            <a:latin typeface="Cambria Math" panose="02040503050406030204" pitchFamily="18" charset="0"/>
                            <a:ea typeface="Roboto" pitchFamily="34" charset="-122"/>
                            <a:cs typeface="Times New Roman" panose="02020603050405020304" pitchFamily="18" charset="0"/>
                          </a:rPr>
                          <m:t>9</m:t>
                        </m:r>
                      </m:sup>
                    </m:sSup>
                    <m:r>
                      <a:rPr lang="en-US" sz="1600" i="1" dirty="0" smtClean="0">
                        <a:solidFill>
                          <a:srgbClr val="3C3939"/>
                        </a:solidFill>
                        <a:latin typeface="Cambria Math" panose="02040503050406030204" pitchFamily="18" charset="0"/>
                        <a:ea typeface="Roboto" pitchFamily="34" charset="-122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solidFill>
                      <a:srgbClr val="3C3939"/>
                    </a:solidFill>
                    <a:latin typeface="Times New Roman" panose="02020603050405020304" pitchFamily="18" charset="0"/>
                    <a:ea typeface="Roboto" pitchFamily="34" charset="-122"/>
                    <a:cs typeface="Times New Roman" panose="02020603050405020304" pitchFamily="18" charset="0"/>
                  </a:rPr>
                  <a:t>Кл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Text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7014" y="2691170"/>
                <a:ext cx="12009596" cy="269915"/>
              </a:xfrm>
              <a:prstGeom prst="rect">
                <a:avLst/>
              </a:prstGeom>
              <a:blipFill>
                <a:blip r:embed="rId4"/>
                <a:stretch>
                  <a:fillRect l="-1066" t="-20000" b="-37778"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Shape 9"/>
          <p:cNvSpPr/>
          <p:nvPr/>
        </p:nvSpPr>
        <p:spPr>
          <a:xfrm>
            <a:off x="1150501" y="3476744"/>
            <a:ext cx="506016" cy="22860"/>
          </a:xfrm>
          <a:prstGeom prst="roundRect">
            <a:avLst>
              <a:gd name="adj" fmla="val 309954"/>
            </a:avLst>
          </a:prstGeom>
          <a:solidFill>
            <a:srgbClr val="C7C7D0"/>
          </a:solidFill>
          <a:ln/>
        </p:spPr>
      </p:sp>
      <p:sp>
        <p:nvSpPr>
          <p:cNvPr id="12" name="Shape 10"/>
          <p:cNvSpPr/>
          <p:nvPr/>
        </p:nvSpPr>
        <p:spPr>
          <a:xfrm>
            <a:off x="793790" y="3298388"/>
            <a:ext cx="379571" cy="379571"/>
          </a:xfrm>
          <a:prstGeom prst="roundRect">
            <a:avLst>
              <a:gd name="adj" fmla="val 18667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857071" y="3330059"/>
            <a:ext cx="253008" cy="316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1827014" y="3356372"/>
            <a:ext cx="2108716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ІІ деңгей (1 балл)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1827014" y="3721060"/>
            <a:ext cx="12009596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00"/>
              </a:lnSpc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Шариктің заряды </a:t>
            </a:r>
            <a:r>
              <a:rPr lang="en-US" sz="1600" i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q = </a:t>
            </a:r>
            <a:r>
              <a:rPr lang="ru-RU" dirty="0"/>
              <a:t>–8·10⁻⁹ </a:t>
            </a:r>
            <a:r>
              <a:rPr lang="en-US" sz="16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Кл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. Шарикте артық неше электрон бар?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1150501" y="4506635"/>
            <a:ext cx="506016" cy="22860"/>
          </a:xfrm>
          <a:prstGeom prst="roundRect">
            <a:avLst>
              <a:gd name="adj" fmla="val 309954"/>
            </a:avLst>
          </a:prstGeom>
          <a:solidFill>
            <a:srgbClr val="C7C7D0"/>
          </a:solidFill>
          <a:ln/>
        </p:spPr>
      </p:sp>
      <p:sp>
        <p:nvSpPr>
          <p:cNvPr id="17" name="Shape 15"/>
          <p:cNvSpPr/>
          <p:nvPr/>
        </p:nvSpPr>
        <p:spPr>
          <a:xfrm>
            <a:off x="793790" y="4328279"/>
            <a:ext cx="379571" cy="379571"/>
          </a:xfrm>
          <a:prstGeom prst="roundRect">
            <a:avLst>
              <a:gd name="adj" fmla="val 18667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857071" y="4359950"/>
            <a:ext cx="253008" cy="316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3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1827014" y="4386263"/>
            <a:ext cx="2108716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ІІІ деңгей (1 балл)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1827014" y="4750951"/>
            <a:ext cx="12009596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Екі шардың зарядтары: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1827014" y="5122069"/>
            <a:ext cx="12009596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100"/>
              </a:lnSpc>
              <a:buSzPct val="100000"/>
              <a:buChar char="•"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1-шар: </a:t>
            </a:r>
            <a:r>
              <a:rPr lang="ru-RU" dirty="0"/>
              <a:t>+4·10⁻⁹ </a:t>
            </a:r>
            <a:r>
              <a:rPr lang="en-US" sz="16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Кл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1827014" y="5450919"/>
            <a:ext cx="12009596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100"/>
              </a:lnSpc>
              <a:buSzPct val="100000"/>
              <a:buChar char="•"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2-шар: </a:t>
            </a:r>
            <a:r>
              <a:rPr lang="ru-RU" dirty="0"/>
              <a:t>–4·10⁻⁹ </a:t>
            </a:r>
            <a:r>
              <a:rPr lang="en-US" sz="16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Кл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1827014" y="5822037"/>
            <a:ext cx="12009596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Жанастырылғаннан кейін әрқайсысының заряды неге тең болады? Электрон қаншаға ауысады?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Shape 22"/>
          <p:cNvSpPr/>
          <p:nvPr/>
        </p:nvSpPr>
        <p:spPr>
          <a:xfrm>
            <a:off x="793790" y="6281738"/>
            <a:ext cx="13042821" cy="1374458"/>
          </a:xfrm>
          <a:prstGeom prst="roundRect">
            <a:avLst>
              <a:gd name="adj" fmla="val 5155"/>
            </a:avLst>
          </a:prstGeom>
          <a:solidFill>
            <a:srgbClr val="D2D2E0"/>
          </a:solidFill>
          <a:ln/>
        </p:spPr>
      </p:sp>
      <p:pic>
        <p:nvPicPr>
          <p:cNvPr id="25" name="Image 0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382" y="6535460"/>
            <a:ext cx="210860" cy="168593"/>
          </a:xfrm>
          <a:prstGeom prst="rect">
            <a:avLst/>
          </a:prstGeom>
        </p:spPr>
      </p:pic>
      <p:sp>
        <p:nvSpPr>
          <p:cNvPr id="26" name="Text 23"/>
          <p:cNvSpPr/>
          <p:nvPr/>
        </p:nvSpPr>
        <p:spPr>
          <a:xfrm>
            <a:off x="1341834" y="6492478"/>
            <a:ext cx="12326183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Бағалау критерийлері: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24"/>
          <p:cNvSpPr/>
          <p:nvPr/>
        </p:nvSpPr>
        <p:spPr>
          <a:xfrm>
            <a:off x="1341834" y="6914198"/>
            <a:ext cx="12326183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Әр деңгейдегі есепті дұрыс шешкені үшін 1 баллдан.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25"/>
          <p:cNvSpPr/>
          <p:nvPr/>
        </p:nvSpPr>
        <p:spPr>
          <a:xfrm>
            <a:off x="1341834" y="7243048"/>
            <a:ext cx="12326183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Барлығы: 3 балл.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Бесплатные стикеры домашнее задание + стикеры 8 (SVG, PNG) | Flaticon">
            <a:extLst>
              <a:ext uri="{FF2B5EF4-FFF2-40B4-BE49-F238E27FC236}">
                <a16:creationId xmlns:a16="http://schemas.microsoft.com/office/drawing/2014/main" id="{D92A0178-BCCD-4F83-A33E-4A7970821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1660" y="1552128"/>
            <a:ext cx="3528239" cy="352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2361" y="544711"/>
            <a:ext cx="4612958" cy="5262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3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Қорытынды қысқа тест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2361" y="1407676"/>
            <a:ext cx="13045678" cy="269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Бүгінгі тақырып бойынша біліміңізді тексеру үшін 2 минуттық қысқа тест.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92361" y="1866424"/>
            <a:ext cx="378857" cy="378857"/>
          </a:xfrm>
          <a:prstGeom prst="roundRect">
            <a:avLst>
              <a:gd name="adj" fmla="val 18668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1339572" y="1924288"/>
            <a:ext cx="3661053" cy="5262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Электр заряды немен белгіленеді және қандай бірлікпен өлшенеді?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hape 4"/>
          <p:cNvSpPr/>
          <p:nvPr/>
        </p:nvSpPr>
        <p:spPr>
          <a:xfrm>
            <a:off x="5211008" y="1866424"/>
            <a:ext cx="378857" cy="378857"/>
          </a:xfrm>
          <a:prstGeom prst="roundRect">
            <a:avLst>
              <a:gd name="adj" fmla="val 18668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758220" y="1924288"/>
            <a:ext cx="3661053" cy="7893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Бірдей зарядталған денелер қалай әрекеттеседі, ал әртүрлі зарядталған денелер ше?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9629656" y="1866424"/>
            <a:ext cx="378857" cy="378857"/>
          </a:xfrm>
          <a:prstGeom prst="roundRect">
            <a:avLst>
              <a:gd name="adj" fmla="val 18668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10176867" y="1924288"/>
            <a:ext cx="3661053" cy="5262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Өткізгіш пен диэлектриктің екі-екіден мысалын келтіріңіз.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792361" y="2903101"/>
            <a:ext cx="13045678" cy="269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Жауаптарды топ болып талқылайық!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361" y="3551277"/>
            <a:ext cx="7314248" cy="3951327"/>
          </a:xfrm>
          <a:prstGeom prst="rect">
            <a:avLst/>
          </a:prstGeom>
        </p:spPr>
      </p:pic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5751" y="3551277"/>
            <a:ext cx="3421261" cy="342126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7956" y="541734"/>
            <a:ext cx="6182201" cy="6156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«Зарядталған рефлексия»</a:t>
            </a:r>
            <a:endParaRPr lang="en-US" sz="38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87956" y="1649849"/>
            <a:ext cx="8452485" cy="9848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31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Өздеріңді зарядталған бөлшектер деп елестетіңдер</a:t>
            </a:r>
            <a:endParaRPr lang="en-US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87956" y="2831663"/>
            <a:ext cx="8452485" cy="315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Сабақтың соңында өздеріңе қандай заряд қоятын едіңдер?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787956" y="3368516"/>
            <a:ext cx="4127778" cy="1259562"/>
          </a:xfrm>
          <a:prstGeom prst="roundRect">
            <a:avLst>
              <a:gd name="adj" fmla="val 8712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765096" y="3368516"/>
            <a:ext cx="91440" cy="1259562"/>
          </a:xfrm>
          <a:prstGeom prst="roundRect">
            <a:avLst>
              <a:gd name="adj" fmla="val 90493"/>
            </a:avLst>
          </a:prstGeom>
          <a:solidFill>
            <a:srgbClr val="1B1B27"/>
          </a:solidFill>
          <a:ln/>
        </p:spPr>
      </p:sp>
      <p:sp>
        <p:nvSpPr>
          <p:cNvPr id="7" name="Text 5"/>
          <p:cNvSpPr/>
          <p:nvPr/>
        </p:nvSpPr>
        <p:spPr>
          <a:xfrm>
            <a:off x="1654850" y="3588306"/>
            <a:ext cx="2462570" cy="307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"+" — мен плюстамын</a:t>
            </a:r>
            <a:endParaRPr 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1076325" y="4093012"/>
            <a:ext cx="3619619" cy="315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155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Бәрін түсіндім, қызықты болды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5112663" y="3368516"/>
            <a:ext cx="4127778" cy="1259562"/>
          </a:xfrm>
          <a:prstGeom prst="roundRect">
            <a:avLst>
              <a:gd name="adj" fmla="val 8712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10" name="Shape 8"/>
          <p:cNvSpPr/>
          <p:nvPr/>
        </p:nvSpPr>
        <p:spPr>
          <a:xfrm>
            <a:off x="5089803" y="3368516"/>
            <a:ext cx="91440" cy="1259562"/>
          </a:xfrm>
          <a:prstGeom prst="roundRect">
            <a:avLst>
              <a:gd name="adj" fmla="val 90493"/>
            </a:avLst>
          </a:prstGeom>
          <a:solidFill>
            <a:srgbClr val="1B1B27"/>
          </a:solidFill>
          <a:ln/>
        </p:spPr>
      </p:sp>
      <p:sp>
        <p:nvSpPr>
          <p:cNvPr id="11" name="Text 9"/>
          <p:cNvSpPr/>
          <p:nvPr/>
        </p:nvSpPr>
        <p:spPr>
          <a:xfrm>
            <a:off x="5848469" y="3588306"/>
            <a:ext cx="2724626" cy="307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"0" — мен бейтараппын</a:t>
            </a:r>
            <a:endParaRPr 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5401032" y="4093012"/>
            <a:ext cx="3619619" cy="315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155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Негізгісін түсіндім, бірақ терең емес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2950250" y="4825008"/>
            <a:ext cx="4127778" cy="1574840"/>
          </a:xfrm>
          <a:prstGeom prst="roundRect">
            <a:avLst>
              <a:gd name="adj" fmla="val 6968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14" name="Shape 12"/>
          <p:cNvSpPr/>
          <p:nvPr/>
        </p:nvSpPr>
        <p:spPr>
          <a:xfrm>
            <a:off x="2927390" y="4825008"/>
            <a:ext cx="91440" cy="1574840"/>
          </a:xfrm>
          <a:prstGeom prst="roundRect">
            <a:avLst>
              <a:gd name="adj" fmla="val 90493"/>
            </a:avLst>
          </a:prstGeom>
          <a:solidFill>
            <a:srgbClr val="1B1B27"/>
          </a:solidFill>
          <a:ln/>
        </p:spPr>
      </p:sp>
      <p:sp>
        <p:nvSpPr>
          <p:cNvPr id="15" name="Text 13"/>
          <p:cNvSpPr/>
          <p:nvPr/>
        </p:nvSpPr>
        <p:spPr>
          <a:xfrm>
            <a:off x="3749040" y="5044797"/>
            <a:ext cx="2598658" cy="307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"−" — мен минустамын</a:t>
            </a:r>
            <a:endParaRPr 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3238619" y="5549503"/>
            <a:ext cx="3619619" cy="6305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155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Сұрақтарым бар, бір бөлігін тағы да талдағым келеді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8597" y="1674495"/>
            <a:ext cx="4121348" cy="5298877"/>
          </a:xfrm>
          <a:prstGeom prst="rect">
            <a:avLst/>
          </a:prstGeom>
        </p:spPr>
      </p:pic>
      <p:sp>
        <p:nvSpPr>
          <p:cNvPr id="18" name="Text 15"/>
          <p:cNvSpPr/>
          <p:nvPr/>
        </p:nvSpPr>
        <p:spPr>
          <a:xfrm>
            <a:off x="787956" y="7416522"/>
            <a:ext cx="13054489" cy="315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Рахмет сабаққа қатысқандарыңызға!</a:t>
            </a:r>
            <a:r>
              <a:rPr lang="en-US" sz="155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Электр зарядтары туралы білетін нәрселеріңді өмірде қолдануды ұмытпаңдар!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69407"/>
            <a:ext cx="593979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40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5-БӨЛІМ. Үй тапсырмасы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065734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(Бағаланбайды — зерттеу дағдыларын дамытуға арналған)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2581632"/>
            <a:ext cx="7632025" cy="992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2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Жасанды интеллектті (ChatGPT) пайдаланып зерттеу жасаңыз: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3790" y="3653195"/>
            <a:ext cx="7632025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Тақырып: «Күнделікті өмірдегі электрлену және қауіпсіздік ережелері»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93790" y="4476631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Орындау алгоритмі: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93790" y="5047059"/>
            <a:ext cx="763202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Font typeface="+mj-lt"/>
              <a:buAutoNum type="arabicPeriod"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ChatGPT-ке сұрақ қойыңыз: «Күнделікті өмірдегі электрленудің 2–3 мысалын түсіндір және қауіпсіздік бойынша кеңес бер».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93790" y="5751552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Font typeface="+mj-lt"/>
              <a:buAutoNum type="arabicPeriod" startAt="2"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Алған ақпаратты 0,5 бет көлемінде қысқаша жазыңыз.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793790" y="6138505"/>
            <a:ext cx="763202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Font typeface="+mj-lt"/>
              <a:buAutoNum type="arabicPeriod" startAt="3"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Міндетті түрде соңында белгілеңіз: </a:t>
            </a:r>
            <a:r>
              <a:rPr lang="en-US" sz="1600" dirty="0">
                <a:solidFill>
                  <a:srgbClr val="3C3939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Ақпарат көзі: ChatGPT (жасанды интеллект)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7543" y="2110383"/>
            <a:ext cx="4926568" cy="492656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83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1647" y="544235"/>
            <a:ext cx="7560707" cy="1051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3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Сабақтың тақырыбы: Электр заряды, денелердің электрленуі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91647" y="1848088"/>
            <a:ext cx="7560707" cy="2195513"/>
          </a:xfrm>
          <a:prstGeom prst="roundRect">
            <a:avLst>
              <a:gd name="adj" fmla="val 3218"/>
            </a:avLst>
          </a:prstGeom>
          <a:solidFill>
            <a:srgbClr val="E1E1EA"/>
          </a:solidFill>
          <a:ln w="7620">
            <a:solidFill>
              <a:srgbClr val="1B1B27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967502" y="2023943"/>
            <a:ext cx="504706" cy="504706"/>
          </a:xfrm>
          <a:prstGeom prst="roundRect">
            <a:avLst>
              <a:gd name="adj" fmla="val 18115667"/>
            </a:avLst>
          </a:prstGeom>
          <a:solidFill>
            <a:srgbClr val="1B1B27"/>
          </a:solidFill>
          <a:ln/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6329" y="2162651"/>
            <a:ext cx="227052" cy="22705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67502" y="2696885"/>
            <a:ext cx="2102882" cy="2627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Сабақтың мақсаты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967502" y="3060502"/>
            <a:ext cx="7208996" cy="8072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Денелер магнитсіз неліктен тартыла немесе тебіле алатынын түсіну, электр заряды дегеніміз не, денелер қалай электрленеді және өмірдегі қарапайым құбылыстарды түсіндіруді үйрену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5"/>
          <p:cNvSpPr/>
          <p:nvPr/>
        </p:nvSpPr>
        <p:spPr>
          <a:xfrm>
            <a:off x="791647" y="4211836"/>
            <a:ext cx="7560707" cy="2313146"/>
          </a:xfrm>
          <a:prstGeom prst="roundRect">
            <a:avLst>
              <a:gd name="adj" fmla="val 3055"/>
            </a:avLst>
          </a:prstGeom>
          <a:solidFill>
            <a:srgbClr val="E1E1EA"/>
          </a:solidFill>
          <a:ln w="7620">
            <a:solidFill>
              <a:srgbClr val="1B1B27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967502" y="4387691"/>
            <a:ext cx="504706" cy="504706"/>
          </a:xfrm>
          <a:prstGeom prst="roundRect">
            <a:avLst>
              <a:gd name="adj" fmla="val 18115667"/>
            </a:avLst>
          </a:prstGeom>
          <a:solidFill>
            <a:srgbClr val="1B1B27"/>
          </a:solidFill>
          <a:ln/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6329" y="4526399"/>
            <a:ext cx="227052" cy="227052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967502" y="5060633"/>
            <a:ext cx="2102882" cy="2627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Не үйренеміз?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8"/>
          <p:cNvSpPr/>
          <p:nvPr/>
        </p:nvSpPr>
        <p:spPr>
          <a:xfrm>
            <a:off x="967502" y="5424249"/>
            <a:ext cx="7208996" cy="2690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Шариктің жабысуы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9"/>
          <p:cNvSpPr/>
          <p:nvPr/>
        </p:nvSpPr>
        <p:spPr>
          <a:xfrm>
            <a:off x="967502" y="5752147"/>
            <a:ext cx="7208996" cy="2690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Шаштардың "электрленуі"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0"/>
          <p:cNvSpPr/>
          <p:nvPr/>
        </p:nvSpPr>
        <p:spPr>
          <a:xfrm>
            <a:off x="967502" y="6080046"/>
            <a:ext cx="7208996" cy="2690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Қыста ұшқын шығуы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1"/>
          <p:cNvSpPr/>
          <p:nvPr/>
        </p:nvSpPr>
        <p:spPr>
          <a:xfrm>
            <a:off x="1144191" y="6777276"/>
            <a:ext cx="6855619" cy="420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300"/>
              </a:lnSpc>
              <a:buNone/>
            </a:pPr>
            <a:r>
              <a:rPr lang="en-US" sz="28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Құндылық – </a:t>
            </a:r>
            <a:r>
              <a:rPr lang="en-US" sz="2800" b="1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Әділдік және жауапкершілік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2"/>
          <p:cNvSpPr/>
          <p:nvPr/>
        </p:nvSpPr>
        <p:spPr>
          <a:xfrm>
            <a:off x="892969" y="7265075"/>
            <a:ext cx="7358063" cy="420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300"/>
              </a:lnSpc>
              <a:buNone/>
            </a:pPr>
            <a:r>
              <a:rPr lang="en-US" sz="2800" b="1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Апта дәйексөзі: </a:t>
            </a:r>
            <a:r>
              <a:rPr lang="en-US" sz="28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«Шыншыл болу – әділ болу.»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852493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Фалес Милетский электрлену құбылысын ашты</a:t>
            </a:r>
            <a:endParaRPr lang="en-US" sz="3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3390305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Ол терімен үйкелген </a:t>
            </a:r>
            <a:r>
              <a:rPr lang="en-US" sz="2000" dirty="0">
                <a:solidFill>
                  <a:srgbClr val="FFFFFF"/>
                </a:solidFill>
                <a:highlight>
                  <a:srgbClr val="1B1B27"/>
                </a:highlight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янтарь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жеңіл заттарды тарта бастайтынын байқады. Бұл ғылым тарихындағы электрлік құбылыстардың алғашқы бақылауларының бірі болды.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280190" y="4789408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Грек философы Фалес біздің заманымыздан бұрын 600 жылдары жасады. Ол табиғатты зерттеуді ұнататын және барлық нәрсені түсіндіруге тырысатын ойшыл болды.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280190" y="6175890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Янтарь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– ағаш шайырынан пайда болған тастанған қатты зат. Көне грек тілінде янтарьды "электрон" деп атаған, сондықтан "электр" деген сөз пайда болды!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859036"/>
            <a:ext cx="605682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4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Электрлену дегеніміз не?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90" y="1975128"/>
            <a:ext cx="35154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8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Электрлену анықтамасы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93790" y="2545556"/>
            <a:ext cx="474214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Электрлену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— бұл дененің үйкеліс арқылы басқа денелерді тарту немесе тебу қабілеті.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93790" y="3359229"/>
            <a:ext cx="474214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Яғни бұрын "тыныш" болған қарапайым зат зарядталып, жаңаша әрекет ете бастайды.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793790" y="4217551"/>
            <a:ext cx="4742140" cy="1160740"/>
          </a:xfrm>
          <a:prstGeom prst="roundRect">
            <a:avLst>
              <a:gd name="adj" fmla="val 7182"/>
            </a:avLst>
          </a:prstGeom>
          <a:solidFill>
            <a:srgbClr val="D2D2E0"/>
          </a:solidFill>
          <a:ln/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148" y="4512826"/>
            <a:ext cx="248007" cy="198358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1438513" y="4465439"/>
            <a:ext cx="389905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«Дене супер қабілет алғандай — электр заряды!»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4939" y="1975128"/>
            <a:ext cx="2330053" cy="2925723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7739" y="5640467"/>
            <a:ext cx="2330053" cy="199822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677347"/>
            <a:ext cx="6854666" cy="5891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7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Электр заряды қайдан келеді?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1549241"/>
            <a:ext cx="7556421" cy="603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Электрленуді түсіну үшін кез келген заттың ішіне мүмкіндігінше тереңірек қарау керек.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2576751"/>
            <a:ext cx="2609136" cy="2609136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280190" y="5397937"/>
            <a:ext cx="2746534" cy="5893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Барлық нәрсе атомдардан тұрады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6280190" y="6175772"/>
            <a:ext cx="2746534" cy="12068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Үстел, қалам, қағаз, шаш, ауа — мүлдем бәрі атомдар деп аталатын кішкентай бөлшектерден тұрады.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9494401" y="2553176"/>
            <a:ext cx="4349829" cy="7067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Атом — миниатюралық күн жүйесі сияқты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9494401" y="3448407"/>
            <a:ext cx="4349829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Ортасында — </a:t>
            </a: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ядро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9494401" y="3816072"/>
            <a:ext cx="4349829" cy="603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Ядроның айналасында кішкене бөлшектер — </a:t>
            </a: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электрондар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айналады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9494401" y="4607957"/>
            <a:ext cx="2356842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Ядро құрамында: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9494401" y="5091112"/>
            <a:ext cx="4349829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Протондар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(оң зарядталған)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9"/>
          <p:cNvSpPr/>
          <p:nvPr/>
        </p:nvSpPr>
        <p:spPr>
          <a:xfrm>
            <a:off x="9494401" y="5458778"/>
            <a:ext cx="4349829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Нейтрондар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(зарядсыз)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0"/>
          <p:cNvSpPr/>
          <p:nvPr/>
        </p:nvSpPr>
        <p:spPr>
          <a:xfrm>
            <a:off x="9494401" y="5948958"/>
            <a:ext cx="2356842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Электрондар: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1"/>
          <p:cNvSpPr/>
          <p:nvPr/>
        </p:nvSpPr>
        <p:spPr>
          <a:xfrm>
            <a:off x="9494401" y="6432113"/>
            <a:ext cx="4349829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Теріс зарядқа ие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2"/>
          <p:cNvSpPr/>
          <p:nvPr/>
        </p:nvSpPr>
        <p:spPr>
          <a:xfrm>
            <a:off x="9494401" y="6799778"/>
            <a:ext cx="4349829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Бөлініп, бір денеден екінші денеге өте алады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75070" y="543044"/>
            <a:ext cx="6291501" cy="5238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6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Әрбір бөлшектің өз заряды бар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275070" y="1318260"/>
            <a:ext cx="7566660" cy="1379934"/>
          </a:xfrm>
          <a:prstGeom prst="roundRect">
            <a:avLst>
              <a:gd name="adj" fmla="val 5102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297930" y="1341120"/>
            <a:ext cx="670441" cy="1334214"/>
          </a:xfrm>
          <a:prstGeom prst="roundRect">
            <a:avLst>
              <a:gd name="adj" fmla="val 6409"/>
            </a:avLst>
          </a:prstGeom>
          <a:solidFill>
            <a:srgbClr val="E1E1EA"/>
          </a:solidFill>
          <a:ln/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03670" y="1882497"/>
            <a:ext cx="251341" cy="25134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135892" y="1508641"/>
            <a:ext cx="2095143" cy="261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Электрон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7135892" y="1871067"/>
            <a:ext cx="6515457" cy="2681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Теріс заряд (−)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7135892" y="2239685"/>
            <a:ext cx="6515457" cy="2681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Жеңіл, қозғалмалы бөлшек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6"/>
          <p:cNvSpPr/>
          <p:nvPr/>
        </p:nvSpPr>
        <p:spPr>
          <a:xfrm>
            <a:off x="6275070" y="2865715"/>
            <a:ext cx="7566660" cy="1379934"/>
          </a:xfrm>
          <a:prstGeom prst="roundRect">
            <a:avLst>
              <a:gd name="adj" fmla="val 5102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11" name="Shape 7"/>
          <p:cNvSpPr/>
          <p:nvPr/>
        </p:nvSpPr>
        <p:spPr>
          <a:xfrm>
            <a:off x="6297930" y="2888575"/>
            <a:ext cx="670441" cy="1334214"/>
          </a:xfrm>
          <a:prstGeom prst="roundRect">
            <a:avLst>
              <a:gd name="adj" fmla="val 6409"/>
            </a:avLst>
          </a:prstGeom>
          <a:solidFill>
            <a:srgbClr val="E1E1EA"/>
          </a:solidFill>
          <a:ln/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03670" y="3429953"/>
            <a:ext cx="251341" cy="251341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7135892" y="3056096"/>
            <a:ext cx="2095143" cy="261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Протон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9"/>
          <p:cNvSpPr/>
          <p:nvPr/>
        </p:nvSpPr>
        <p:spPr>
          <a:xfrm>
            <a:off x="7135892" y="3418523"/>
            <a:ext cx="6515457" cy="2681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Оң заряд (+)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0"/>
          <p:cNvSpPr/>
          <p:nvPr/>
        </p:nvSpPr>
        <p:spPr>
          <a:xfrm>
            <a:off x="7135892" y="3787140"/>
            <a:ext cx="6515457" cy="2681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Ядрода тұрады, орнынан қозғалмайды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hape 11"/>
          <p:cNvSpPr/>
          <p:nvPr/>
        </p:nvSpPr>
        <p:spPr>
          <a:xfrm>
            <a:off x="6275070" y="4413171"/>
            <a:ext cx="7566660" cy="1379934"/>
          </a:xfrm>
          <a:prstGeom prst="roundRect">
            <a:avLst>
              <a:gd name="adj" fmla="val 5102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17" name="Shape 12"/>
          <p:cNvSpPr/>
          <p:nvPr/>
        </p:nvSpPr>
        <p:spPr>
          <a:xfrm>
            <a:off x="6297930" y="4436031"/>
            <a:ext cx="670441" cy="1334214"/>
          </a:xfrm>
          <a:prstGeom prst="roundRect">
            <a:avLst>
              <a:gd name="adj" fmla="val 6409"/>
            </a:avLst>
          </a:prstGeom>
          <a:solidFill>
            <a:srgbClr val="E1E1EA"/>
          </a:solidFill>
          <a:ln/>
        </p:spPr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3670" y="4977408"/>
            <a:ext cx="251341" cy="251341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7135892" y="4603552"/>
            <a:ext cx="2095143" cy="261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Нейтрон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14"/>
          <p:cNvSpPr/>
          <p:nvPr/>
        </p:nvSpPr>
        <p:spPr>
          <a:xfrm>
            <a:off x="7135892" y="4965978"/>
            <a:ext cx="6515457" cy="2681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Зарядсыз (0)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15"/>
          <p:cNvSpPr/>
          <p:nvPr/>
        </p:nvSpPr>
        <p:spPr>
          <a:xfrm>
            <a:off x="7135892" y="5334595"/>
            <a:ext cx="6515457" cy="2681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Ядроның тұрақтылығын қамтамасыз етеді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16"/>
          <p:cNvSpPr/>
          <p:nvPr/>
        </p:nvSpPr>
        <p:spPr>
          <a:xfrm>
            <a:off x="6275070" y="5981581"/>
            <a:ext cx="7566660" cy="5362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Айналадағы кез келген зат атомдардан, ал атомдар осы бөлшектерден тұрады. </a:t>
            </a: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Сондықтан заряд материяның табиғи қасиеті.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Shape 17"/>
          <p:cNvSpPr/>
          <p:nvPr/>
        </p:nvSpPr>
        <p:spPr>
          <a:xfrm>
            <a:off x="6275070" y="6706314"/>
            <a:ext cx="7566660" cy="980123"/>
          </a:xfrm>
          <a:prstGeom prst="roundRect">
            <a:avLst>
              <a:gd name="adj" fmla="val 7183"/>
            </a:avLst>
          </a:prstGeom>
          <a:solidFill>
            <a:srgbClr val="D2D2E0"/>
          </a:solidFill>
          <a:ln/>
        </p:spPr>
      </p:sp>
      <p:pic>
        <p:nvPicPr>
          <p:cNvPr id="24" name="Image 4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2591" y="6959441"/>
            <a:ext cx="209431" cy="167521"/>
          </a:xfrm>
          <a:prstGeom prst="rect">
            <a:avLst/>
          </a:prstGeom>
        </p:spPr>
      </p:pic>
      <p:sp>
        <p:nvSpPr>
          <p:cNvPr id="25" name="Text 18"/>
          <p:cNvSpPr/>
          <p:nvPr/>
        </p:nvSpPr>
        <p:spPr>
          <a:xfrm>
            <a:off x="6819543" y="6915626"/>
            <a:ext cx="6854666" cy="5362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Электрлену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— бұл денеде оң және теріс зарядтар арасындағы тепе-теңдік бұзылған кезде дене электр зарядын алатын процесс.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567214"/>
            <a:ext cx="8563928" cy="5891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40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Қалыпты жағдайда денелер бейтарап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1608773"/>
            <a:ext cx="6291382" cy="603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Өйткені оларда протондар (+) мен электрондардың (−) саны бірдей. Плюстар мен минустар бір-бірін өтейді → дене зарядталмаған.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170" y="2770587"/>
            <a:ext cx="5976699" cy="3397687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86170" y="6380323"/>
            <a:ext cx="6291382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Бейтарап дене: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протондар саны = электрондар саны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 rotWithShape="1">
          <a:blip r:embed="rId4"/>
          <a:srcRect t="25210"/>
          <a:stretch/>
        </p:blipFill>
        <p:spPr>
          <a:xfrm>
            <a:off x="8831104" y="1419132"/>
            <a:ext cx="3913108" cy="453107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552849" y="6406158"/>
            <a:ext cx="2356842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Тепе-теңдік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7552849" y="6889313"/>
            <a:ext cx="6291382" cy="603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Әдетте заттар электрлік әсер көрсетпейді, өйткені олардағы оң және теріс зарядтар теңестірілген.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71287"/>
            <a:ext cx="12382857" cy="527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Үйкеліс кезінде электрондар бір денеден екіншісіне ауысады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1551384"/>
            <a:ext cx="13042821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Екі дене бір-біріне үйкелгенде, олардың беттері арасында </a:t>
            </a:r>
            <a:r>
              <a:rPr lang="en-US" sz="2000" dirty="0">
                <a:solidFill>
                  <a:srgbClr val="FFFFFF"/>
                </a:solidFill>
                <a:highlight>
                  <a:srgbClr val="1B1B27"/>
                </a:highlight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электрондар үшін "микроскопиялық күрес"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болады. Кейбір материалдар электрондарды әлсірек ұстайды, кейбіреулері күштірек.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470785"/>
            <a:ext cx="2604254" cy="3596045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0332" y="2470785"/>
            <a:ext cx="7083623" cy="207633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5510332" y="4736902"/>
            <a:ext cx="2108716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8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Нәтижесінде: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0332" y="5190173"/>
            <a:ext cx="843439" cy="103917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522363" y="5358765"/>
            <a:ext cx="3643551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8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Бір дене электрондарды жоғалтады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6522363" y="5790843"/>
            <a:ext cx="7321748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Оң зарядталған болады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0332" y="6229350"/>
            <a:ext cx="843439" cy="103917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522363" y="6397943"/>
            <a:ext cx="3355062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8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Екінші дене электрондарды алды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6522363" y="6830020"/>
            <a:ext cx="7321748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Теріс зарядталған болады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1633</Words>
  <Application>Microsoft Office PowerPoint</Application>
  <PresentationFormat>Произвольный</PresentationFormat>
  <Paragraphs>239</Paragraphs>
  <Slides>23</Slides>
  <Notes>23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Times New Roman</vt:lpstr>
      <vt:lpstr>Calibri</vt:lpstr>
      <vt:lpstr>Cambria Math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cp:lastModifiedBy>Пользователь</cp:lastModifiedBy>
  <cp:revision>3</cp:revision>
  <dcterms:created xsi:type="dcterms:W3CDTF">2025-11-22T21:41:20Z</dcterms:created>
  <dcterms:modified xsi:type="dcterms:W3CDTF">2025-11-22T22:00:38Z</dcterms:modified>
</cp:coreProperties>
</file>