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6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9194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15158" y="668655"/>
            <a:ext cx="471368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7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4551" y="1310759"/>
            <a:ext cx="835944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Физиканың қызықты құбылыстарының бірімен танысайық – инерция. Бұл құбылыс біздің күнделікті өміріміздің әр жерінде кездеседі!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89" y="2356009"/>
            <a:ext cx="8359449" cy="5204936"/>
          </a:xfrm>
          <a:prstGeom prst="roundRect">
            <a:avLst>
              <a:gd name="adj" fmla="val 54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2363629"/>
            <a:ext cx="8342590" cy="84486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990004" y="2484358"/>
            <a:ext cx="2396824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Оқу бағдарламасына сәйкес оқу мақсаты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541156" y="2484358"/>
            <a:ext cx="510318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7.2.2.1</a:t>
            </a: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– инерция құбылысын түсіндіру және мысалдар келтіру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01410" y="3208496"/>
            <a:ext cx="8342590" cy="174998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90004" y="3329226"/>
            <a:ext cx="239682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541156" y="3329226"/>
            <a:ext cx="5103182" cy="1508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Оқушылар: (1) инерция ұғымын анықтайды; (2) күнделікті өмірден инерцияға мысалдар келтіреді; (3) қарапайым тәжірибе нәтижесін түсіндіреді және қауіпсіз жүріс-тұрыс шешімдерін ұсынады.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01410" y="4958477"/>
            <a:ext cx="8342590" cy="205168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990004" y="5079206"/>
            <a:ext cx="2396824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Құндылықтарды дарыту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541156" y="5079206"/>
            <a:ext cx="5103182" cy="1810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Әділдік және жауапкершілік</a:t>
            </a: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: қауіпсіздік ережесін сақтау; топта әділ бағалау; қоғамдық көліктегі жауапкершілікті жүріс-тұрыс. Ұлттық құндылық: қазақтың </a:t>
            </a: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«асық ату»</a:t>
            </a: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ойынындағы қозғалыс мысалдары арқылы дәстүрді құрметтеу.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01410" y="7010162"/>
            <a:ext cx="8342590" cy="5431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990004" y="7130891"/>
            <a:ext cx="239682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Апта дәйексөзі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541156" y="7130891"/>
            <a:ext cx="51031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«Әр істі жауапкершілікпен атқар!»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4008"/>
            <a:ext cx="54492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Инерцияның пайдалы жағы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171932"/>
            <a:ext cx="5137785" cy="51377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46842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Табиғи фонтандар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811684"/>
            <a:ext cx="64222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Гейзерлер – табиғаттың керемет көрінісі. Су жоғары жылдамдықпен көтеріліп, инерция арқасында биіктікке ұшады!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379" y="1171932"/>
            <a:ext cx="5137785" cy="51377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14379" y="646842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Ғарыштық қозғалыс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414379" y="6811684"/>
            <a:ext cx="64222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Планеталар Күнді айнала инерция арқасында қозғалады. Серіктер де планеталарды инерция бойынша айналып өтеді.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463" y="1078111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Спорттағы инерция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1463" y="1858208"/>
            <a:ext cx="13042821" cy="1454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Инерциясыз көптеген спорт түрлері болмас еді!</a:t>
            </a:r>
            <a:endParaRPr lang="en-US" sz="4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3" y="3676650"/>
            <a:ext cx="2058829" cy="205882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809" y="3676650"/>
            <a:ext cx="2058829" cy="2058829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536" y="3676650"/>
            <a:ext cx="2058829" cy="2058829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262" y="3676650"/>
            <a:ext cx="2058829" cy="2058829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989" y="3676650"/>
            <a:ext cx="2058829" cy="2058829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7716" y="3676650"/>
            <a:ext cx="2058829" cy="2058829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751463" y="6035754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Футбол, баскетбол, теннис, жүгіру, секіру – барлық осы спорт түрлері инерция қағидаттарына негізделген!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262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Секіруде инерция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095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Секіру алдында жүгіру – біз инерцияға кедергіден өтуге мүмкіндік береміз. Дене алған жылдамдықты инерция арқасында сақтай отырып, алға қарай ұшып өтеді.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996565"/>
            <a:ext cx="3137892" cy="238160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012" y="2996565"/>
            <a:ext cx="3137892" cy="2381607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615" y="2996565"/>
            <a:ext cx="3137892" cy="2381607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217" y="2996565"/>
            <a:ext cx="3137892" cy="2381607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793790" y="5730121"/>
            <a:ext cx="1304282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9" name="Shape 3"/>
          <p:cNvSpPr/>
          <p:nvPr/>
        </p:nvSpPr>
        <p:spPr>
          <a:xfrm>
            <a:off x="770930" y="5730121"/>
            <a:ext cx="91440" cy="1506736"/>
          </a:xfrm>
          <a:prstGeom prst="roundRect">
            <a:avLst>
              <a:gd name="adj" fmla="val 32558"/>
            </a:avLst>
          </a:prstGeom>
          <a:solidFill>
            <a:srgbClr val="3E2513"/>
          </a:solidFill>
          <a:ln/>
        </p:spPr>
      </p:sp>
      <p:sp>
        <p:nvSpPr>
          <p:cNvPr id="10" name="Text 4"/>
          <p:cNvSpPr/>
          <p:nvPr/>
        </p:nvSpPr>
        <p:spPr>
          <a:xfrm>
            <a:off x="1083588" y="5951339"/>
            <a:ext cx="28555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Спорттағы қолданылуы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083588" y="6380559"/>
            <a:ext cx="125318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Ұзындыққа секіруде, биіктікке секіруде, серуендеуде – барлық жерде инерция маңызды рөл атқарады. Спортшылар бұл құбылысты өздерінің пайдасына пайдаланады.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1752"/>
            <a:ext cx="443067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Қауіпсіздік сұрақтары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46146"/>
            <a:ext cx="6437114" cy="5271968"/>
          </a:xfrm>
          <a:prstGeom prst="roundRect">
            <a:avLst>
              <a:gd name="adj" fmla="val 480"/>
            </a:avLst>
          </a:prstGeom>
          <a:solidFill>
            <a:srgbClr val="F9F7F7"/>
          </a:solidFill>
          <a:ln/>
        </p:spPr>
      </p:sp>
      <p:sp>
        <p:nvSpPr>
          <p:cNvPr id="4" name="Shape 2"/>
          <p:cNvSpPr/>
          <p:nvPr/>
        </p:nvSpPr>
        <p:spPr>
          <a:xfrm>
            <a:off x="962382" y="1714738"/>
            <a:ext cx="506016" cy="506016"/>
          </a:xfrm>
          <a:prstGeom prst="roundRect">
            <a:avLst>
              <a:gd name="adj" fmla="val 18068768"/>
            </a:avLst>
          </a:prstGeom>
          <a:solidFill>
            <a:srgbClr val="3E251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566" y="1853803"/>
            <a:ext cx="227647" cy="2276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2382" y="238934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Жүк машинасында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82" y="2842617"/>
            <a:ext cx="3347204" cy="334720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2382" y="6379607"/>
            <a:ext cx="609992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Жүк машинасының кузовындағы жүктерді неге бекіту керек?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399496" y="1546146"/>
            <a:ext cx="6437114" cy="5271968"/>
          </a:xfrm>
          <a:prstGeom prst="roundRect">
            <a:avLst>
              <a:gd name="adj" fmla="val 480"/>
            </a:avLst>
          </a:prstGeom>
          <a:solidFill>
            <a:srgbClr val="F9F7F7"/>
          </a:solidFill>
          <a:ln/>
        </p:spPr>
      </p:sp>
      <p:sp>
        <p:nvSpPr>
          <p:cNvPr id="10" name="Shape 6"/>
          <p:cNvSpPr/>
          <p:nvPr/>
        </p:nvSpPr>
        <p:spPr>
          <a:xfrm>
            <a:off x="7568089" y="1714738"/>
            <a:ext cx="506016" cy="506016"/>
          </a:xfrm>
          <a:prstGeom prst="roundRect">
            <a:avLst>
              <a:gd name="adj" fmla="val 18068768"/>
            </a:avLst>
          </a:prstGeom>
          <a:solidFill>
            <a:srgbClr val="3E2513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273" y="1853803"/>
            <a:ext cx="227647" cy="22764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68089" y="238934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Автокөлікте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568089" y="2754035"/>
            <a:ext cx="609992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Автокөлікте жүргенде қауіпсіздік белбеуін неге тағу керек?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089" y="3213735"/>
            <a:ext cx="3356134" cy="253936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93790" y="7007900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Жауабы: Көлік тоқтаған немесе бұрылған кезде, жүктер мен жолаушылар инерция бойынша бастапқы қозғалысын жалғастыруға тырысады. Сондықтан қауіпсіздік шаралары өте маңызды!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1044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40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Жолда инерция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86865"/>
            <a:ext cx="13042821" cy="15240"/>
          </a:xfrm>
          <a:prstGeom prst="roundRect">
            <a:avLst>
              <a:gd name="adj" fmla="val 146512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4000262" y="1586805"/>
            <a:ext cx="15240" cy="446484"/>
          </a:xfrm>
          <a:prstGeom prst="roundRect">
            <a:avLst>
              <a:gd name="adj" fmla="val 146512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3840480" y="1419404"/>
            <a:ext cx="334923" cy="334923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6" name="Text 4"/>
          <p:cNvSpPr/>
          <p:nvPr/>
        </p:nvSpPr>
        <p:spPr>
          <a:xfrm>
            <a:off x="3896261" y="1447264"/>
            <a:ext cx="223242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077647" y="218229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Сұрақ 1: Соқтығысу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42618" y="2504123"/>
            <a:ext cx="613076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Микроавтобустың жүргізушісі жолда тұрған автокөлікті көріп, тежегішті басты, бірақ соқтығысудан сақтана алмады. Неліктен?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44" y="3147774"/>
            <a:ext cx="4333994" cy="3550801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10614660" y="1586805"/>
            <a:ext cx="15240" cy="446484"/>
          </a:xfrm>
          <a:prstGeom prst="roundRect">
            <a:avLst>
              <a:gd name="adj" fmla="val 146512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10454878" y="1419404"/>
            <a:ext cx="334923" cy="334923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2" name="Text 9"/>
          <p:cNvSpPr/>
          <p:nvPr/>
        </p:nvSpPr>
        <p:spPr>
          <a:xfrm>
            <a:off x="10510659" y="1447264"/>
            <a:ext cx="223242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57016" y="2182297"/>
            <a:ext cx="613076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57016" y="2509718"/>
            <a:ext cx="6130766" cy="465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Сұрақ 2: Қауіпсіздік ережесі. Жолды жақын келе жатқан көліктің алдынан кеспеңіз!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273" y="3142178"/>
            <a:ext cx="3544133" cy="3544133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793790" y="6865977"/>
            <a:ext cx="13042821" cy="632460"/>
          </a:xfrm>
          <a:prstGeom prst="roundRect">
            <a:avLst>
              <a:gd name="adj" fmla="val 3530"/>
            </a:avLst>
          </a:prstGeom>
          <a:solidFill>
            <a:srgbClr val="EDD5C4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18" y="7089338"/>
            <a:ext cx="185976" cy="14882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277421" y="6944082"/>
            <a:ext cx="1241036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Жауабы: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Инерция автокөлікті бірден тоқтатуға мүмкіндік бермейді! Тежегіш басылғаннан кейін де,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Source Serif 4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көлік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инерция салдарынан алға қарай қозғалуын жалғастырады.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6746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Қосымша есептер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29715"/>
            <a:ext cx="255579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Сұрақ 3: Ат мініп жүру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986082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Кедергіден секіріп өтуге тырысқан ат </a:t>
            </a:r>
            <a:r>
              <a:rPr lang="en-US" sz="2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сүрініп</a:t>
            </a: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504C49"/>
              </a:solidFill>
              <a:latin typeface="Times New Roman" panose="02020603050405020304" pitchFamily="18" charset="0"/>
              <a:ea typeface="Source Serif 4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2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кетсе</a:t>
            </a: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, атқа мінуші не болады?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16416" y="1529715"/>
            <a:ext cx="320325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Сұрақ  4: Мұздағы қозғалыс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16416" y="1986082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Адам асфальттан тайғанақ мұзға түссе, не болады?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53" y="2634734"/>
            <a:ext cx="4122659" cy="412265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DA9261-716A-496C-9E26-8F7F0EA7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15" y="3093364"/>
            <a:ext cx="45148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4235"/>
            <a:ext cx="4205883" cy="525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Ұшақтан жүк тастау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1647" y="1490543"/>
            <a:ext cx="7664053" cy="210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250"/>
              </a:lnSpc>
              <a:buNone/>
            </a:pPr>
            <a:r>
              <a:rPr lang="en-US" sz="6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Жүкті қашан тастау керек?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1647" y="3761661"/>
            <a:ext cx="766405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Ұшақтан жүкті мақсатқа </a:t>
            </a: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ДЕЙІН</a:t>
            </a: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тастау керек!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1647" y="4287203"/>
            <a:ext cx="7664053" cy="1252895"/>
          </a:xfrm>
          <a:prstGeom prst="roundRect">
            <a:avLst>
              <a:gd name="adj" fmla="val 2014"/>
            </a:avLst>
          </a:prstGeom>
          <a:solidFill>
            <a:srgbClr val="EDD5C4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82" y="4540687"/>
            <a:ext cx="210264" cy="1682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8382" y="4497467"/>
            <a:ext cx="6949083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Себебі: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Жүк ұшақтан ажыратылғаннан кейін де инерция бойынша алға қарай ұшуды жалғастырады. Сондықтан мақсатқа дәл түсу үшін алдын ала есептеп, мақсаттан бұрын тастау қажет.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609" y="1511498"/>
            <a:ext cx="4226719" cy="4226719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91647" y="6200686"/>
            <a:ext cx="13047107" cy="28575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1043940" y="6670715"/>
            <a:ext cx="3034189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Физиканы үйрену керек!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43940" y="7238524"/>
            <a:ext cx="12794813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туралы білім – бұл тек теория емес, бұл өмірде қолданылатын маңызды білім. Қауіпсіз өмір сүру үшін физика заңдарын білу өте маңызды!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1647" y="6418421"/>
            <a:ext cx="22860" cy="1278374"/>
          </a:xfrm>
          <a:prstGeom prst="rect">
            <a:avLst/>
          </a:prstGeom>
          <a:solidFill>
            <a:srgbClr val="3E2513"/>
          </a:solidFill>
          <a:ln/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6254" y="348020"/>
            <a:ext cx="310955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dirty="0" err="1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Тапсырма</a:t>
            </a: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 №</a:t>
            </a:r>
            <a:r>
              <a:rPr lang="ru-RU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: Жұптық зерттеу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6254" y="769739"/>
            <a:ext cx="1361789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құбылысын тереңірек түсіну үшін тәжірибе жүргіземіз.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29603" y="1199436"/>
            <a:ext cx="6644283" cy="82272"/>
          </a:xfrm>
          <a:prstGeom prst="roundRect">
            <a:avLst>
              <a:gd name="adj" fmla="val 15001"/>
            </a:avLst>
          </a:prstGeom>
          <a:solidFill>
            <a:srgbClr val="F9F7F7"/>
          </a:solidFill>
          <a:ln/>
        </p:spPr>
      </p:sp>
      <p:sp>
        <p:nvSpPr>
          <p:cNvPr id="5" name="Shape 3"/>
          <p:cNvSpPr/>
          <p:nvPr/>
        </p:nvSpPr>
        <p:spPr>
          <a:xfrm>
            <a:off x="506254" y="1117104"/>
            <a:ext cx="246817" cy="246817"/>
          </a:xfrm>
          <a:prstGeom prst="roundRect">
            <a:avLst>
              <a:gd name="adj" fmla="val 185238"/>
            </a:avLst>
          </a:prstGeom>
          <a:solidFill>
            <a:srgbClr val="F9F7F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928" y="1178778"/>
            <a:ext cx="272713" cy="27271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88526" y="1446252"/>
            <a:ext cx="1086922" cy="128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Беттерді дайындаңыз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8526" y="1739384"/>
            <a:ext cx="660320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Үш түрлі бетті (кілемше, парта, пластик) таңдаңыз.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79625" y="1076087"/>
            <a:ext cx="6644402" cy="82272"/>
          </a:xfrm>
          <a:prstGeom prst="roundRect">
            <a:avLst>
              <a:gd name="adj" fmla="val 15001"/>
            </a:avLst>
          </a:prstGeom>
          <a:solidFill>
            <a:srgbClr val="F9F7F7"/>
          </a:solidFill>
          <a:ln/>
        </p:spPr>
      </p:sp>
      <p:sp>
        <p:nvSpPr>
          <p:cNvPr id="10" name="Shape 7"/>
          <p:cNvSpPr/>
          <p:nvPr/>
        </p:nvSpPr>
        <p:spPr>
          <a:xfrm>
            <a:off x="7356277" y="993755"/>
            <a:ext cx="246817" cy="246817"/>
          </a:xfrm>
          <a:prstGeom prst="roundRect">
            <a:avLst>
              <a:gd name="adj" fmla="val 185238"/>
            </a:avLst>
          </a:prstGeom>
          <a:solidFill>
            <a:srgbClr val="F9F7F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7951" y="1055430"/>
            <a:ext cx="272713" cy="27271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38549" y="1322903"/>
            <a:ext cx="1050965" cy="128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Машинаны жіберіңіз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438549" y="1616035"/>
            <a:ext cx="6603325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Ойыншық машинаны әр бетке бірдей бастапқы итеріспен жіберіңіз.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29603" y="2241113"/>
            <a:ext cx="6644283" cy="82272"/>
          </a:xfrm>
          <a:prstGeom prst="roundRect">
            <a:avLst>
              <a:gd name="adj" fmla="val 15001"/>
            </a:avLst>
          </a:prstGeom>
          <a:solidFill>
            <a:srgbClr val="F9F7F7"/>
          </a:solidFill>
          <a:ln/>
        </p:spPr>
      </p:sp>
      <p:sp>
        <p:nvSpPr>
          <p:cNvPr id="15" name="Shape 11"/>
          <p:cNvSpPr/>
          <p:nvPr/>
        </p:nvSpPr>
        <p:spPr>
          <a:xfrm>
            <a:off x="506254" y="2158781"/>
            <a:ext cx="246817" cy="246817"/>
          </a:xfrm>
          <a:prstGeom prst="roundRect">
            <a:avLst>
              <a:gd name="adj" fmla="val 185238"/>
            </a:avLst>
          </a:prstGeom>
          <a:solidFill>
            <a:srgbClr val="F9F7F7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928" y="2220456"/>
            <a:ext cx="272713" cy="27271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588526" y="2487930"/>
            <a:ext cx="1101209" cy="128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Қашықтықты өлшеңіз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567928" y="2750998"/>
            <a:ext cx="660320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Машинаның тоқтағанға дейінгі қашықтығын өлшеңіз.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7479625" y="2117764"/>
            <a:ext cx="6644402" cy="82272"/>
          </a:xfrm>
          <a:prstGeom prst="roundRect">
            <a:avLst>
              <a:gd name="adj" fmla="val 15001"/>
            </a:avLst>
          </a:prstGeom>
          <a:solidFill>
            <a:srgbClr val="F9F7F7"/>
          </a:solidFill>
          <a:ln/>
        </p:spPr>
      </p:sp>
      <p:sp>
        <p:nvSpPr>
          <p:cNvPr id="20" name="Shape 15"/>
          <p:cNvSpPr/>
          <p:nvPr/>
        </p:nvSpPr>
        <p:spPr>
          <a:xfrm>
            <a:off x="7356277" y="2035432"/>
            <a:ext cx="246817" cy="246817"/>
          </a:xfrm>
          <a:prstGeom prst="roundRect">
            <a:avLst>
              <a:gd name="adj" fmla="val 185238"/>
            </a:avLst>
          </a:prstGeom>
          <a:solidFill>
            <a:srgbClr val="F9F7F7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7951" y="2097107"/>
            <a:ext cx="272713" cy="27271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438549" y="2364581"/>
            <a:ext cx="1058466" cy="128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Деректерді талдаңыз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417951" y="2627649"/>
            <a:ext cx="6603325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Нәтижелерді кестеге жазып, инерцияның әр бетте қалай өзгергенін талдаңыз.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485656" y="3159441"/>
            <a:ext cx="13617893" cy="349329"/>
          </a:xfrm>
          <a:prstGeom prst="roundRect">
            <a:avLst>
              <a:gd name="adj" fmla="val 3533"/>
            </a:avLst>
          </a:prstGeom>
          <a:solidFill>
            <a:srgbClr val="EDD5C4"/>
          </a:solidFill>
          <a:ln/>
        </p:spPr>
      </p:sp>
      <p:sp>
        <p:nvSpPr>
          <p:cNvPr id="26" name="Text 19"/>
          <p:cNvSpPr/>
          <p:nvPr/>
        </p:nvSpPr>
        <p:spPr>
          <a:xfrm>
            <a:off x="773549" y="3238796"/>
            <a:ext cx="13268325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Қауіпсіздік: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Ойыншық машинаны үстел шетінен құлатып алмауға тырысыңыз.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485656" y="3632119"/>
            <a:ext cx="3778806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Сұрақ: Беті өзгерсе, инерцияның байқалуы қалайша өзгереді?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1"/>
          <p:cNvSpPr/>
          <p:nvPr/>
        </p:nvSpPr>
        <p:spPr>
          <a:xfrm>
            <a:off x="506134" y="3993446"/>
            <a:ext cx="13617893" cy="17859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29" name="Text 22"/>
          <p:cNvSpPr/>
          <p:nvPr/>
        </p:nvSpPr>
        <p:spPr>
          <a:xfrm>
            <a:off x="485656" y="4143373"/>
            <a:ext cx="1706761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Құралдар мен материалдар: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3"/>
          <p:cNvSpPr/>
          <p:nvPr/>
        </p:nvSpPr>
        <p:spPr>
          <a:xfrm>
            <a:off x="485656" y="4379950"/>
            <a:ext cx="809041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Ойыншық машина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4"/>
          <p:cNvSpPr/>
          <p:nvPr/>
        </p:nvSpPr>
        <p:spPr>
          <a:xfrm>
            <a:off x="485656" y="4605991"/>
            <a:ext cx="809041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Өлшеуіш таспа/сызғыш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485656" y="4848878"/>
            <a:ext cx="809041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3 түрлі бет (мата, парта, пластик)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6"/>
          <p:cNvSpPr/>
          <p:nvPr/>
        </p:nvSpPr>
        <p:spPr>
          <a:xfrm>
            <a:off x="485656" y="5104982"/>
            <a:ext cx="8090416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Кесте-парақ (нәтижелерді жазу үшін)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Image 5" descr="preencoded.png"/>
          <p:cNvPicPr>
            <a:picLocks noChangeAspect="1"/>
          </p:cNvPicPr>
          <p:nvPr/>
        </p:nvPicPr>
        <p:blipFill rotWithShape="1">
          <a:blip r:embed="rId8"/>
          <a:srcRect b="50675"/>
          <a:stretch/>
        </p:blipFill>
        <p:spPr>
          <a:xfrm>
            <a:off x="7171134" y="4061191"/>
            <a:ext cx="3462218" cy="1707742"/>
          </a:xfrm>
          <a:prstGeom prst="rect">
            <a:avLst/>
          </a:prstGeom>
        </p:spPr>
      </p:pic>
      <p:sp>
        <p:nvSpPr>
          <p:cNvPr id="35" name="Shape 27"/>
          <p:cNvSpPr/>
          <p:nvPr/>
        </p:nvSpPr>
        <p:spPr>
          <a:xfrm>
            <a:off x="423981" y="6045157"/>
            <a:ext cx="13617893" cy="17859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36" name="Text 28"/>
          <p:cNvSpPr/>
          <p:nvPr/>
        </p:nvSpPr>
        <p:spPr>
          <a:xfrm>
            <a:off x="423981" y="6186274"/>
            <a:ext cx="1360051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Бағалау критерийлері: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29"/>
          <p:cNvSpPr/>
          <p:nvPr/>
        </p:nvSpPr>
        <p:spPr>
          <a:xfrm>
            <a:off x="423981" y="6463928"/>
            <a:ext cx="1361789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Өлшеу дәлдігі мен рәсімі (сызықтық өлшеу мен бірліктер) – 1 балл.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0"/>
          <p:cNvSpPr/>
          <p:nvPr/>
        </p:nvSpPr>
        <p:spPr>
          <a:xfrm>
            <a:off x="423981" y="6692202"/>
            <a:ext cx="1361789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Деректерді кестелеу және салыстыру – 1 балл.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1"/>
          <p:cNvSpPr/>
          <p:nvPr/>
        </p:nvSpPr>
        <p:spPr>
          <a:xfrm>
            <a:off x="423981" y="6929438"/>
            <a:ext cx="1361789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ұғымын дұрыс байланыстырып қорытынды жасау – 2 балл.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2"/>
          <p:cNvSpPr/>
          <p:nvPr/>
        </p:nvSpPr>
        <p:spPr>
          <a:xfrm>
            <a:off x="423981" y="7246265"/>
            <a:ext cx="1361789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Барлығы: 4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Image 5" descr="preencoded.png">
            <a:extLst>
              <a:ext uri="{FF2B5EF4-FFF2-40B4-BE49-F238E27FC236}">
                <a16:creationId xmlns:a16="http://schemas.microsoft.com/office/drawing/2014/main" id="{C73EC392-775A-469C-BCD5-CEF9B8400F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401"/>
          <a:stretch/>
        </p:blipFill>
        <p:spPr>
          <a:xfrm>
            <a:off x="10641331" y="4061191"/>
            <a:ext cx="3462218" cy="17172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74727"/>
            <a:ext cx="6554629" cy="5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Қоғамдық автобустағы инерция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7956" y="1532930"/>
            <a:ext cx="13054489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Жағдай:</a:t>
            </a: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Қоғамдық автобуста тежегенде неге тұрып тұрған жолаушы алға ұмтылады?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7956" y="2052042"/>
            <a:ext cx="2511862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Тапсырма: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87956" y="2617113"/>
            <a:ext cx="4239816" cy="2412087"/>
          </a:xfrm>
          <a:prstGeom prst="roundRect">
            <a:avLst>
              <a:gd name="adj" fmla="val 1157"/>
            </a:avLst>
          </a:prstGeom>
          <a:solidFill>
            <a:srgbClr val="F9F7F7"/>
          </a:solidFill>
          <a:ln/>
        </p:spPr>
      </p:sp>
      <p:sp>
        <p:nvSpPr>
          <p:cNvPr id="6" name="Shape 4"/>
          <p:cNvSpPr/>
          <p:nvPr/>
        </p:nvSpPr>
        <p:spPr>
          <a:xfrm>
            <a:off x="955358" y="2784515"/>
            <a:ext cx="502325" cy="502325"/>
          </a:xfrm>
          <a:prstGeom prst="roundRect">
            <a:avLst>
              <a:gd name="adj" fmla="val 18201534"/>
            </a:avLst>
          </a:prstGeom>
          <a:solidFill>
            <a:srgbClr val="3E2513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0" y="2922627"/>
            <a:ext cx="225981" cy="22598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5358" y="3454241"/>
            <a:ext cx="2542699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Тұтқаны мықтап ұстаңыз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55358" y="3816191"/>
            <a:ext cx="3905012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Кенеттен тежеу немесе бұрылу кезінде тепе-теңдікті сақтау үшін әрдайым арнайы тұтқаларды мықтап ұстаңыз.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95173" y="2617113"/>
            <a:ext cx="4239935" cy="2412087"/>
          </a:xfrm>
          <a:prstGeom prst="roundRect">
            <a:avLst>
              <a:gd name="adj" fmla="val 1157"/>
            </a:avLst>
          </a:prstGeom>
          <a:solidFill>
            <a:srgbClr val="F9F7F7"/>
          </a:solidFill>
          <a:ln/>
        </p:spPr>
      </p:sp>
      <p:sp>
        <p:nvSpPr>
          <p:cNvPr id="11" name="Shape 8"/>
          <p:cNvSpPr/>
          <p:nvPr/>
        </p:nvSpPr>
        <p:spPr>
          <a:xfrm>
            <a:off x="5362575" y="2784515"/>
            <a:ext cx="502325" cy="502325"/>
          </a:xfrm>
          <a:prstGeom prst="roundRect">
            <a:avLst>
              <a:gd name="adj" fmla="val 18201534"/>
            </a:avLst>
          </a:prstGeom>
          <a:solidFill>
            <a:srgbClr val="3E2513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0688" y="2922627"/>
            <a:ext cx="225981" cy="22598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362575" y="3454241"/>
            <a:ext cx="2093238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Аяқты нық қойыңыз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362575" y="3816191"/>
            <a:ext cx="3905131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Теңгерімді сақтау үшін аяғыңызды иық деңгейінде, аздап алшақ қойып, салмағыңызды екі аяққа тең бөліңіз.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02510" y="2617113"/>
            <a:ext cx="4239816" cy="2412087"/>
          </a:xfrm>
          <a:prstGeom prst="roundRect">
            <a:avLst>
              <a:gd name="adj" fmla="val 1157"/>
            </a:avLst>
          </a:prstGeom>
          <a:solidFill>
            <a:srgbClr val="F9F7F7"/>
          </a:solidFill>
          <a:ln/>
        </p:spPr>
      </p:sp>
      <p:sp>
        <p:nvSpPr>
          <p:cNvPr id="16" name="Shape 12"/>
          <p:cNvSpPr/>
          <p:nvPr/>
        </p:nvSpPr>
        <p:spPr>
          <a:xfrm>
            <a:off x="9769912" y="2784515"/>
            <a:ext cx="502325" cy="502325"/>
          </a:xfrm>
          <a:prstGeom prst="roundRect">
            <a:avLst>
              <a:gd name="adj" fmla="val 18201534"/>
            </a:avLst>
          </a:prstGeom>
          <a:solidFill>
            <a:srgbClr val="3E2513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8024" y="2922627"/>
            <a:ext cx="225981" cy="22598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769912" y="3454241"/>
            <a:ext cx="3392805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Ауыр сөмкені бақылауда ұстаңыз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769912" y="3816191"/>
            <a:ext cx="3905012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Егер ауыр жүгіңіз болса, оны еденге қойып немесе бақылауда ұстап, басқа жолаушыларға немесе өзіңізге қауіп төндірмеңіз.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56" y="5164336"/>
            <a:ext cx="4712732" cy="254588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5911453" y="5143381"/>
            <a:ext cx="2511862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Неліктен?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5911453" y="5624751"/>
            <a:ext cx="7938492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Автобус тежеген кезде, ол жылдамдығын азайтады. Бірақ автобуста тұрған жолаушы инерция салдарынан өз қозғалысын бұрынғы жылдамдықпен жалғастыруға тырысады. Осыдан келіп, жолаушы алға қарай ұмтылады.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5911453" y="6596182"/>
            <a:ext cx="2511862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Ұран: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6162556" y="7098506"/>
            <a:ext cx="7687389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«Инерцияны біл, қауіпсіз бол!»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5911453" y="7098506"/>
            <a:ext cx="22860" cy="268010"/>
          </a:xfrm>
          <a:prstGeom prst="rect">
            <a:avLst/>
          </a:prstGeom>
          <a:solidFill>
            <a:srgbClr val="3E2513"/>
          </a:solidFill>
          <a:ln/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845" y="525899"/>
            <a:ext cx="7394258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3-Тапсырма — «Асық ату» ойынындағы физика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4845" y="1187053"/>
            <a:ext cx="130428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«Асық ату» — бұл тек қана ұлттық ойын емес, сонымен қатар физика заңдылықтарының керемет көрінісі. </a:t>
            </a:r>
            <a:endParaRPr lang="ru-RU" sz="2000" dirty="0">
              <a:solidFill>
                <a:srgbClr val="504C49"/>
              </a:solidFill>
              <a:latin typeface="Times New Roman" panose="02020603050405020304" pitchFamily="18" charset="0"/>
              <a:ea typeface="Source Serif 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0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Бұл</a:t>
            </a: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тапсырмада біз ойынның физикалық аспектілерін зерттейміз.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4844" y="2230874"/>
            <a:ext cx="130428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«Асық ату» ойынында нысана асықты дәл соғу үшін бағыт, күш және бет үйкелісі қалай әсер етеді?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64844" y="2646746"/>
            <a:ext cx="13042821" cy="23693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64844" y="2815352"/>
            <a:ext cx="4261604" cy="386953"/>
          </a:xfrm>
          <a:prstGeom prst="roundRect">
            <a:avLst>
              <a:gd name="adj" fmla="val 480090"/>
            </a:avLst>
          </a:prstGeom>
          <a:solidFill>
            <a:srgbClr val="F9F7F7"/>
          </a:solidFill>
          <a:ln/>
        </p:spPr>
      </p:sp>
      <p:sp>
        <p:nvSpPr>
          <p:cNvPr id="7" name="Text 5"/>
          <p:cNvSpPr/>
          <p:nvPr/>
        </p:nvSpPr>
        <p:spPr>
          <a:xfrm>
            <a:off x="2698907" y="2887861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88" y="333125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Бағыт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88" y="3610094"/>
            <a:ext cx="4003715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Асықтың нысанаға жетуі үшін бастапқы лақтыру бағыты мен бұрышы маңызды. Дұрыс бағыт — дәл соққының негізі.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055392" y="2815352"/>
            <a:ext cx="4261604" cy="386953"/>
          </a:xfrm>
          <a:prstGeom prst="roundRect">
            <a:avLst>
              <a:gd name="adj" fmla="val 480090"/>
            </a:avLst>
          </a:prstGeom>
          <a:solidFill>
            <a:srgbClr val="F9F7F7"/>
          </a:solidFill>
          <a:ln/>
        </p:spPr>
      </p:sp>
      <p:sp>
        <p:nvSpPr>
          <p:cNvPr id="11" name="Text 9"/>
          <p:cNvSpPr/>
          <p:nvPr/>
        </p:nvSpPr>
        <p:spPr>
          <a:xfrm>
            <a:off x="7089456" y="2887861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84337" y="333125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Қолданылатын күш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184337" y="3610094"/>
            <a:ext cx="4003715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Лақтырылған асықтың жылдамдығы мен қашықтығы қолданылған күшке тікелей байланысты. Оңтайлы күш асықтың нысанаға жетуіне мүмкіндік береді.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445941" y="2815352"/>
            <a:ext cx="4261723" cy="386953"/>
          </a:xfrm>
          <a:prstGeom prst="roundRect">
            <a:avLst>
              <a:gd name="adj" fmla="val 480090"/>
            </a:avLst>
          </a:prstGeom>
          <a:solidFill>
            <a:srgbClr val="F9F7F7"/>
          </a:solidFill>
          <a:ln/>
        </p:spPr>
      </p:sp>
      <p:sp>
        <p:nvSpPr>
          <p:cNvPr id="15" name="Text 13"/>
          <p:cNvSpPr/>
          <p:nvPr/>
        </p:nvSpPr>
        <p:spPr>
          <a:xfrm>
            <a:off x="11480005" y="2887861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574886" y="333125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Бет үйкелісі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574886" y="3610094"/>
            <a:ext cx="4003834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Ойын алаңының (жер, шөп, құм) үйкеліс қасиеті асықтың қозғалысына әсер етеді. Үйкеліс асықтың жылдамдығын төмендетіп, траекториясын өзгерте 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61522" y="5318744"/>
            <a:ext cx="13042821" cy="23693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1184996" y="6580764"/>
            <a:ext cx="2215907" cy="22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Бағалау критерийлері: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184996" y="6948411"/>
            <a:ext cx="8003056" cy="188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Инерцияны ұлттық ойынмен байланыстыру – 1 балл.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84996" y="7199990"/>
            <a:ext cx="8003056" cy="188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Қауіпсіз және әділ ойын қағидаларын атау – 1 балл.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184996" y="7522530"/>
            <a:ext cx="8003056" cy="188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Барлығы: 2 балл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034" y="5342437"/>
            <a:ext cx="2664262" cy="26642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1366"/>
            <a:ext cx="118521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Дененің жылдамдығын қалай өзгертуге болады?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182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Дененің жылдамдығы тек басқа денелердің әсерінен ғана өзгереді. Бұл физиканың маңызды заңдылығы!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95" y="3087767"/>
            <a:ext cx="2183130" cy="218313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35" y="3087767"/>
            <a:ext cx="2183130" cy="218313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475" y="3087767"/>
            <a:ext cx="2183130" cy="218313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793790" y="5622846"/>
            <a:ext cx="13042821" cy="1205389"/>
          </a:xfrm>
          <a:prstGeom prst="roundRect">
            <a:avLst>
              <a:gd name="adj" fmla="val 2470"/>
            </a:avLst>
          </a:prstGeom>
          <a:solidFill>
            <a:srgbClr val="F9F7F7"/>
          </a:solidFill>
          <a:ln/>
        </p:spPr>
      </p:sp>
      <p:sp>
        <p:nvSpPr>
          <p:cNvPr id="8" name="Text 3"/>
          <p:cNvSpPr/>
          <p:nvPr/>
        </p:nvSpPr>
        <p:spPr>
          <a:xfrm>
            <a:off x="992148" y="5821204"/>
            <a:ext cx="318468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Маңызды қорытынды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92148" y="6312337"/>
            <a:ext cx="126461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Дененің жылдамдығы оған басқа денелердің әсер еткен кезде ғана өзгереді!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095" y="522565"/>
            <a:ext cx="4884301" cy="386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Үй тапсырмасы: Зерттеу жобасы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0095" y="1155502"/>
            <a:ext cx="123468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0095" y="1350050"/>
            <a:ext cx="4287679" cy="1524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5" name="Text 3"/>
          <p:cNvSpPr/>
          <p:nvPr/>
        </p:nvSpPr>
        <p:spPr>
          <a:xfrm>
            <a:off x="760095" y="1442204"/>
            <a:ext cx="1543883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Тәжірибелік зерттеу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0095" y="1709261"/>
            <a:ext cx="4287679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Цилиндр пішінді бөтелкені немесе допты екі түрлі бетте (плитка және кілем) бірдей күшпен итеріңіз.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171242" y="1155502"/>
            <a:ext cx="123468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71242" y="1350050"/>
            <a:ext cx="4287798" cy="1524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9" name="Text 7"/>
          <p:cNvSpPr/>
          <p:nvPr/>
        </p:nvSpPr>
        <p:spPr>
          <a:xfrm>
            <a:off x="5171242" y="1442204"/>
            <a:ext cx="1554837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Өлшеу және есептеу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171242" y="1709261"/>
            <a:ext cx="4287798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Тоқтау қашықтығын әр бет үшін 3 реттен өлшеп, орташа мәнін есептеңіз.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582507" y="1155502"/>
            <a:ext cx="123468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582507" y="1350050"/>
            <a:ext cx="4287679" cy="1524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3" name="Text 11"/>
          <p:cNvSpPr/>
          <p:nvPr/>
        </p:nvSpPr>
        <p:spPr>
          <a:xfrm>
            <a:off x="9582507" y="1442204"/>
            <a:ext cx="1543883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Қорытынды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582507" y="1709261"/>
            <a:ext cx="4287679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мен үйкеліс тұрғысынан 4–5 сөйлемнен тұратын қорытынды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60095" y="2397604"/>
            <a:ext cx="13110210" cy="22979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760095" y="2682954"/>
            <a:ext cx="1852732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ИИ қолдану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0095" y="3037999"/>
            <a:ext cx="9354979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ChatGPT көмегімен «өлшеу қателігін қалай азайтамын?» деген сұраққа нұсқаулық алып, есептемеңіздің соңында қолданған кеңесті қысқаша атап өтіңіз.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60095" y="3571994"/>
            <a:ext cx="9354979" cy="524589"/>
          </a:xfrm>
          <a:prstGeom prst="roundRect">
            <a:avLst>
              <a:gd name="adj" fmla="val 3532"/>
            </a:avLst>
          </a:prstGeom>
          <a:solidFill>
            <a:srgbClr val="EDD5C4"/>
          </a:solidFill>
          <a:ln/>
        </p:spPr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3" y="3755350"/>
            <a:ext cx="154305" cy="123468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1161336" y="3726299"/>
            <a:ext cx="883027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Қауіпсіздік: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Үйде сынғыш немесе ауыр заттарды пайдаланбаңыз.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18" y="2446934"/>
            <a:ext cx="2838212" cy="2838212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9812655" y="5333881"/>
            <a:ext cx="3453884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Фото немесе қысқа бейнемен дәлелдеу құпталады.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760095" y="5591575"/>
            <a:ext cx="13110210" cy="22979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24" name="Text 20"/>
          <p:cNvSpPr/>
          <p:nvPr/>
        </p:nvSpPr>
        <p:spPr>
          <a:xfrm>
            <a:off x="744736" y="5591575"/>
            <a:ext cx="4064079" cy="386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Рефлексия (кері байланыс)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1"/>
          <p:cNvSpPr/>
          <p:nvPr/>
        </p:nvSpPr>
        <p:spPr>
          <a:xfrm>
            <a:off x="744736" y="6162836"/>
            <a:ext cx="4287679" cy="1112520"/>
          </a:xfrm>
          <a:prstGeom prst="roundRect">
            <a:avLst>
              <a:gd name="adj" fmla="val 166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759976" y="6178076"/>
            <a:ext cx="4257199" cy="370523"/>
          </a:xfrm>
          <a:prstGeom prst="roundRect">
            <a:avLst>
              <a:gd name="adj" fmla="val 65"/>
            </a:avLst>
          </a:prstGeom>
          <a:solidFill>
            <a:srgbClr val="F9F7F7"/>
          </a:solidFill>
          <a:ln/>
        </p:spPr>
      </p:sp>
      <p:sp>
        <p:nvSpPr>
          <p:cNvPr id="27" name="Text 23"/>
          <p:cNvSpPr/>
          <p:nvPr/>
        </p:nvSpPr>
        <p:spPr>
          <a:xfrm>
            <a:off x="2795945" y="6247490"/>
            <a:ext cx="18526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4"/>
          <p:cNvSpPr/>
          <p:nvPr/>
        </p:nvSpPr>
        <p:spPr>
          <a:xfrm>
            <a:off x="883444" y="6672067"/>
            <a:ext cx="1543883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 жаңа түсінік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883444" y="6939124"/>
            <a:ext cx="401026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Сабақта алған үш жаңа түсінігіңізді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6"/>
          <p:cNvSpPr/>
          <p:nvPr/>
        </p:nvSpPr>
        <p:spPr>
          <a:xfrm>
            <a:off x="5155883" y="6162836"/>
            <a:ext cx="4287798" cy="1112520"/>
          </a:xfrm>
          <a:prstGeom prst="roundRect">
            <a:avLst>
              <a:gd name="adj" fmla="val 166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5171123" y="6178076"/>
            <a:ext cx="4257318" cy="370523"/>
          </a:xfrm>
          <a:prstGeom prst="roundRect">
            <a:avLst>
              <a:gd name="adj" fmla="val 65"/>
            </a:avLst>
          </a:prstGeom>
          <a:solidFill>
            <a:srgbClr val="F9F7F7"/>
          </a:solidFill>
          <a:ln/>
        </p:spPr>
      </p:sp>
      <p:sp>
        <p:nvSpPr>
          <p:cNvPr id="32" name="Text 28"/>
          <p:cNvSpPr/>
          <p:nvPr/>
        </p:nvSpPr>
        <p:spPr>
          <a:xfrm>
            <a:off x="7207091" y="6247490"/>
            <a:ext cx="18526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5294590" y="6672067"/>
            <a:ext cx="1543883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 мысал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0"/>
          <p:cNvSpPr/>
          <p:nvPr/>
        </p:nvSpPr>
        <p:spPr>
          <a:xfrm>
            <a:off x="5294590" y="6939124"/>
            <a:ext cx="4010382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Инерцияға қатысты екі мысал келтіріңіз.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31"/>
          <p:cNvSpPr/>
          <p:nvPr/>
        </p:nvSpPr>
        <p:spPr>
          <a:xfrm>
            <a:off x="9567148" y="6162836"/>
            <a:ext cx="4287679" cy="1112520"/>
          </a:xfrm>
          <a:prstGeom prst="roundRect">
            <a:avLst>
              <a:gd name="adj" fmla="val 166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36" name="Shape 32"/>
          <p:cNvSpPr/>
          <p:nvPr/>
        </p:nvSpPr>
        <p:spPr>
          <a:xfrm>
            <a:off x="9582388" y="6178076"/>
            <a:ext cx="4257199" cy="370523"/>
          </a:xfrm>
          <a:prstGeom prst="roundRect">
            <a:avLst>
              <a:gd name="adj" fmla="val 65"/>
            </a:avLst>
          </a:prstGeom>
          <a:solidFill>
            <a:srgbClr val="F9F7F7"/>
          </a:solidFill>
          <a:ln/>
        </p:spPr>
      </p:sp>
      <p:sp>
        <p:nvSpPr>
          <p:cNvPr id="37" name="Text 33"/>
          <p:cNvSpPr/>
          <p:nvPr/>
        </p:nvSpPr>
        <p:spPr>
          <a:xfrm>
            <a:off x="11618357" y="6247490"/>
            <a:ext cx="18526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9705856" y="6672067"/>
            <a:ext cx="1543883" cy="193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 сұрақ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5"/>
          <p:cNvSpPr/>
          <p:nvPr/>
        </p:nvSpPr>
        <p:spPr>
          <a:xfrm>
            <a:off x="9705856" y="6939124"/>
            <a:ext cx="401026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Сізде туындаған бір сұрақты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6"/>
          <p:cNvSpPr/>
          <p:nvPr/>
        </p:nvSpPr>
        <p:spPr>
          <a:xfrm>
            <a:off x="744736" y="7414302"/>
            <a:ext cx="131102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Стикерге жазып, тапсырыңыз. Бұл кері байланыс бағаланбайды.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0096"/>
            <a:ext cx="113877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Жылдамдық бағытын қалай өзгертуге болады?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8700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Дененің қозғалыс бағытын өзгерту үшін де басқа дененің әсері қажет. Мұны күнделікті өмірде жиі байқауға болады.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62" y="2456498"/>
            <a:ext cx="2232779" cy="16744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51" y="2456498"/>
            <a:ext cx="2232779" cy="16744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40" y="2456498"/>
            <a:ext cx="2232779" cy="167449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91446" y="4780598"/>
            <a:ext cx="112071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Дененің жылдамдығының бағыты оған басқа денелер әсер еткенде өзгереді!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1091446" y="523196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Негізгі қорытынды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91446" y="59313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Маңызды тұжырым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091446" y="6601063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 өзінің жылдамдығын шамасы бойынша да, бағыты бойынша да басқа дененің әсерінен ғана өзгерте алады. Бұл физиканың негізгі заңдылықтарының бірі болып табылады.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793790" y="4482941"/>
            <a:ext cx="22860" cy="2976443"/>
          </a:xfrm>
          <a:prstGeom prst="rect">
            <a:avLst/>
          </a:prstGeom>
          <a:solidFill>
            <a:srgbClr val="3E2513"/>
          </a:solidFill>
          <a:ln/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2694"/>
            <a:ext cx="61931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Аристотельдің көзқарасы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43670"/>
            <a:ext cx="4192667" cy="56599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3972" y="2860000"/>
            <a:ext cx="7334369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i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«Қозғалыста болатын барлық нәрсе басқа заттың әсерінен қозғалады. Әсерсіз қозғалыс жоқ»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66316" y="2860000"/>
            <a:ext cx="22860" cy="793909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6" name="Text 3"/>
          <p:cNvSpPr/>
          <p:nvPr/>
        </p:nvSpPr>
        <p:spPr>
          <a:xfrm>
            <a:off x="5766316" y="4258152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Аристотель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766316" y="4754286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384 - 322 ж. б.з.д.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66316" y="5250419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Ежелгі грек ойшылы Аристотель қозғалыс туралы өзінің түсінігін ұсынды. Бірақ кейіннен ғалымдар бұл көзқарастың толық дұрыс еместігін дәлелдеді.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475" y="4298993"/>
            <a:ext cx="7774405" cy="32652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85230" y="461606"/>
            <a:ext cx="12442150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Әсердің шамасы мен жылдамдық арасындағы байланыс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878919" y="1393152"/>
            <a:ext cx="1332670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Галилео Галилейдің тәжірибелері инерция туралы түсінікті түбегейлі өзгертті. Ол дененің қозғалысын зерттеп, маңызды заңдылықты ашты.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878919" y="2251474"/>
            <a:ext cx="13326702" cy="1824276"/>
          </a:xfrm>
          <a:prstGeom prst="roundRect">
            <a:avLst>
              <a:gd name="adj" fmla="val 16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00137" y="2472692"/>
            <a:ext cx="43753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Негізгі заңдылық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100136" y="2901912"/>
            <a:ext cx="1254640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Басқа дененің әсері неғұрлым аз болса, дене жылдамдығын соғұрлым ұзақ уақыт сақтайды және қозғалыс бірқалыпты қозғалысқа соғұрлым жақын болады!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99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 құбылысы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86049"/>
            <a:ext cx="639258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Тәжірибеден алынған маңызды қорытынды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25647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Егер денеге басқа денелер әсер етпесе, онда ол не тыныштықта болады, не Жерге қатысты түзу сызықты және бірқалыпты қозғалады.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4114800"/>
            <a:ext cx="7632025" cy="1160740"/>
          </a:xfrm>
          <a:prstGeom prst="roundRect">
            <a:avLst>
              <a:gd name="adj" fmla="val 2565"/>
            </a:avLst>
          </a:prstGeom>
          <a:solidFill>
            <a:srgbClr val="EDD5C4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410075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4362688"/>
            <a:ext cx="678894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– бұл денеге басқа денелердің әсері болмаған кезде, дененің жылдамдығын сақтау құбылысы.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181" y="1287065"/>
            <a:ext cx="3249930" cy="398847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043523" y="5596770"/>
            <a:ext cx="221527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Галилео Галилей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1260692" y="6076770"/>
            <a:ext cx="17809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(1564 – 1642)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7338"/>
            <a:ext cx="6584156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 – не деген құбылыс?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22690"/>
            <a:ext cx="6432113" cy="2029182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4" name="Shape 2"/>
          <p:cNvSpPr/>
          <p:nvPr/>
        </p:nvSpPr>
        <p:spPr>
          <a:xfrm>
            <a:off x="972383" y="1701284"/>
            <a:ext cx="535781" cy="535781"/>
          </a:xfrm>
          <a:prstGeom prst="roundRect">
            <a:avLst>
              <a:gd name="adj" fmla="val 17064968"/>
            </a:avLst>
          </a:prstGeom>
          <a:solidFill>
            <a:srgbClr val="3E251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664" y="1848564"/>
            <a:ext cx="241102" cy="24110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2383" y="241565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Сөздің мағынасы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72383" y="2801779"/>
            <a:ext cx="607492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(латынша) – қозғалыссыздық, әрекетсіздік дегенді білдіреді. Бұны заттардың «жалқаулығы» деп те атауға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04497" y="1522690"/>
            <a:ext cx="6432113" cy="2029182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9" name="Shape 6"/>
          <p:cNvSpPr/>
          <p:nvPr/>
        </p:nvSpPr>
        <p:spPr>
          <a:xfrm>
            <a:off x="7583091" y="1701284"/>
            <a:ext cx="535781" cy="535781"/>
          </a:xfrm>
          <a:prstGeom prst="roundRect">
            <a:avLst>
              <a:gd name="adj" fmla="val 17064968"/>
            </a:avLst>
          </a:prstGeom>
          <a:solidFill>
            <a:srgbClr val="3E251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0371" y="1848564"/>
            <a:ext cx="241102" cy="24110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83091" y="241565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Қозғалыс сипаты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583091" y="2801779"/>
            <a:ext cx="607492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Егер денеге басқа денелер әсер етпесе, онда ол тұрақты жылдамдықпен қозғалады немесе тыныштықта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10" y="3869293"/>
            <a:ext cx="3149679" cy="3149679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964" y="3869293"/>
            <a:ext cx="3149798" cy="3149798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6638" y="3869293"/>
            <a:ext cx="3149679" cy="3149679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9192" y="3869293"/>
            <a:ext cx="3149798" cy="314979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93790" y="7336512"/>
            <a:ext cx="130428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Ғарыштағы барлық денелер инерция бойынша қозғалады</a:t>
            </a: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– бұл табиғаттың керемет құбылысы!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80215FF4-5F43-4EFA-AA0F-22B5FEF08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31" y="3869293"/>
            <a:ext cx="3149679" cy="3149679"/>
          </a:xfrm>
          <a:prstGeom prst="rect">
            <a:avLst/>
          </a:prstGeom>
        </p:spPr>
      </p:pic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1D7A66E0-260F-44C4-B417-D48570AEA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585" y="3869293"/>
            <a:ext cx="3149798" cy="3149798"/>
          </a:xfrm>
          <a:prstGeom prst="rect">
            <a:avLst/>
          </a:prstGeom>
        </p:spPr>
      </p:pic>
      <p:pic>
        <p:nvPicPr>
          <p:cNvPr id="20" name="Image 4" descr="preencoded.png">
            <a:extLst>
              <a:ext uri="{FF2B5EF4-FFF2-40B4-BE49-F238E27FC236}">
                <a16:creationId xmlns:a16="http://schemas.microsoft.com/office/drawing/2014/main" id="{B5C675CD-D62C-4CF0-8EEC-3E2E5F662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4259" y="3869293"/>
            <a:ext cx="3149679" cy="3149679"/>
          </a:xfrm>
          <a:prstGeom prst="rect">
            <a:avLst/>
          </a:prstGeom>
        </p:spPr>
      </p:pic>
      <p:pic>
        <p:nvPicPr>
          <p:cNvPr id="21" name="Image 5" descr="preencoded.png">
            <a:extLst>
              <a:ext uri="{FF2B5EF4-FFF2-40B4-BE49-F238E27FC236}">
                <a16:creationId xmlns:a16="http://schemas.microsoft.com/office/drawing/2014/main" id="{D4F3907F-5A81-4DC4-9A98-00F1A5495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6813" y="3869293"/>
            <a:ext cx="3149798" cy="31497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2587"/>
            <a:ext cx="5795010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Күнделікті өмірдегі инерция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62470"/>
            <a:ext cx="3538418" cy="35384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75791" y="1641277"/>
            <a:ext cx="2545913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Пойыздағы инерция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75791" y="2126099"/>
            <a:ext cx="846832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Біз инерциямен жұмыс істеп жатқанымызды сезбейміз, бірақ пойыз солға бұрылғанда, біздің денеміз оңға қарай ауытқиды. Бұл – инерцияның тікелей көрінісі!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68290" y="2817733"/>
            <a:ext cx="846832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Дененіз бастапқы қозғалыс бағытын сақтауға тырысады, сондықтан пойыз бағытын өзгерткенде, сіз керісінше бағытқа қарай итеріледі.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643682"/>
            <a:ext cx="527423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Инерция: дос па, жау ма?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238161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Маңызды сұрақ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6807398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адам үшін не болып табылады – </a:t>
            </a:r>
            <a:r>
              <a:rPr lang="en-US" b="1" dirty="0">
                <a:solidFill>
                  <a:srgbClr val="3E2513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дос</a:t>
            </a: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па, әлде </a:t>
            </a:r>
            <a:r>
              <a:rPr lang="en-US" b="1" dirty="0">
                <a:solidFill>
                  <a:srgbClr val="3E2513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</a:t>
            </a: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ма?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7267099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Жауап қарапайым емес! Инерция кейде бізге көмектесе, кейде қауіп төндіреді. Келесі слайдтарда екі жағдайды да қарастырамыз.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295"/>
            <a:ext cx="564630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Инерцияның қауіпті жағы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58647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Инерция заңы бойынша барлық денелер белгілі бір уақыт аралығында өз жылдамдығын сақтайды. Ешбір көлік құралы бірден тоқтай алмайды немесе жылдамдығын лезде өзгерте алмайды. Бұл апаттарға және көлік құралдарының зақымдалуына әкеледі.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31864"/>
            <a:ext cx="4521398" cy="383547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6568202"/>
            <a:ext cx="6303526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Қауіпсіздік ережесі:</a:t>
            </a:r>
            <a:r>
              <a:rPr lang="en-US" sz="2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Жолда тасқа тап болған мотоцикл өз жылдамдығын өзгерте алады, бірақ мотоциклші инерция салдарынан рульден асып кетуі мүмкін!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04" y="2531864"/>
            <a:ext cx="4338042" cy="3398282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540704" y="6131004"/>
            <a:ext cx="6303526" cy="1044773"/>
          </a:xfrm>
          <a:prstGeom prst="roundRect">
            <a:avLst>
              <a:gd name="adj" fmla="val 2565"/>
            </a:avLst>
          </a:prstGeom>
          <a:solidFill>
            <a:srgbClr val="EDD5C4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98" y="6396038"/>
            <a:ext cx="223242" cy="17859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121134" y="6288882"/>
            <a:ext cx="554450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Есте сақтаңыз: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Көлікте жүргенде белбеуді тағу міндетті – бұл инерциядан қорғайды!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1464</Words>
  <Application>Microsoft Office PowerPoint</Application>
  <PresentationFormat>Произвольный</PresentationFormat>
  <Paragraphs>188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5</cp:revision>
  <dcterms:created xsi:type="dcterms:W3CDTF">2025-11-15T06:28:32Z</dcterms:created>
  <dcterms:modified xsi:type="dcterms:W3CDTF">2025-11-15T06:58:17Z</dcterms:modified>
</cp:coreProperties>
</file>