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4630400" cy="8229600"/>
  <p:notesSz cx="8229600" cy="146304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>
        <p:scale>
          <a:sx n="50" d="100"/>
          <a:sy n="50" d="100"/>
        </p:scale>
        <p:origin x="87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11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7F3F0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svg"/><Relationship Id="rId5" Type="http://schemas.openxmlformats.org/officeDocument/2006/relationships/image" Target="../media/image8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svg"/><Relationship Id="rId5" Type="http://schemas.openxmlformats.org/officeDocument/2006/relationships/image" Target="../media/image19.svg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69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98870" y="489823"/>
            <a:ext cx="5483185" cy="556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Ньютонның үшінші заңы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198870" y="1117640"/>
            <a:ext cx="6239351" cy="3339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Динамика негіздері бойынша жиынтық бағалау</a:t>
            </a: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198870" y="1522809"/>
            <a:ext cx="4453295" cy="5566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Сабақтың мақсаты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198870" y="2346603"/>
            <a:ext cx="3770471" cy="2023586"/>
          </a:xfrm>
          <a:prstGeom prst="roundRect">
            <a:avLst>
              <a:gd name="adj" fmla="val 1320"/>
            </a:avLst>
          </a:prstGeom>
          <a:solidFill>
            <a:srgbClr val="F9F7F7"/>
          </a:solidFill>
          <a:ln/>
        </p:spPr>
      </p:sp>
      <p:sp>
        <p:nvSpPr>
          <p:cNvPr id="7" name="Shape 4"/>
          <p:cNvSpPr/>
          <p:nvPr/>
        </p:nvSpPr>
        <p:spPr>
          <a:xfrm>
            <a:off x="6376988" y="2524720"/>
            <a:ext cx="534353" cy="534352"/>
          </a:xfrm>
          <a:prstGeom prst="roundRect">
            <a:avLst>
              <a:gd name="adj" fmla="val 17110604"/>
            </a:avLst>
          </a:prstGeom>
          <a:solidFill>
            <a:srgbClr val="3E2513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3911" y="2671643"/>
            <a:ext cx="240387" cy="24038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6376988" y="3237190"/>
            <a:ext cx="2226588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Заңды тұжырымдау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6"/>
          <p:cNvSpPr/>
          <p:nvPr/>
        </p:nvSpPr>
        <p:spPr>
          <a:xfrm>
            <a:off x="6376988" y="3622238"/>
            <a:ext cx="3414236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Ньютонның үшінші заңын дұрыс тұжырымдап, оның мәнін түсіну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10147459" y="2346603"/>
            <a:ext cx="3770471" cy="2023586"/>
          </a:xfrm>
          <a:prstGeom prst="roundRect">
            <a:avLst>
              <a:gd name="adj" fmla="val 1320"/>
            </a:avLst>
          </a:prstGeom>
          <a:solidFill>
            <a:srgbClr val="F9F7F7"/>
          </a:solidFill>
          <a:ln/>
        </p:spPr>
      </p:sp>
      <p:sp>
        <p:nvSpPr>
          <p:cNvPr id="12" name="Shape 8"/>
          <p:cNvSpPr/>
          <p:nvPr/>
        </p:nvSpPr>
        <p:spPr>
          <a:xfrm>
            <a:off x="10325576" y="2524720"/>
            <a:ext cx="534353" cy="534352"/>
          </a:xfrm>
          <a:prstGeom prst="roundRect">
            <a:avLst>
              <a:gd name="adj" fmla="val 17110604"/>
            </a:avLst>
          </a:prstGeom>
          <a:solidFill>
            <a:srgbClr val="3E2513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72499" y="2671643"/>
            <a:ext cx="240387" cy="24038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10325576" y="3237190"/>
            <a:ext cx="2226588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Күштерді анықтау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0"/>
          <p:cNvSpPr/>
          <p:nvPr/>
        </p:nvSpPr>
        <p:spPr>
          <a:xfrm>
            <a:off x="10325576" y="3622238"/>
            <a:ext cx="3414236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Әрекет және қарсы әрекет күштерін өмірлік жағдаяттардан табу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1"/>
          <p:cNvSpPr/>
          <p:nvPr/>
        </p:nvSpPr>
        <p:spPr>
          <a:xfrm>
            <a:off x="6198870" y="4548307"/>
            <a:ext cx="3770471" cy="2308503"/>
          </a:xfrm>
          <a:prstGeom prst="roundRect">
            <a:avLst>
              <a:gd name="adj" fmla="val 1157"/>
            </a:avLst>
          </a:prstGeom>
          <a:solidFill>
            <a:srgbClr val="F9F7F7"/>
          </a:solidFill>
          <a:ln/>
        </p:spPr>
      </p:sp>
      <p:sp>
        <p:nvSpPr>
          <p:cNvPr id="17" name="Shape 12"/>
          <p:cNvSpPr/>
          <p:nvPr/>
        </p:nvSpPr>
        <p:spPr>
          <a:xfrm>
            <a:off x="6376988" y="4726424"/>
            <a:ext cx="534353" cy="534352"/>
          </a:xfrm>
          <a:prstGeom prst="roundRect">
            <a:avLst>
              <a:gd name="adj" fmla="val 17110604"/>
            </a:avLst>
          </a:prstGeom>
          <a:solidFill>
            <a:srgbClr val="3E2513"/>
          </a:solidFill>
          <a:ln/>
        </p:spPr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23911" y="4873347"/>
            <a:ext cx="240387" cy="24038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6376988" y="5438894"/>
            <a:ext cx="2226588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Есептер шығару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4"/>
          <p:cNvSpPr/>
          <p:nvPr/>
        </p:nvSpPr>
        <p:spPr>
          <a:xfrm>
            <a:off x="6376988" y="5823942"/>
            <a:ext cx="3414236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Заңды қолданып, практикалық есептерді шешу дағдысын дамыту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5"/>
          <p:cNvSpPr/>
          <p:nvPr/>
        </p:nvSpPr>
        <p:spPr>
          <a:xfrm>
            <a:off x="10147459" y="4548307"/>
            <a:ext cx="3770471" cy="2308503"/>
          </a:xfrm>
          <a:prstGeom prst="roundRect">
            <a:avLst>
              <a:gd name="adj" fmla="val 1157"/>
            </a:avLst>
          </a:prstGeom>
          <a:solidFill>
            <a:srgbClr val="F9F7F7"/>
          </a:solidFill>
          <a:ln/>
        </p:spPr>
      </p:sp>
      <p:sp>
        <p:nvSpPr>
          <p:cNvPr id="22" name="Shape 16"/>
          <p:cNvSpPr/>
          <p:nvPr/>
        </p:nvSpPr>
        <p:spPr>
          <a:xfrm>
            <a:off x="10325576" y="4726424"/>
            <a:ext cx="534353" cy="534352"/>
          </a:xfrm>
          <a:prstGeom prst="roundRect">
            <a:avLst>
              <a:gd name="adj" fmla="val 17110604"/>
            </a:avLst>
          </a:prstGeom>
          <a:solidFill>
            <a:srgbClr val="3E2513"/>
          </a:solidFill>
          <a:ln/>
        </p:spPr>
      </p:sp>
      <p:pic>
        <p:nvPicPr>
          <p:cNvPr id="23" name="Image 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472499" y="4873347"/>
            <a:ext cx="240387" cy="240387"/>
          </a:xfrm>
          <a:prstGeom prst="rect">
            <a:avLst/>
          </a:prstGeom>
        </p:spPr>
      </p:pic>
      <p:sp>
        <p:nvSpPr>
          <p:cNvPr id="24" name="Text 17"/>
          <p:cNvSpPr/>
          <p:nvPr/>
        </p:nvSpPr>
        <p:spPr>
          <a:xfrm>
            <a:off x="10325576" y="5438894"/>
            <a:ext cx="2226588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Өмірмен байланыс</a:t>
            </a:r>
            <a:endParaRPr lang="en-US" sz="17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18"/>
          <p:cNvSpPr/>
          <p:nvPr/>
        </p:nvSpPr>
        <p:spPr>
          <a:xfrm>
            <a:off x="10325576" y="5823942"/>
            <a:ext cx="3414236" cy="854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Заңды жұмысшы мамандықтармен және ұлттық ойындармен байланыстыру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19"/>
          <p:cNvSpPr/>
          <p:nvPr/>
        </p:nvSpPr>
        <p:spPr>
          <a:xfrm>
            <a:off x="6466046" y="7257574"/>
            <a:ext cx="7451884" cy="2849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FF2E45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«Шыншыл болу – әділ болу»</a:t>
            </a:r>
            <a:r>
              <a:rPr lang="en-US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– бағалауда, есеп шығаруда адал болу қажет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Shape 20"/>
          <p:cNvSpPr/>
          <p:nvPr/>
        </p:nvSpPr>
        <p:spPr>
          <a:xfrm>
            <a:off x="6198870" y="7057192"/>
            <a:ext cx="22860" cy="685681"/>
          </a:xfrm>
          <a:prstGeom prst="rect">
            <a:avLst/>
          </a:prstGeom>
          <a:solidFill>
            <a:srgbClr val="3E2513"/>
          </a:solidFill>
          <a:ln/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6482" y="802243"/>
            <a:ext cx="6888718" cy="3174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32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Ньютонның үшінші заңы: Негізгі мысалдарды қайталау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426482" y="1322785"/>
            <a:ext cx="13817918" cy="1624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2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Ньютонның үшінші заңы бізді қоршаған ортада үнемі көрініс табады. Міне, оның кейбір негізгі мысалдары: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 rotWithShape="1">
          <a:blip r:embed="rId3"/>
          <a:srcRect r="49667" b="52366"/>
          <a:stretch/>
        </p:blipFill>
        <p:spPr>
          <a:xfrm>
            <a:off x="599771" y="1877179"/>
            <a:ext cx="4089559" cy="2322155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350341" y="4465082"/>
            <a:ext cx="4538186" cy="1569720"/>
          </a:xfrm>
          <a:prstGeom prst="roundRect">
            <a:avLst>
              <a:gd name="adj" fmla="val 971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65581" y="4480322"/>
            <a:ext cx="4507706" cy="304681"/>
          </a:xfrm>
          <a:prstGeom prst="rect">
            <a:avLst/>
          </a:prstGeom>
          <a:solidFill>
            <a:srgbClr val="F9F7F7"/>
          </a:solidFill>
          <a:ln/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43234" y="4510921"/>
            <a:ext cx="289322" cy="289322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67142" y="4886563"/>
            <a:ext cx="14914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Конькишілердің әрекеті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5"/>
          <p:cNvSpPr/>
          <p:nvPr/>
        </p:nvSpPr>
        <p:spPr>
          <a:xfrm>
            <a:off x="467142" y="5105995"/>
            <a:ext cx="4304586" cy="812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Мұз айдынында екі конькиші бір-бірін итергенде, олар бір-біріне тең және қарама-қарсы бағыттағы күштермен әсер етеді. Бір конькишінің екіншісін итеруі – әрекет күші, ал екіншісінің біріншісіне кері итеруі – қарсы әрекет күші. Нәтижесінде, екеуі де қарама-қарсы жаққа қарай сырғиды, бұл әрекет-қарсы әрекет принципін айқын көрсетеді.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6"/>
          <p:cNvSpPr/>
          <p:nvPr/>
        </p:nvSpPr>
        <p:spPr>
          <a:xfrm>
            <a:off x="4990088" y="4465082"/>
            <a:ext cx="4538305" cy="1569720"/>
          </a:xfrm>
          <a:prstGeom prst="roundRect">
            <a:avLst>
              <a:gd name="adj" fmla="val 971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5005328" y="4480322"/>
            <a:ext cx="4507825" cy="304681"/>
          </a:xfrm>
          <a:prstGeom prst="rect">
            <a:avLst/>
          </a:prstGeom>
          <a:solidFill>
            <a:srgbClr val="F9F7F7"/>
          </a:solidFill>
          <a:ln/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83100" y="4510921"/>
            <a:ext cx="289322" cy="289322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5106888" y="4886563"/>
            <a:ext cx="1967151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Арқан тартыс: күштер теңгерімі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9"/>
          <p:cNvSpPr/>
          <p:nvPr/>
        </p:nvSpPr>
        <p:spPr>
          <a:xfrm>
            <a:off x="5106888" y="5105995"/>
            <a:ext cx="4304705" cy="812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Қазақтың ұлттық ойыны арқан тартыста әр команда арқанды өз жағына қарай тартқанда, қарсылас командаға тең әрі қарама-қарсы күш түсіреді. Бұл ойында жеңіске жету үшін команда қарсылас команданың тарту күшінен асып түсуі керек. Арқандағы керілу күші мен оған әсер ететін командалардың күштері Ньютонның үшінші заңын дәлелдейді.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Shape 10"/>
          <p:cNvSpPr/>
          <p:nvPr/>
        </p:nvSpPr>
        <p:spPr>
          <a:xfrm>
            <a:off x="9629953" y="4465082"/>
            <a:ext cx="4538186" cy="1569720"/>
          </a:xfrm>
          <a:prstGeom prst="roundRect">
            <a:avLst>
              <a:gd name="adj" fmla="val 971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16" name="Shape 11"/>
          <p:cNvSpPr/>
          <p:nvPr/>
        </p:nvSpPr>
        <p:spPr>
          <a:xfrm>
            <a:off x="9645193" y="4480322"/>
            <a:ext cx="4507706" cy="304681"/>
          </a:xfrm>
          <a:prstGeom prst="rect">
            <a:avLst/>
          </a:prstGeom>
          <a:solidFill>
            <a:srgbClr val="F9F7F7"/>
          </a:solidFill>
          <a:ln/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822847" y="4510921"/>
            <a:ext cx="289322" cy="289322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9746754" y="4886563"/>
            <a:ext cx="1798796" cy="1585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Қабырғаны итерудің сиқыры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3"/>
          <p:cNvSpPr/>
          <p:nvPr/>
        </p:nvSpPr>
        <p:spPr>
          <a:xfrm>
            <a:off x="9746754" y="5105995"/>
            <a:ext cx="4304586" cy="8120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Қабырғаны итерген кезде, сіз қабырғаға белгілі бір күшпен әсер етесіз – бұл әрекет күші. Ньютонның үшінші заңына сәйкес, қабырға да сізге тең әрі қарама-қарсы бағыттағы қарсы әрекет күшімен жауап береді. Осы екі күш тең болғандықтан, қабырға қозғалмайды, бірақ сіз оның қарсылығын сезінесіз. Бұл күнделікті өмірдегі күштердің тепе-теңдігінің тамаша үлгісі.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Image 0" descr="preencoded.png">
            <a:extLst>
              <a:ext uri="{FF2B5EF4-FFF2-40B4-BE49-F238E27FC236}">
                <a16:creationId xmlns:a16="http://schemas.microsoft.com/office/drawing/2014/main" id="{B192B3B1-7BFB-4606-BBCD-432E161EB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658" r="49667"/>
          <a:stretch/>
        </p:blipFill>
        <p:spPr>
          <a:xfrm>
            <a:off x="5214460" y="1859915"/>
            <a:ext cx="4089560" cy="2356684"/>
          </a:xfrm>
          <a:prstGeom prst="rect">
            <a:avLst/>
          </a:prstGeom>
        </p:spPr>
      </p:pic>
      <p:pic>
        <p:nvPicPr>
          <p:cNvPr id="21" name="Image 0" descr="preencoded.png">
            <a:extLst>
              <a:ext uri="{FF2B5EF4-FFF2-40B4-BE49-F238E27FC236}">
                <a16:creationId xmlns:a16="http://schemas.microsoft.com/office/drawing/2014/main" id="{976BC023-69A3-4E75-AA14-B68043A42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333" t="51658"/>
          <a:stretch/>
        </p:blipFill>
        <p:spPr>
          <a:xfrm>
            <a:off x="9829150" y="1796792"/>
            <a:ext cx="4035502" cy="235668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69407"/>
            <a:ext cx="11197709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Ньютонның үшінші заңы: теориялық негіздер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2085499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23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Заңның тұжырымы</a:t>
            </a:r>
            <a:endParaRPr 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655927"/>
            <a:ext cx="763202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Денелердің бір-біріне әрекет ету күштері модульдері жағынан тең, бағыттары қарама-қарсы және әртүрлі денелерге түседі.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489365"/>
            <a:ext cx="264223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Негізгі ерекшеліктері: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3997881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Күштер әрқашан жұппен пайда болады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384834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Модульдері тең: FAB = FBA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771787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Бағыттары қарама-қарсы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158740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Әр түрлі денелерге әсер етеді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793790" y="5545693"/>
            <a:ext cx="763202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Бір денеге түсетін күштерді «жоймайды»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7543" y="2110383"/>
            <a:ext cx="4926568" cy="49265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64156"/>
            <a:ext cx="5347692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40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Автобустағы қозғалыс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793790" y="1563529"/>
            <a:ext cx="601372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900"/>
              </a:lnSpc>
              <a:buNone/>
            </a:pPr>
            <a:r>
              <a:rPr lang="en-US" sz="32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Функционалдық сауаттылық тапсырмасы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793790" y="2171025"/>
            <a:ext cx="7902535" cy="9526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Автобус кенет тежегіш басқанда, жолаушылар алға қарай ұмтылады. Еденге берілген аяқ күштері, орындық арқалығына әсер ету күші, автобустың жолға әсері – барлығы әрекет және қарсы әрекет күш жұптарын құрайды.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793790" y="363954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8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Талдау: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793790" y="4148058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Жолаушы аяғы еденге әсер етеді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793790" y="4535011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Еден жолаушыға қарсы күш түсіреді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93790" y="4921964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Автобус жолға әсер етеді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93790" y="5308918"/>
            <a:ext cx="790253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00"/>
              </a:lnSpc>
              <a:buSzPct val="100000"/>
              <a:buChar char="•"/>
            </a:pPr>
            <a:r>
              <a:rPr lang="en-US" sz="20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Жол автобусқа қарсы әрекет етеді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5281" y="1260158"/>
            <a:ext cx="4257119" cy="4257119"/>
          </a:xfrm>
          <a:prstGeom prst="rect">
            <a:avLst/>
          </a:prstGeom>
        </p:spPr>
      </p:pic>
      <p:sp>
        <p:nvSpPr>
          <p:cNvPr id="11" name="Shape 8"/>
          <p:cNvSpPr/>
          <p:nvPr/>
        </p:nvSpPr>
        <p:spPr>
          <a:xfrm>
            <a:off x="793790" y="6281301"/>
            <a:ext cx="13042821" cy="1160740"/>
          </a:xfrm>
          <a:prstGeom prst="roundRect">
            <a:avLst>
              <a:gd name="adj" fmla="val 2565"/>
            </a:avLst>
          </a:prstGeom>
          <a:solidFill>
            <a:srgbClr val="EDD5C4"/>
          </a:solidFill>
          <a:ln/>
        </p:spPr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148" y="6576576"/>
            <a:ext cx="248007" cy="198358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1438513" y="6529189"/>
            <a:ext cx="12199739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Тапсырма: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Әрекет және қарсы әрекет күштерінің кемінде екі жұбын жазып, олардың модульдері мен бағыттары туралы қорытынды жаса.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15658" y="601385"/>
            <a:ext cx="7685484" cy="11396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Арқан тартыс: ұлттық құндылық пен физика</a:t>
            </a:r>
            <a:endParaRPr lang="en-US" sz="3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6215658" y="2014538"/>
            <a:ext cx="3751540" cy="2262307"/>
          </a:xfrm>
          <a:prstGeom prst="roundRect">
            <a:avLst>
              <a:gd name="adj" fmla="val 4850"/>
            </a:avLst>
          </a:prstGeom>
          <a:solidFill>
            <a:srgbClr val="FFFFFF"/>
          </a:solidFill>
          <a:ln w="22860">
            <a:solidFill>
              <a:srgbClr val="FF2E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6192798" y="2014538"/>
            <a:ext cx="91440" cy="2262307"/>
          </a:xfrm>
          <a:prstGeom prst="roundRect">
            <a:avLst>
              <a:gd name="adj" fmla="val 29911"/>
            </a:avLst>
          </a:prstGeom>
          <a:solidFill>
            <a:srgbClr val="FF2E45"/>
          </a:solidFill>
          <a:ln/>
        </p:spPr>
      </p:sp>
      <p:sp>
        <p:nvSpPr>
          <p:cNvPr id="6" name="Text 3"/>
          <p:cNvSpPr/>
          <p:nvPr/>
        </p:nvSpPr>
        <p:spPr>
          <a:xfrm>
            <a:off x="6489383" y="2219682"/>
            <a:ext cx="227921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Физикалық талдау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6489383" y="2613779"/>
            <a:ext cx="3272671" cy="14579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Әр команда арқанды тартқанда, екі жаққа да тең күштер әсер етеді. Командалардағы адам саны мен күш тең болуы керек – Ньютонның үшінші заңы бойынша.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Shape 5"/>
          <p:cNvSpPr/>
          <p:nvPr/>
        </p:nvSpPr>
        <p:spPr>
          <a:xfrm>
            <a:off x="10149483" y="2014538"/>
            <a:ext cx="3751659" cy="2262307"/>
          </a:xfrm>
          <a:prstGeom prst="roundRect">
            <a:avLst>
              <a:gd name="adj" fmla="val 4850"/>
            </a:avLst>
          </a:prstGeom>
          <a:solidFill>
            <a:srgbClr val="FFFFFF"/>
          </a:solidFill>
          <a:ln w="22860">
            <a:solidFill>
              <a:srgbClr val="EB92AB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0126623" y="2014538"/>
            <a:ext cx="91440" cy="2262307"/>
          </a:xfrm>
          <a:prstGeom prst="roundRect">
            <a:avLst>
              <a:gd name="adj" fmla="val 29911"/>
            </a:avLst>
          </a:prstGeom>
          <a:solidFill>
            <a:srgbClr val="EB92AB"/>
          </a:solidFill>
          <a:ln/>
        </p:spPr>
      </p:sp>
      <p:sp>
        <p:nvSpPr>
          <p:cNvPr id="10" name="Text 7"/>
          <p:cNvSpPr/>
          <p:nvPr/>
        </p:nvSpPr>
        <p:spPr>
          <a:xfrm>
            <a:off x="10423208" y="2219682"/>
            <a:ext cx="227921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Әділдік құндылығы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10423208" y="2613779"/>
            <a:ext cx="3272790" cy="116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Командаларда адам санының тең болуы – әділ жарыстың негізі. Бір командада артық ойыншы болса, күш теңдігі бұзылады.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Shape 9"/>
          <p:cNvSpPr/>
          <p:nvPr/>
        </p:nvSpPr>
        <p:spPr>
          <a:xfrm>
            <a:off x="6215658" y="4459129"/>
            <a:ext cx="3751540" cy="1970723"/>
          </a:xfrm>
          <a:prstGeom prst="roundRect">
            <a:avLst>
              <a:gd name="adj" fmla="val 5568"/>
            </a:avLst>
          </a:prstGeom>
          <a:solidFill>
            <a:srgbClr val="FFFFFF"/>
          </a:solidFill>
          <a:ln w="22860">
            <a:solidFill>
              <a:srgbClr val="FFC7CD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192798" y="4459129"/>
            <a:ext cx="91440" cy="1970723"/>
          </a:xfrm>
          <a:prstGeom prst="roundRect">
            <a:avLst>
              <a:gd name="adj" fmla="val 29911"/>
            </a:avLst>
          </a:prstGeom>
          <a:solidFill>
            <a:srgbClr val="FFC7CD"/>
          </a:solidFill>
          <a:ln/>
        </p:spPr>
      </p:sp>
      <p:sp>
        <p:nvSpPr>
          <p:cNvPr id="14" name="Text 11"/>
          <p:cNvSpPr/>
          <p:nvPr/>
        </p:nvSpPr>
        <p:spPr>
          <a:xfrm>
            <a:off x="6489383" y="4664273"/>
            <a:ext cx="2279213" cy="28479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b="1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Жауапкершілік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6489383" y="5058370"/>
            <a:ext cx="3272671" cy="116633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Әр ойыншы белгіленген сызықтан аспауы керек. Ережені бұзу – командаға деген жауапкершіліктің жоқтығы.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13"/>
          <p:cNvSpPr/>
          <p:nvPr/>
        </p:nvSpPr>
        <p:spPr>
          <a:xfrm>
            <a:off x="6489144" y="6839903"/>
            <a:ext cx="7411998" cy="5831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6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Наурыз мерекесінде арқан тартыс ойыны – бірлік пен командалық рухты дәріптейтін ұлттық дәстүр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Shape 14"/>
          <p:cNvSpPr/>
          <p:nvPr/>
        </p:nvSpPr>
        <p:spPr>
          <a:xfrm>
            <a:off x="6215658" y="6634877"/>
            <a:ext cx="22860" cy="993219"/>
          </a:xfrm>
          <a:prstGeom prst="rect">
            <a:avLst/>
          </a:prstGeom>
          <a:solidFill>
            <a:srgbClr val="3E2513"/>
          </a:solidFill>
          <a:ln/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5109"/>
            <a:ext cx="5001697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Үш деңгейлі есептер</a:t>
            </a:r>
            <a:endParaRPr lang="en-US" sz="3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93790" y="1892022"/>
            <a:ext cx="4215289" cy="5462349"/>
          </a:xfrm>
          <a:prstGeom prst="roundRect">
            <a:avLst>
              <a:gd name="adj" fmla="val 70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5008" y="2113240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1-деңгей: Теория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008" y="2646640"/>
            <a:ext cx="3772853" cy="2358033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15008" y="5227915"/>
            <a:ext cx="3772853" cy="1905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Кітап пен үстел:</a:t>
            </a: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Үстелде тұрған кітапқа әсер ететін күш жұптарын жазу. Жердің кітапқа тарту күші және кітаптың жерге тарту күші; үстелдің тіреу күші және кітаптың үстелге әсер ету күші.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207437" y="1892022"/>
            <a:ext cx="4215408" cy="5462349"/>
          </a:xfrm>
          <a:prstGeom prst="roundRect">
            <a:avLst>
              <a:gd name="adj" fmla="val 70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428655" y="2113240"/>
            <a:ext cx="326421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2-деңгей: Қарапайым есеп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8655" y="2646640"/>
            <a:ext cx="3772972" cy="2263735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28655" y="5133618"/>
            <a:ext cx="3772972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Жанасушы брускілер:</a:t>
            </a: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Массалары 2 кг және 3 кг екі брусок жанасып тұр. Бірінші брускіні 10 Н күшпен итерді. Жүйенің үдеуін және жанасу күшін табу керек.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hape 7"/>
          <p:cNvSpPr/>
          <p:nvPr/>
        </p:nvSpPr>
        <p:spPr>
          <a:xfrm>
            <a:off x="9621203" y="1892022"/>
            <a:ext cx="4215289" cy="5462349"/>
          </a:xfrm>
          <a:prstGeom prst="roundRect">
            <a:avLst>
              <a:gd name="adj" fmla="val 706"/>
            </a:avLst>
          </a:prstGeom>
          <a:solidFill>
            <a:srgbClr val="FFFFFF"/>
          </a:solidFill>
          <a:ln w="22860">
            <a:solidFill>
              <a:srgbClr val="D8D4D4"/>
            </a:solidFill>
            <a:prstDash val="solid"/>
          </a:ln>
        </p:spPr>
      </p:sp>
      <p:sp>
        <p:nvSpPr>
          <p:cNvPr id="12" name="Text 8"/>
          <p:cNvSpPr/>
          <p:nvPr/>
        </p:nvSpPr>
        <p:spPr>
          <a:xfrm>
            <a:off x="9842421" y="2113240"/>
            <a:ext cx="275879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3-деңгей: Күрделі есеп</a:t>
            </a:r>
            <a:endParaRPr lang="en-US" sz="19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2421" y="2646640"/>
            <a:ext cx="3772853" cy="226361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42421" y="5133499"/>
            <a:ext cx="3772853" cy="158769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Қойма жұмыскері:</a:t>
            </a:r>
            <a:r>
              <a:rPr lang="en-US" sz="155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Жұмыскер 40 кг арбаны тартады. Арба 0,5 м/с² үдеумен қозғалады. Тарту күшін есептеп, әрекет-қарсы әрекет күштерін сипаттау.</a:t>
            </a:r>
            <a:endParaRPr lang="en-US" sz="1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76238" y="262414"/>
            <a:ext cx="3521273" cy="4077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БЖБ орындау (15 мин)</a:t>
            </a:r>
            <a:endParaRPr lang="en-US" sz="25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376238" y="931069"/>
            <a:ext cx="13586698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БЖБ (Бөлім бойынша жиынтық бағалау) — сіздің білім деңгейіңіз бен дағдыларыңызды тексеруге арналған маңызды кезең. Берілген 15 минутты тиімді пайдаланып, тапсырмаларды мұқият орындау қажет.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406718" y="1460141"/>
            <a:ext cx="6728103" cy="2816781"/>
          </a:xfrm>
          <a:prstGeom prst="roundRect">
            <a:avLst>
              <a:gd name="adj" fmla="val 69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5" name="Shape 3"/>
          <p:cNvSpPr/>
          <p:nvPr/>
        </p:nvSpPr>
        <p:spPr>
          <a:xfrm>
            <a:off x="421958" y="1475381"/>
            <a:ext cx="6697623" cy="391358"/>
          </a:xfrm>
          <a:prstGeom prst="roundRect">
            <a:avLst>
              <a:gd name="adj" fmla="val 329"/>
            </a:avLst>
          </a:prstGeom>
          <a:solidFill>
            <a:srgbClr val="F9F7F7"/>
          </a:solidFill>
          <a:ln/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72960" y="1573132"/>
            <a:ext cx="195620" cy="195620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552331" y="1997113"/>
            <a:ext cx="2936915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Оқушыларға арналған нұсқаулықтар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5"/>
          <p:cNvSpPr/>
          <p:nvPr/>
        </p:nvSpPr>
        <p:spPr>
          <a:xfrm>
            <a:off x="552331" y="2279172"/>
            <a:ext cx="6436876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Тапсырманы мұқият оқыңыз: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Әр сұрақты толық түсінгеніңізге көз жеткізіңіз.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552331" y="2533490"/>
            <a:ext cx="6436876" cy="41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Жұмысыңызды көрсетіңіз: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Есептеулер мен ойлау қадамыңызды жазыңыз, бұл ұпай алуға көмектеседі.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552331" y="2996524"/>
            <a:ext cx="6436876" cy="41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Жауаптарыңызды тексеріңіз: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Тапсырманы аяқтаған соң, қателерді анықтау үшін жұмысыңызды қайта қарап шығыңыз.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8"/>
          <p:cNvSpPr/>
          <p:nvPr/>
        </p:nvSpPr>
        <p:spPr>
          <a:xfrm>
            <a:off x="552331" y="3459558"/>
            <a:ext cx="6436876" cy="41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Уақытты қадағалаңыз: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Берілген уақыт аралығында барлық сұрақтарға жауап беруге тырысыңыз.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552331" y="3922592"/>
            <a:ext cx="6436876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Жұмысты уақытында тапсырыңыз: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Аяқталған жұмысты </a:t>
            </a:r>
            <a:r>
              <a:rPr lang="en-US" sz="1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белгіленген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504C49"/>
              </a:solidFill>
              <a:latin typeface="Times New Roman" panose="02020603050405020304" pitchFamily="18" charset="0"/>
              <a:ea typeface="Source Serif 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buSzPct val="100000"/>
              <a:buChar char="•"/>
            </a:pPr>
            <a:r>
              <a:rPr lang="en-US" sz="1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уақытта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өткізіңіз.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7265194" y="1460141"/>
            <a:ext cx="7151846" cy="2816781"/>
          </a:xfrm>
          <a:prstGeom prst="roundRect">
            <a:avLst>
              <a:gd name="adj" fmla="val 695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7280434" y="1475381"/>
            <a:ext cx="6697742" cy="391358"/>
          </a:xfrm>
          <a:prstGeom prst="roundRect">
            <a:avLst>
              <a:gd name="adj" fmla="val 329"/>
            </a:avLst>
          </a:prstGeom>
          <a:solidFill>
            <a:srgbClr val="F9F7F7"/>
          </a:solidFill>
          <a:ln/>
        </p:spPr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531436" y="1573132"/>
            <a:ext cx="195620" cy="19562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7410808" y="1997113"/>
            <a:ext cx="1748076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Бағалау критерийлері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 13"/>
          <p:cNvSpPr/>
          <p:nvPr/>
        </p:nvSpPr>
        <p:spPr>
          <a:xfrm>
            <a:off x="7410808" y="2279172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Түсіну мен қолдану: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Теориялық білімді практикалық тапсырмаларда дұрыс қолдану.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14"/>
          <p:cNvSpPr/>
          <p:nvPr/>
        </p:nvSpPr>
        <p:spPr>
          <a:xfrm>
            <a:off x="7410808" y="2533490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Дұрыстығы: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Есептердің шешімінің және жауаптардың дәлдігі.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15"/>
          <p:cNvSpPr/>
          <p:nvPr/>
        </p:nvSpPr>
        <p:spPr>
          <a:xfrm>
            <a:off x="7410808" y="2787807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Әдістеме: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Мәселелерді шешуде қолданылған қадамдардың логикасы мен жүйелілігі.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6"/>
          <p:cNvSpPr/>
          <p:nvPr/>
        </p:nvSpPr>
        <p:spPr>
          <a:xfrm>
            <a:off x="7410808" y="3042125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Көрсету: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Жауаптардың түсініктілігі, ұқыптылығы және дұрыс форматталуы.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hape 17"/>
          <p:cNvSpPr/>
          <p:nvPr/>
        </p:nvSpPr>
        <p:spPr>
          <a:xfrm>
            <a:off x="406718" y="4407295"/>
            <a:ext cx="6728103" cy="2562463"/>
          </a:xfrm>
          <a:prstGeom prst="roundRect">
            <a:avLst>
              <a:gd name="adj" fmla="val 764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421958" y="4422535"/>
            <a:ext cx="6697623" cy="391358"/>
          </a:xfrm>
          <a:prstGeom prst="roundRect">
            <a:avLst>
              <a:gd name="adj" fmla="val 329"/>
            </a:avLst>
          </a:prstGeom>
          <a:solidFill>
            <a:srgbClr val="F9F7F7"/>
          </a:solidFill>
          <a:ln/>
        </p:spPr>
      </p:sp>
      <p:pic>
        <p:nvPicPr>
          <p:cNvPr id="23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672960" y="4520286"/>
            <a:ext cx="195620" cy="195620"/>
          </a:xfrm>
          <a:prstGeom prst="rect">
            <a:avLst/>
          </a:prstGeom>
        </p:spPr>
      </p:pic>
      <p:sp>
        <p:nvSpPr>
          <p:cNvPr id="24" name="Text 19"/>
          <p:cNvSpPr/>
          <p:nvPr/>
        </p:nvSpPr>
        <p:spPr>
          <a:xfrm>
            <a:off x="552331" y="4944267"/>
            <a:ext cx="1871782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Уақытты тиімді басқару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 20"/>
          <p:cNvSpPr/>
          <p:nvPr/>
        </p:nvSpPr>
        <p:spPr>
          <a:xfrm>
            <a:off x="552331" y="5226326"/>
            <a:ext cx="6436876" cy="41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Әр сұраққа уақыт бөліңіз: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Барлық тапсырмаларға жеткілікті уақыт бөлу үшін жалпы 15 минутты жоспарлаңыз.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1"/>
          <p:cNvSpPr/>
          <p:nvPr/>
        </p:nvSpPr>
        <p:spPr>
          <a:xfrm>
            <a:off x="552331" y="5689360"/>
            <a:ext cx="6436876" cy="41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Оңай сұрақтардан бастаңыз: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Бағалаудың басында өзіңізге сенімді сұрақтардан бастап, уақытты үнемдеңіз.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2"/>
          <p:cNvSpPr/>
          <p:nvPr/>
        </p:nvSpPr>
        <p:spPr>
          <a:xfrm>
            <a:off x="552331" y="6152395"/>
            <a:ext cx="6436876" cy="4174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Бір сұраққа көп уақыт жұмсамаңыз: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Егер бір сұраққа кептелсеңіз, оны өткізіп, басқасына көшіңіз, кейін оған қайта оралыңыз.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 23"/>
          <p:cNvSpPr/>
          <p:nvPr/>
        </p:nvSpPr>
        <p:spPr>
          <a:xfrm>
            <a:off x="552331" y="6615429"/>
            <a:ext cx="6436876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Қайта қарауға уақыт қалдырыңыз: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Соңғы 2-3 минутты </a:t>
            </a:r>
            <a:r>
              <a:rPr lang="en-US" sz="1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жұмысыңызды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rgbClr val="504C49"/>
              </a:solidFill>
              <a:latin typeface="Times New Roman" panose="02020603050405020304" pitchFamily="18" charset="0"/>
              <a:ea typeface="Source Serif 4" pitchFamily="34" charset="-122"/>
              <a:cs typeface="Times New Roman" panose="02020603050405020304" pitchFamily="18" charset="0"/>
            </a:endParaRPr>
          </a:p>
          <a:p>
            <a:pPr marL="342900" indent="-342900" algn="l">
              <a:buSzPct val="100000"/>
              <a:buChar char="•"/>
            </a:pPr>
            <a:r>
              <a:rPr lang="en-US" sz="1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тексеруге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арнаңыз.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Shape 24"/>
          <p:cNvSpPr/>
          <p:nvPr/>
        </p:nvSpPr>
        <p:spPr>
          <a:xfrm>
            <a:off x="7265194" y="4407295"/>
            <a:ext cx="7151846" cy="2562463"/>
          </a:xfrm>
          <a:prstGeom prst="roundRect">
            <a:avLst>
              <a:gd name="adj" fmla="val 764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30" name="Shape 25"/>
          <p:cNvSpPr/>
          <p:nvPr/>
        </p:nvSpPr>
        <p:spPr>
          <a:xfrm>
            <a:off x="7280434" y="4422535"/>
            <a:ext cx="6697742" cy="391358"/>
          </a:xfrm>
          <a:prstGeom prst="roundRect">
            <a:avLst>
              <a:gd name="adj" fmla="val 329"/>
            </a:avLst>
          </a:prstGeom>
          <a:solidFill>
            <a:srgbClr val="F9F7F7"/>
          </a:solidFill>
          <a:ln/>
        </p:spPr>
      </p:sp>
      <p:pic>
        <p:nvPicPr>
          <p:cNvPr id="31" name="Image 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531436" y="4520286"/>
            <a:ext cx="195620" cy="195620"/>
          </a:xfrm>
          <a:prstGeom prst="rect">
            <a:avLst/>
          </a:prstGeom>
        </p:spPr>
      </p:pic>
      <p:sp>
        <p:nvSpPr>
          <p:cNvPr id="32" name="Text 26"/>
          <p:cNvSpPr/>
          <p:nvPr/>
        </p:nvSpPr>
        <p:spPr>
          <a:xfrm>
            <a:off x="7410808" y="4944267"/>
            <a:ext cx="2040374" cy="203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Қажетті құрал-жабдықтар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27"/>
          <p:cNvSpPr/>
          <p:nvPr/>
        </p:nvSpPr>
        <p:spPr>
          <a:xfrm>
            <a:off x="7410808" y="5226326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Жазу құралдары: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Қалам немесе қарындаш.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 28"/>
          <p:cNvSpPr/>
          <p:nvPr/>
        </p:nvSpPr>
        <p:spPr>
          <a:xfrm>
            <a:off x="7410808" y="5480644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Жауап парағы: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Егер арнайы жауап парақтары берілсе.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 29"/>
          <p:cNvSpPr/>
          <p:nvPr/>
        </p:nvSpPr>
        <p:spPr>
          <a:xfrm>
            <a:off x="7410808" y="5734961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Есептегіш: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Егер рұқсат етілсе (</a:t>
            </a:r>
            <a:r>
              <a:rPr lang="en-US" sz="1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есептегіштің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жұмыс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істеп тұрғанына көз жеткізіңіз).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 30"/>
          <p:cNvSpPr/>
          <p:nvPr/>
        </p:nvSpPr>
        <p:spPr>
          <a:xfrm>
            <a:off x="7410808" y="5989279"/>
            <a:ext cx="6436995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buSzPct val="100000"/>
              <a:buChar char="•"/>
            </a:pPr>
            <a:r>
              <a:rPr lang="en-US" sz="1400" b="1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Сызғыш:</a:t>
            </a: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 Егер графикалық немесе сызбалық жұмыстар қажет болса.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 31"/>
          <p:cNvSpPr/>
          <p:nvPr/>
        </p:nvSpPr>
        <p:spPr>
          <a:xfrm>
            <a:off x="521851" y="7430291"/>
            <a:ext cx="13586698" cy="2087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Осы нұсқаулықтар сізге БЖБ-ны сәтті орындауға және жоғары нәтижелерге қол жеткізуге көмектеседі деп үміттенеміз. Сәттілік тілейміз!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80073" y="524470"/>
            <a:ext cx="5119330" cy="4532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36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Рефлексия: «Бес саусақ» әдісі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580073" y="1267778"/>
            <a:ext cx="13470255" cy="2319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Оқушылар бүгінгі сабақ туралы ойларын «Бес саусақ» әдісі арқылы жинақтайды. Бұл әдіс алған білімді жүйелеуге және келесі қадамдарды анықтауға көмектеседі.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580073" y="1880354"/>
            <a:ext cx="4393406" cy="1300163"/>
          </a:xfrm>
          <a:prstGeom prst="roundRect">
            <a:avLst>
              <a:gd name="adj" fmla="val 5626"/>
            </a:avLst>
          </a:prstGeom>
          <a:solidFill>
            <a:srgbClr val="FFFFFF"/>
          </a:solidFill>
          <a:ln/>
        </p:spPr>
      </p:sp>
      <p:sp>
        <p:nvSpPr>
          <p:cNvPr id="5" name="Shape 3"/>
          <p:cNvSpPr/>
          <p:nvPr/>
        </p:nvSpPr>
        <p:spPr>
          <a:xfrm>
            <a:off x="580073" y="1865114"/>
            <a:ext cx="4393406" cy="60960"/>
          </a:xfrm>
          <a:prstGeom prst="roundRect">
            <a:avLst>
              <a:gd name="adj" fmla="val 35690"/>
            </a:avLst>
          </a:prstGeom>
          <a:solidFill>
            <a:srgbClr val="3E2513"/>
          </a:solidFill>
          <a:ln/>
        </p:spPr>
      </p:sp>
      <p:sp>
        <p:nvSpPr>
          <p:cNvPr id="6" name="Shape 4"/>
          <p:cNvSpPr/>
          <p:nvPr/>
        </p:nvSpPr>
        <p:spPr>
          <a:xfrm>
            <a:off x="2559248" y="1662827"/>
            <a:ext cx="435054" cy="435054"/>
          </a:xfrm>
          <a:prstGeom prst="roundRect">
            <a:avLst>
              <a:gd name="adj" fmla="val 210181"/>
            </a:avLst>
          </a:prstGeom>
          <a:solidFill>
            <a:srgbClr val="3E2513"/>
          </a:solidFill>
          <a:ln/>
        </p:spPr>
      </p:sp>
      <p:sp>
        <p:nvSpPr>
          <p:cNvPr id="7" name="Text 5"/>
          <p:cNvSpPr/>
          <p:nvPr/>
        </p:nvSpPr>
        <p:spPr>
          <a:xfrm>
            <a:off x="2713554" y="1701245"/>
            <a:ext cx="30456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740331" y="2242899"/>
            <a:ext cx="1812965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1. Не білдім?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740331" y="2556391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Бүгінгі сабақтан алған жаңа білімдерім мен фактілерім.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5118497" y="1880354"/>
            <a:ext cx="4393406" cy="1300163"/>
          </a:xfrm>
          <a:prstGeom prst="roundRect">
            <a:avLst>
              <a:gd name="adj" fmla="val 5626"/>
            </a:avLst>
          </a:prstGeom>
          <a:solidFill>
            <a:srgbClr val="FFFFFF"/>
          </a:solidFill>
          <a:ln/>
        </p:spPr>
      </p:sp>
      <p:sp>
        <p:nvSpPr>
          <p:cNvPr id="11" name="Shape 9"/>
          <p:cNvSpPr/>
          <p:nvPr/>
        </p:nvSpPr>
        <p:spPr>
          <a:xfrm>
            <a:off x="5118497" y="1865114"/>
            <a:ext cx="4393406" cy="60960"/>
          </a:xfrm>
          <a:prstGeom prst="roundRect">
            <a:avLst>
              <a:gd name="adj" fmla="val 35690"/>
            </a:avLst>
          </a:prstGeom>
          <a:solidFill>
            <a:srgbClr val="3E2513"/>
          </a:solidFill>
          <a:ln/>
        </p:spPr>
      </p:sp>
      <p:sp>
        <p:nvSpPr>
          <p:cNvPr id="12" name="Shape 10"/>
          <p:cNvSpPr/>
          <p:nvPr/>
        </p:nvSpPr>
        <p:spPr>
          <a:xfrm>
            <a:off x="7097673" y="1662827"/>
            <a:ext cx="435054" cy="435054"/>
          </a:xfrm>
          <a:prstGeom prst="roundRect">
            <a:avLst>
              <a:gd name="adj" fmla="val 210181"/>
            </a:avLst>
          </a:prstGeom>
          <a:solidFill>
            <a:srgbClr val="3E2513"/>
          </a:solidFill>
          <a:ln/>
        </p:spPr>
      </p:sp>
      <p:sp>
        <p:nvSpPr>
          <p:cNvPr id="13" name="Text 11"/>
          <p:cNvSpPr/>
          <p:nvPr/>
        </p:nvSpPr>
        <p:spPr>
          <a:xfrm>
            <a:off x="7251978" y="1701245"/>
            <a:ext cx="30456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5278755" y="2242899"/>
            <a:ext cx="1812965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2. Не түсіндім?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13"/>
          <p:cNvSpPr/>
          <p:nvPr/>
        </p:nvSpPr>
        <p:spPr>
          <a:xfrm>
            <a:off x="5278755" y="2556391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Тақырыптың немесе есептің қай тұстары айқын болғаны.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656921" y="1880354"/>
            <a:ext cx="4393406" cy="1300163"/>
          </a:xfrm>
          <a:prstGeom prst="roundRect">
            <a:avLst>
              <a:gd name="adj" fmla="val 5626"/>
            </a:avLst>
          </a:prstGeom>
          <a:solidFill>
            <a:srgbClr val="FFFFFF"/>
          </a:solidFill>
          <a:ln/>
        </p:spPr>
      </p:sp>
      <p:sp>
        <p:nvSpPr>
          <p:cNvPr id="17" name="Shape 15"/>
          <p:cNvSpPr/>
          <p:nvPr/>
        </p:nvSpPr>
        <p:spPr>
          <a:xfrm>
            <a:off x="9656921" y="1865114"/>
            <a:ext cx="4393406" cy="60960"/>
          </a:xfrm>
          <a:prstGeom prst="roundRect">
            <a:avLst>
              <a:gd name="adj" fmla="val 35690"/>
            </a:avLst>
          </a:prstGeom>
          <a:solidFill>
            <a:srgbClr val="3E2513"/>
          </a:solidFill>
          <a:ln/>
        </p:spPr>
      </p:sp>
      <p:sp>
        <p:nvSpPr>
          <p:cNvPr id="18" name="Shape 16"/>
          <p:cNvSpPr/>
          <p:nvPr/>
        </p:nvSpPr>
        <p:spPr>
          <a:xfrm>
            <a:off x="11636097" y="1662827"/>
            <a:ext cx="435054" cy="435054"/>
          </a:xfrm>
          <a:prstGeom prst="roundRect">
            <a:avLst>
              <a:gd name="adj" fmla="val 210181"/>
            </a:avLst>
          </a:prstGeom>
          <a:solidFill>
            <a:srgbClr val="3E2513"/>
          </a:solidFill>
          <a:ln/>
        </p:spPr>
      </p:sp>
      <p:sp>
        <p:nvSpPr>
          <p:cNvPr id="19" name="Text 17"/>
          <p:cNvSpPr/>
          <p:nvPr/>
        </p:nvSpPr>
        <p:spPr>
          <a:xfrm>
            <a:off x="11790403" y="1701245"/>
            <a:ext cx="30456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3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9817179" y="2242899"/>
            <a:ext cx="1812965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3. Не қиын болды?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19"/>
          <p:cNvSpPr/>
          <p:nvPr/>
        </p:nvSpPr>
        <p:spPr>
          <a:xfrm>
            <a:off x="9817179" y="2556391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Түсінуге немесе орындауға қиындық туғызған мәселелер.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hape 20"/>
          <p:cNvSpPr/>
          <p:nvPr/>
        </p:nvSpPr>
        <p:spPr>
          <a:xfrm>
            <a:off x="580073" y="3543062"/>
            <a:ext cx="4393406" cy="2357199"/>
          </a:xfrm>
          <a:prstGeom prst="roundRect">
            <a:avLst>
              <a:gd name="adj" fmla="val 3103"/>
            </a:avLst>
          </a:prstGeom>
          <a:solidFill>
            <a:srgbClr val="FFFFFF"/>
          </a:solidFill>
          <a:ln/>
        </p:spPr>
      </p:sp>
      <p:sp>
        <p:nvSpPr>
          <p:cNvPr id="23" name="Shape 21"/>
          <p:cNvSpPr/>
          <p:nvPr/>
        </p:nvSpPr>
        <p:spPr>
          <a:xfrm>
            <a:off x="580073" y="3527822"/>
            <a:ext cx="4393406" cy="60960"/>
          </a:xfrm>
          <a:prstGeom prst="roundRect">
            <a:avLst>
              <a:gd name="adj" fmla="val 35690"/>
            </a:avLst>
          </a:prstGeom>
          <a:solidFill>
            <a:srgbClr val="3E2513"/>
          </a:solidFill>
          <a:ln/>
        </p:spPr>
      </p:sp>
      <p:sp>
        <p:nvSpPr>
          <p:cNvPr id="24" name="Shape 22"/>
          <p:cNvSpPr/>
          <p:nvPr/>
        </p:nvSpPr>
        <p:spPr>
          <a:xfrm>
            <a:off x="2559248" y="3325535"/>
            <a:ext cx="435054" cy="435054"/>
          </a:xfrm>
          <a:prstGeom prst="roundRect">
            <a:avLst>
              <a:gd name="adj" fmla="val 210181"/>
            </a:avLst>
          </a:prstGeom>
          <a:solidFill>
            <a:srgbClr val="3E2513"/>
          </a:solidFill>
          <a:ln/>
        </p:spPr>
      </p:sp>
      <p:sp>
        <p:nvSpPr>
          <p:cNvPr id="25" name="Text 23"/>
          <p:cNvSpPr/>
          <p:nvPr/>
        </p:nvSpPr>
        <p:spPr>
          <a:xfrm>
            <a:off x="2713554" y="3363953"/>
            <a:ext cx="30456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4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40331" y="3905607"/>
            <a:ext cx="1812965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4. Не қызық болды?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740331" y="4219099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Сабақ барысында ерекше назарымды аударған немесе таңғалдырған сәттер.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Shape 26"/>
          <p:cNvSpPr/>
          <p:nvPr/>
        </p:nvSpPr>
        <p:spPr>
          <a:xfrm>
            <a:off x="5118497" y="3543062"/>
            <a:ext cx="4393406" cy="2357199"/>
          </a:xfrm>
          <a:prstGeom prst="roundRect">
            <a:avLst>
              <a:gd name="adj" fmla="val 3103"/>
            </a:avLst>
          </a:prstGeom>
          <a:solidFill>
            <a:srgbClr val="FFFFFF"/>
          </a:solidFill>
          <a:ln/>
        </p:spPr>
      </p:sp>
      <p:sp>
        <p:nvSpPr>
          <p:cNvPr id="29" name="Shape 27"/>
          <p:cNvSpPr/>
          <p:nvPr/>
        </p:nvSpPr>
        <p:spPr>
          <a:xfrm>
            <a:off x="5118497" y="3527822"/>
            <a:ext cx="4393406" cy="60960"/>
          </a:xfrm>
          <a:prstGeom prst="roundRect">
            <a:avLst>
              <a:gd name="adj" fmla="val 35690"/>
            </a:avLst>
          </a:prstGeom>
          <a:solidFill>
            <a:srgbClr val="3E2513"/>
          </a:solidFill>
          <a:ln/>
        </p:spPr>
      </p:sp>
      <p:sp>
        <p:nvSpPr>
          <p:cNvPr id="30" name="Shape 28"/>
          <p:cNvSpPr/>
          <p:nvPr/>
        </p:nvSpPr>
        <p:spPr>
          <a:xfrm>
            <a:off x="7097673" y="3325535"/>
            <a:ext cx="435054" cy="435054"/>
          </a:xfrm>
          <a:prstGeom prst="roundRect">
            <a:avLst>
              <a:gd name="adj" fmla="val 210181"/>
            </a:avLst>
          </a:prstGeom>
          <a:solidFill>
            <a:srgbClr val="3E2513"/>
          </a:solidFill>
          <a:ln/>
        </p:spPr>
      </p:sp>
      <p:sp>
        <p:nvSpPr>
          <p:cNvPr id="31" name="Text 29"/>
          <p:cNvSpPr/>
          <p:nvPr/>
        </p:nvSpPr>
        <p:spPr>
          <a:xfrm>
            <a:off x="7251978" y="3363953"/>
            <a:ext cx="30456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5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Text 30"/>
          <p:cNvSpPr/>
          <p:nvPr/>
        </p:nvSpPr>
        <p:spPr>
          <a:xfrm>
            <a:off x="5278755" y="3905607"/>
            <a:ext cx="2021919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5. Не зерттегім келеді?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 31"/>
          <p:cNvSpPr/>
          <p:nvPr/>
        </p:nvSpPr>
        <p:spPr>
          <a:xfrm>
            <a:off x="5278755" y="4219099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Сабақтан кейін әрі қарай ізденгім келетін немесе тереңірек білгім келетін тақырыптар.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Shape 32"/>
          <p:cNvSpPr/>
          <p:nvPr/>
        </p:nvSpPr>
        <p:spPr>
          <a:xfrm>
            <a:off x="9656921" y="3543062"/>
            <a:ext cx="4393406" cy="2357199"/>
          </a:xfrm>
          <a:prstGeom prst="roundRect">
            <a:avLst>
              <a:gd name="adj" fmla="val 3103"/>
            </a:avLst>
          </a:prstGeom>
          <a:solidFill>
            <a:srgbClr val="FFFFFF"/>
          </a:solidFill>
          <a:ln/>
        </p:spPr>
      </p:sp>
      <p:sp>
        <p:nvSpPr>
          <p:cNvPr id="35" name="Shape 33"/>
          <p:cNvSpPr/>
          <p:nvPr/>
        </p:nvSpPr>
        <p:spPr>
          <a:xfrm>
            <a:off x="9656921" y="3527822"/>
            <a:ext cx="4393406" cy="60960"/>
          </a:xfrm>
          <a:prstGeom prst="roundRect">
            <a:avLst>
              <a:gd name="adj" fmla="val 35690"/>
            </a:avLst>
          </a:prstGeom>
          <a:solidFill>
            <a:srgbClr val="3E2513"/>
          </a:solidFill>
          <a:ln/>
        </p:spPr>
      </p:sp>
      <p:sp>
        <p:nvSpPr>
          <p:cNvPr id="36" name="Shape 34"/>
          <p:cNvSpPr/>
          <p:nvPr/>
        </p:nvSpPr>
        <p:spPr>
          <a:xfrm>
            <a:off x="11636097" y="3325535"/>
            <a:ext cx="435054" cy="435054"/>
          </a:xfrm>
          <a:prstGeom prst="roundRect">
            <a:avLst>
              <a:gd name="adj" fmla="val 210181"/>
            </a:avLst>
          </a:prstGeom>
          <a:solidFill>
            <a:srgbClr val="3E2513"/>
          </a:solidFill>
          <a:ln/>
        </p:spPr>
      </p:sp>
      <p:sp>
        <p:nvSpPr>
          <p:cNvPr id="37" name="Text 35"/>
          <p:cNvSpPr/>
          <p:nvPr/>
        </p:nvSpPr>
        <p:spPr>
          <a:xfrm>
            <a:off x="11790403" y="3363953"/>
            <a:ext cx="304561" cy="3146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600" dirty="0">
                <a:solidFill>
                  <a:srgbClr val="FFFFFF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6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6313" y="3827463"/>
            <a:ext cx="3314621" cy="1988721"/>
          </a:xfrm>
          <a:prstGeom prst="rect">
            <a:avLst/>
          </a:prstGeom>
        </p:spPr>
      </p:pic>
      <p:sp>
        <p:nvSpPr>
          <p:cNvPr id="39" name="Text 36"/>
          <p:cNvSpPr/>
          <p:nvPr/>
        </p:nvSpPr>
        <p:spPr>
          <a:xfrm>
            <a:off x="6227326" y="6117788"/>
            <a:ext cx="2175629" cy="27182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100"/>
              </a:lnSpc>
              <a:buNone/>
            </a:pPr>
            <a:r>
              <a:rPr lang="en-US" sz="2000" dirty="0">
                <a:solidFill>
                  <a:srgbClr val="201B18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Үй тапсырмасы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Shape 37"/>
          <p:cNvSpPr/>
          <p:nvPr/>
        </p:nvSpPr>
        <p:spPr>
          <a:xfrm>
            <a:off x="580073" y="6607135"/>
            <a:ext cx="4393406" cy="1097875"/>
          </a:xfrm>
          <a:prstGeom prst="roundRect">
            <a:avLst>
              <a:gd name="adj" fmla="val 1982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41" name="Text 38"/>
          <p:cNvSpPr/>
          <p:nvPr/>
        </p:nvSpPr>
        <p:spPr>
          <a:xfrm>
            <a:off x="740331" y="6767393"/>
            <a:ext cx="1812965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Теориялық бөлім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 39"/>
          <p:cNvSpPr/>
          <p:nvPr/>
        </p:nvSpPr>
        <p:spPr>
          <a:xfrm>
            <a:off x="740331" y="7080885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Ньютонның үшінші заңын қайталау, конспектті толықтыру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Shape 40"/>
          <p:cNvSpPr/>
          <p:nvPr/>
        </p:nvSpPr>
        <p:spPr>
          <a:xfrm>
            <a:off x="5118497" y="6607135"/>
            <a:ext cx="4393406" cy="1097875"/>
          </a:xfrm>
          <a:prstGeom prst="roundRect">
            <a:avLst>
              <a:gd name="adj" fmla="val 1982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44" name="Text 41"/>
          <p:cNvSpPr/>
          <p:nvPr/>
        </p:nvSpPr>
        <p:spPr>
          <a:xfrm>
            <a:off x="5278755" y="6767393"/>
            <a:ext cx="1812965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Практикалық бөлім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 42"/>
          <p:cNvSpPr/>
          <p:nvPr/>
        </p:nvSpPr>
        <p:spPr>
          <a:xfrm>
            <a:off x="5278755" y="7080885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Өмірден 3 мысал келтіріп, әрекет-қарсы әрекет күштерін сипаттау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Shape 43"/>
          <p:cNvSpPr/>
          <p:nvPr/>
        </p:nvSpPr>
        <p:spPr>
          <a:xfrm>
            <a:off x="9656921" y="6607135"/>
            <a:ext cx="4393406" cy="1097875"/>
          </a:xfrm>
          <a:prstGeom prst="roundRect">
            <a:avLst>
              <a:gd name="adj" fmla="val 1982"/>
            </a:avLst>
          </a:prstGeom>
          <a:solidFill>
            <a:srgbClr val="FFFFFF"/>
          </a:solidFill>
          <a:ln w="15240">
            <a:solidFill>
              <a:srgbClr val="D8D4D4"/>
            </a:solidFill>
            <a:prstDash val="solid"/>
          </a:ln>
        </p:spPr>
      </p:sp>
      <p:sp>
        <p:nvSpPr>
          <p:cNvPr id="47" name="Text 44"/>
          <p:cNvSpPr/>
          <p:nvPr/>
        </p:nvSpPr>
        <p:spPr>
          <a:xfrm>
            <a:off x="9817179" y="6767393"/>
            <a:ext cx="2408039" cy="2265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750"/>
              </a:lnSpc>
              <a:buNone/>
            </a:pPr>
            <a:r>
              <a:rPr lang="en-US" dirty="0">
                <a:solidFill>
                  <a:srgbClr val="504C49"/>
                </a:solidFill>
                <a:latin typeface="Times New Roman" panose="02020603050405020304" pitchFamily="18" charset="0"/>
                <a:ea typeface="Platypi Medium" pitchFamily="34" charset="-122"/>
                <a:cs typeface="Times New Roman" panose="02020603050405020304" pitchFamily="18" charset="0"/>
              </a:rPr>
              <a:t>Шығармашылық тапсырма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 45"/>
          <p:cNvSpPr/>
          <p:nvPr/>
        </p:nvSpPr>
        <p:spPr>
          <a:xfrm>
            <a:off x="9817179" y="7080885"/>
            <a:ext cx="4072890" cy="463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400" dirty="0">
                <a:solidFill>
                  <a:srgbClr val="504C49"/>
                </a:solidFill>
                <a:latin typeface="Times New Roman" panose="02020603050405020304" pitchFamily="18" charset="0"/>
                <a:ea typeface="Source Serif 4" pitchFamily="34" charset="-122"/>
                <a:cs typeface="Times New Roman" panose="02020603050405020304" pitchFamily="18" charset="0"/>
              </a:rPr>
              <a:t>Қазақтың басқа ұлттық ойындарында Ньютонның заңдарын іздеу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992</Words>
  <Application>Microsoft Office PowerPoint</Application>
  <PresentationFormat>Произвольный</PresentationFormat>
  <Paragraphs>112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Times New Roman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/>
  <cp:lastModifiedBy>Пользователь</cp:lastModifiedBy>
  <cp:revision>3</cp:revision>
  <dcterms:created xsi:type="dcterms:W3CDTF">2025-11-22T20:11:42Z</dcterms:created>
  <dcterms:modified xsi:type="dcterms:W3CDTF">2025-11-22T20:24:42Z</dcterms:modified>
</cp:coreProperties>
</file>