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75" r:id="rId2"/>
    <p:sldId id="373" r:id="rId3"/>
    <p:sldId id="359" r:id="rId4"/>
    <p:sldId id="358" r:id="rId5"/>
    <p:sldId id="356" r:id="rId6"/>
    <p:sldId id="354" r:id="rId7"/>
    <p:sldId id="357" r:id="rId8"/>
    <p:sldId id="355" r:id="rId9"/>
    <p:sldId id="351" r:id="rId10"/>
    <p:sldId id="362" r:id="rId11"/>
    <p:sldId id="360" r:id="rId12"/>
    <p:sldId id="361" r:id="rId13"/>
    <p:sldId id="353" r:id="rId14"/>
    <p:sldId id="371" r:id="rId15"/>
    <p:sldId id="37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977">
          <p15:clr>
            <a:srgbClr val="A4A3A4"/>
          </p15:clr>
        </p15:guide>
        <p15:guide id="4" orient="horz" pos="1128">
          <p15:clr>
            <a:srgbClr val="A4A3A4"/>
          </p15:clr>
        </p15:guide>
        <p15:guide id="5" pos="3846">
          <p15:clr>
            <a:srgbClr val="A4A3A4"/>
          </p15:clr>
        </p15:guide>
        <p15:guide id="6" pos="348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ziz Azi" initials="A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E3C5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664" autoAdjust="0"/>
    <p:restoredTop sz="94343" autoAdjust="0"/>
  </p:normalViewPr>
  <p:slideViewPr>
    <p:cSldViewPr snapToGrid="0" showGuides="1">
      <p:cViewPr varScale="1">
        <p:scale>
          <a:sx n="72" d="100"/>
          <a:sy n="72" d="100"/>
        </p:scale>
        <p:origin x="384" y="78"/>
      </p:cViewPr>
      <p:guideLst>
        <p:guide orient="horz" pos="2183"/>
        <p:guide pos="3840"/>
        <p:guide orient="horz" pos="1977"/>
        <p:guide orient="horz" pos="1128"/>
        <p:guide pos="3846"/>
        <p:guide pos="348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9A8C55-0C4F-40BB-9F99-5F31E30548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585356-880D-4B4F-931D-BBC9E4665E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618BE5-F755-4EC7-8913-ED860531EC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9BD0D-08DD-43E5-AD72-BB64A5D8EE76}" type="slidenum">
              <a:rPr lang="en-ID" smtClean="0"/>
              <a:pPr/>
              <a:t>‹#›</a:t>
            </a:fld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5361D2-F044-4A78-BD0F-51EFE46052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43C4A-49E8-45E3-8518-FBFCD6640E5B}" type="datetimeFigureOut">
              <a:rPr lang="en-ID" smtClean="0"/>
              <a:pPr/>
              <a:t>25/02/24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42170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660AB-C737-4725-A59E-73096A219B67}" type="datetimeFigureOut">
              <a:rPr lang="en-US" smtClean="0"/>
              <a:pPr/>
              <a:t>2/25/24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B9867-A8D7-43CA-B62E-65ACB63F0B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78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488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3045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441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11506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40757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99548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1168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32019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087897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680712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09872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753988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87685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80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38455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80922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4394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329932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794580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299557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41311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885809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AEA50-0EDB-4A40-AAF6-39B8A4FDF0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453120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552B3-3877-4C5B-A361-1D5D7D10D417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AAA28-4AEF-4D45-B5F3-A0D3F5B06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2711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B610E6A-A745-47D5-9FA3-306174F89E91}" type="datetimeFigureOut">
              <a:rPr lang="ru-RU"/>
              <a:pPr>
                <a:defRPr/>
              </a:pPr>
              <a:t>25.02.2024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D14B5-7395-46ED-8555-45D15C6A27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288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5311797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EFE5AD-F62F-40AD-8133-5130C8CEC5F1}" type="datetimeFigureOut">
              <a:rPr lang="ru-RU"/>
              <a:pPr>
                <a:defRPr/>
              </a:pPr>
              <a:t>25.02.2024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B1161-51E9-42EF-ACAC-E5C5D1CC7A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130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6317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7345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47862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54724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94156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4066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1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63" r:id="rId5"/>
    <p:sldLayoutId id="2147483656" r:id="rId6"/>
    <p:sldLayoutId id="2147483657" r:id="rId7"/>
    <p:sldLayoutId id="2147483661" r:id="rId8"/>
    <p:sldLayoutId id="2147483680" r:id="rId9"/>
    <p:sldLayoutId id="2147483658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  <p:sldLayoutId id="2147483679" r:id="rId26"/>
    <p:sldLayoutId id="2147483681" r:id="rId27"/>
    <p:sldLayoutId id="2147483682" r:id="rId28"/>
    <p:sldLayoutId id="2147483683" r:id="rId29"/>
    <p:sldLayoutId id="2147483684" r:id="rId3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8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4.bin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Relationship Id="rId9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6DCD99-7981-A2E5-1F92-70091C9EA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Прямоугольник 1">
            <a:extLst>
              <a:ext uri="{FF2B5EF4-FFF2-40B4-BE49-F238E27FC236}">
                <a16:creationId xmlns:a16="http://schemas.microsoft.com/office/drawing/2014/main" id="{696A6A88-FB38-B1FE-A5C6-3FF319225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" y="2559050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П</a:t>
            </a:r>
            <a:r>
              <a:rPr kumimoji="0" lang="kk-KZ" alt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әні</a:t>
            </a:r>
            <a:r>
              <a:rPr kumimoji="0" lang="ru-RU" alt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:</a:t>
            </a:r>
            <a:r>
              <a:rPr kumimoji="0" lang="en-US" alt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 </a:t>
            </a:r>
            <a:endParaRPr kumimoji="0" lang="ru-RU" altLang="ru-RU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32771" name="Прямоугольник 2">
            <a:extLst>
              <a:ext uri="{FF2B5EF4-FFF2-40B4-BE49-F238E27FC236}">
                <a16:creationId xmlns:a16="http://schemas.microsoft.com/office/drawing/2014/main" id="{4BD4DFBB-17B3-85E6-EE48-C5E02CD56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" y="3470275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Сынып</a:t>
            </a:r>
            <a:r>
              <a:rPr kumimoji="0" lang="ru-RU" alt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: </a:t>
            </a:r>
            <a:endParaRPr kumimoji="0" lang="ru-RU" altLang="ru-RU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32772" name="Прямоугольник 3">
            <a:extLst>
              <a:ext uri="{FF2B5EF4-FFF2-40B4-BE49-F238E27FC236}">
                <a16:creationId xmlns:a16="http://schemas.microsoft.com/office/drawing/2014/main" id="{6CFDCE4A-80C6-1339-0112-70245A7D8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" y="4381500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Тоқсан</a:t>
            </a:r>
            <a:r>
              <a:rPr kumimoji="0" lang="ru-RU" alt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:</a:t>
            </a:r>
            <a:endParaRPr kumimoji="0" lang="ru-RU" altLang="ru-RU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32773" name="Прямоугольник 4">
            <a:extLst>
              <a:ext uri="{FF2B5EF4-FFF2-40B4-BE49-F238E27FC236}">
                <a16:creationId xmlns:a16="http://schemas.microsoft.com/office/drawing/2014/main" id="{08634133-6277-18F6-3681-0BE8A34CC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" y="5292725"/>
            <a:ext cx="6778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Мұғалім</a:t>
            </a:r>
            <a:r>
              <a:rPr kumimoji="0" lang="ru-RU" alt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:</a:t>
            </a:r>
            <a:endParaRPr kumimoji="0" lang="ru-RU" altLang="ru-RU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32774" name="Прямоугольник 5">
            <a:extLst>
              <a:ext uri="{FF2B5EF4-FFF2-40B4-BE49-F238E27FC236}">
                <a16:creationId xmlns:a16="http://schemas.microsoft.com/office/drawing/2014/main" id="{0992FB04-0DE4-9E34-0668-CB6AD5A2D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8050" y="2538413"/>
            <a:ext cx="33639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altLang="ru-RU" sz="36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Математика</a:t>
            </a:r>
            <a:endParaRPr kumimoji="0" lang="ru-RU" altLang="ru-RU" sz="36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32775" name="Прямоугольник 6">
            <a:extLst>
              <a:ext uri="{FF2B5EF4-FFF2-40B4-BE49-F238E27FC236}">
                <a16:creationId xmlns:a16="http://schemas.microsoft.com/office/drawing/2014/main" id="{22429A96-9BFD-C8F2-DFC0-129F9A699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8050" y="3449638"/>
            <a:ext cx="2901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altLang="ru-RU" sz="36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 6</a:t>
            </a:r>
            <a:endParaRPr kumimoji="0" lang="ru-RU" altLang="ru-RU" sz="36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32776" name="Прямоугольник 7">
            <a:extLst>
              <a:ext uri="{FF2B5EF4-FFF2-40B4-BE49-F238E27FC236}">
                <a16:creationId xmlns:a16="http://schemas.microsoft.com/office/drawing/2014/main" id="{425D2023-7FCB-3CB1-C178-683DE40B7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8050" y="4360863"/>
            <a:ext cx="2901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altLang="ru-RU" sz="36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 </a:t>
            </a:r>
            <a:endParaRPr kumimoji="0" lang="ru-RU" altLang="ru-RU" sz="36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pic>
        <p:nvPicPr>
          <p:cNvPr id="32777" name="Picture 2" descr="ASTANA QALASI ÄDISTEMELIK ORTALYĞY">
            <a:extLst>
              <a:ext uri="{FF2B5EF4-FFF2-40B4-BE49-F238E27FC236}">
                <a16:creationId xmlns:a16="http://schemas.microsoft.com/office/drawing/2014/main" id="{DB2DF96D-27B1-7C5E-31C8-5AFDB843B7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38" y="211138"/>
            <a:ext cx="2327275" cy="18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8" name="Прямоугольник 15">
            <a:extLst>
              <a:ext uri="{FF2B5EF4-FFF2-40B4-BE49-F238E27FC236}">
                <a16:creationId xmlns:a16="http://schemas.microsoft.com/office/drawing/2014/main" id="{C94B6E5B-BFBC-1E88-6011-5246F2458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0088" y="674688"/>
            <a:ext cx="86074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Астана </a:t>
            </a:r>
            <a:r>
              <a:rPr kumimoji="0" lang="ru-RU" altLang="ru-RU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қаласы</a:t>
            </a:r>
            <a:r>
              <a:rPr kumimoji="0" lang="ru-RU" alt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 </a:t>
            </a:r>
            <a:r>
              <a:rPr kumimoji="0" lang="ru-RU" altLang="ru-RU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әкімдігінің</a:t>
            </a:r>
            <a:r>
              <a:rPr kumimoji="0" lang="ru-RU" alt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 «</a:t>
            </a:r>
            <a:r>
              <a:rPr kumimoji="0" lang="ru-RU" altLang="ru-RU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Әдістемелік</a:t>
            </a:r>
            <a:r>
              <a:rPr kumimoji="0" lang="ru-RU" alt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 </a:t>
            </a:r>
            <a:r>
              <a:rPr kumimoji="0" lang="ru-RU" altLang="ru-RU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орталығы</a:t>
            </a:r>
            <a:r>
              <a:rPr kumimoji="0" lang="ru-RU" alt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» </a:t>
            </a:r>
          </a:p>
        </p:txBody>
      </p:sp>
      <p:sp>
        <p:nvSpPr>
          <p:cNvPr id="32779" name="Прямоугольник 10">
            <a:extLst>
              <a:ext uri="{FF2B5EF4-FFF2-40B4-BE49-F238E27FC236}">
                <a16:creationId xmlns:a16="http://schemas.microsoft.com/office/drawing/2014/main" id="{DCC97C9A-416D-0AE8-20B2-9B8758A18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8050" y="5027613"/>
            <a:ext cx="53498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alt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 Оринтаева Ж.М</a:t>
            </a:r>
            <a:endParaRPr kumimoji="0" lang="ru-RU" altLang="ru-RU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32780" name="Прямоугольник 6">
            <a:extLst>
              <a:ext uri="{FF2B5EF4-FFF2-40B4-BE49-F238E27FC236}">
                <a16:creationId xmlns:a16="http://schemas.microsoft.com/office/drawing/2014/main" id="{A1892DED-8E34-4B9F-8A88-834F177B4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0275" y="4297363"/>
            <a:ext cx="2901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altLang="ru-RU" sz="36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 </a:t>
            </a:r>
            <a:r>
              <a:rPr kumimoji="0" lang="en-US" altLang="ru-RU" sz="36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I</a:t>
            </a:r>
            <a:endParaRPr kumimoji="0" lang="ru-RU" altLang="ru-RU" sz="36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6968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563100" cy="993343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АВ </a:t>
            </a:r>
            <a:r>
              <a:rPr lang="ru-RU" b="1" dirty="0" err="1">
                <a:solidFill>
                  <a:srgbClr val="002060"/>
                </a:solidFill>
              </a:rPr>
              <a:t>қашықтығын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табыңыз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егер</a:t>
            </a:r>
            <a:r>
              <a:rPr lang="ru-RU" b="1" dirty="0">
                <a:solidFill>
                  <a:srgbClr val="002060"/>
                </a:solidFill>
              </a:rPr>
              <a:t> А(-3), В(2)</a:t>
            </a: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838200" y="1316388"/>
            <a:ext cx="10447789" cy="38257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endParaRPr lang="ru-RU" sz="44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sz="44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4400" b="1" dirty="0">
                <a:solidFill>
                  <a:srgbClr val="002060"/>
                </a:solidFill>
              </a:rPr>
              <a:t>|AB|</a:t>
            </a:r>
            <a:r>
              <a:rPr lang="ru-RU" sz="4400" b="1" dirty="0">
                <a:solidFill>
                  <a:srgbClr val="002060"/>
                </a:solidFill>
              </a:rPr>
              <a:t> = </a:t>
            </a:r>
            <a:r>
              <a:rPr lang="en-US" sz="4400" b="1" dirty="0">
                <a:solidFill>
                  <a:srgbClr val="002060"/>
                </a:solidFill>
              </a:rPr>
              <a:t>|</a:t>
            </a:r>
            <a:r>
              <a:rPr lang="ru-RU" sz="4400" b="1" dirty="0">
                <a:solidFill>
                  <a:srgbClr val="002060"/>
                </a:solidFill>
              </a:rPr>
              <a:t>2-(-3)</a:t>
            </a:r>
            <a:r>
              <a:rPr lang="en-US" sz="4400" b="1" dirty="0">
                <a:solidFill>
                  <a:srgbClr val="002060"/>
                </a:solidFill>
              </a:rPr>
              <a:t>|</a:t>
            </a:r>
            <a:r>
              <a:rPr lang="ru-RU" sz="4400" b="1" dirty="0">
                <a:solidFill>
                  <a:srgbClr val="002060"/>
                </a:solidFill>
              </a:rPr>
              <a:t> = </a:t>
            </a:r>
            <a:r>
              <a:rPr lang="en-US" sz="4400" b="1" dirty="0">
                <a:solidFill>
                  <a:srgbClr val="002060"/>
                </a:solidFill>
              </a:rPr>
              <a:t>|</a:t>
            </a:r>
            <a:r>
              <a:rPr lang="ru-RU" sz="4400" b="1" dirty="0">
                <a:solidFill>
                  <a:srgbClr val="002060"/>
                </a:solidFill>
              </a:rPr>
              <a:t>2+3</a:t>
            </a:r>
            <a:r>
              <a:rPr lang="en-US" sz="4400" b="1" dirty="0">
                <a:solidFill>
                  <a:srgbClr val="002060"/>
                </a:solidFill>
              </a:rPr>
              <a:t>|</a:t>
            </a:r>
            <a:r>
              <a:rPr lang="ru-RU" sz="4400" b="1" dirty="0">
                <a:solidFill>
                  <a:srgbClr val="002060"/>
                </a:solidFill>
              </a:rPr>
              <a:t> = </a:t>
            </a:r>
            <a:r>
              <a:rPr lang="en-US" sz="4400" b="1" dirty="0">
                <a:solidFill>
                  <a:srgbClr val="002060"/>
                </a:solidFill>
              </a:rPr>
              <a:t>|</a:t>
            </a:r>
            <a:r>
              <a:rPr lang="ru-RU" sz="4400" b="1" dirty="0">
                <a:solidFill>
                  <a:srgbClr val="002060"/>
                </a:solidFill>
              </a:rPr>
              <a:t>5</a:t>
            </a:r>
            <a:r>
              <a:rPr lang="en-US" sz="4400" b="1" dirty="0">
                <a:solidFill>
                  <a:srgbClr val="002060"/>
                </a:solidFill>
              </a:rPr>
              <a:t>|</a:t>
            </a:r>
            <a:r>
              <a:rPr lang="ru-RU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>
                <a:solidFill>
                  <a:srgbClr val="002060"/>
                </a:solidFill>
              </a:rPr>
              <a:t>=</a:t>
            </a:r>
            <a:r>
              <a:rPr lang="ru-RU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>
                <a:solidFill>
                  <a:srgbClr val="002060"/>
                </a:solidFill>
              </a:rPr>
              <a:t>5</a:t>
            </a:r>
            <a:r>
              <a:rPr lang="ru-RU" sz="4400" b="1" dirty="0">
                <a:solidFill>
                  <a:srgbClr val="002060"/>
                </a:solidFill>
              </a:rPr>
              <a:t>  </a:t>
            </a:r>
          </a:p>
        </p:txBody>
      </p:sp>
      <p:pic>
        <p:nvPicPr>
          <p:cNvPr id="7" name="Рисунок 6"/>
          <p:cNvPicPr/>
          <p:nvPr/>
        </p:nvPicPr>
        <p:blipFill>
          <a:blip r:embed="rId2" cstate="print"/>
          <a:srcRect l="4208" t="13714" r="7518" b="6279"/>
          <a:stretch>
            <a:fillRect/>
          </a:stretch>
        </p:blipFill>
        <p:spPr bwMode="auto">
          <a:xfrm>
            <a:off x="1119479" y="1418342"/>
            <a:ext cx="6104943" cy="863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1957824" y="4142873"/>
            <a:ext cx="5757426" cy="58477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ru-RU" sz="3200" b="1" dirty="0" err="1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Жауабы</a:t>
            </a:r>
            <a:r>
              <a:rPr lang="ru-RU" sz="3200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5</a:t>
            </a:r>
            <a:endParaRPr lang="it-IT" sz="3200" b="1" dirty="0">
              <a:solidFill>
                <a:schemeClr val="bg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6354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/>
              </p:nvPr>
            </p:nvSpPr>
            <p:spPr>
              <a:xfrm>
                <a:off x="384314" y="340889"/>
                <a:ext cx="11502886" cy="538321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А(-4)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және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В(-2)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нүктелері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берілген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</a:t>
                </a:r>
              </a:p>
              <a:p>
                <a:pPr marL="0" indent="0">
                  <a:buNone/>
                </a:pP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А) А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нүктесінің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координатасына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қарама-қарсы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С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нүктесінің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коорди</a:t>
                </a:r>
                <a:r>
                  <a:rPr lang="kk-KZ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натасын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табыңыз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</a:t>
                </a:r>
              </a:p>
              <a:p>
                <a:pPr marL="0" indent="0">
                  <a:buNone/>
                </a:pP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В)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координаталық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сызықта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А, В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және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С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нүктелерін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бейнелеңіз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  <a:endParaRPr lang="ru-RU" sz="2400" b="1" dirty="0">
                  <a:solidFill>
                    <a:schemeClr val="accent4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0" indent="0">
                  <a:buNone/>
                </a:pP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С)</a:t>
                </a:r>
                <a:r>
                  <a:rPr lang="kk-KZ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В және С нүктелерінің арақашықтығын табыңыз</a:t>
                </a:r>
                <a:endParaRPr lang="ru-RU" sz="24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0" indent="0">
                  <a:buNone/>
                </a:pPr>
                <a:endParaRPr lang="en-US" sz="3200" b="1" dirty="0">
                  <a:solidFill>
                    <a:srgbClr val="FF0000"/>
                  </a:solidFill>
                  <a:ea typeface="Cambria Math" panose="02040503050406030204" pitchFamily="18" charset="0"/>
                  <a:cs typeface="Tahoma" panose="020B0604030504040204" pitchFamily="34" charset="0"/>
                </a:endParaRPr>
              </a:p>
              <a:p>
                <a:pPr marL="0" indent="0">
                  <a:buNone/>
                </a:pPr>
                <a:endParaRPr lang="kk-KZ" sz="3200" b="1" dirty="0">
                  <a:solidFill>
                    <a:srgbClr val="FF0000"/>
                  </a:solidFill>
                  <a:ea typeface="Cambria Math" panose="02040503050406030204" pitchFamily="18" charset="0"/>
                  <a:cs typeface="Tahoma" panose="020B0604030504040204" pitchFamily="34" charset="0"/>
                </a:endParaRPr>
              </a:p>
              <a:p>
                <a:pPr marL="0" indent="0">
                  <a:buNone/>
                </a:pPr>
                <a:r>
                  <a:rPr lang="en-US" sz="3200" b="1" dirty="0">
                    <a:solidFill>
                      <a:srgbClr val="FF0000"/>
                    </a:solidFill>
                    <a:ea typeface="Cambria Math" panose="02040503050406030204" pitchFamily="18" charset="0"/>
                    <a:cs typeface="Tahoma" panose="020B0604030504040204" pitchFamily="34" charset="0"/>
                  </a:rPr>
                  <a:t>|BC|</a:t>
                </a:r>
                <a14:m>
                  <m:oMath xmlns:m="http://schemas.openxmlformats.org/officeDocument/2006/math">
                    <m:r>
                      <a:rPr lang="ru-RU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 </m:t>
                    </m:r>
                    <m:d>
                      <m:dPr>
                        <m:begChr m:val="|"/>
                        <m:endChr m:val="|"/>
                        <m:ctrlPr>
                          <a:rPr lang="ru-RU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r>
                          <a:rPr lang="ru-RU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𝟒</m:t>
                        </m:r>
                        <m:r>
                          <a:rPr lang="ru-RU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−(−</m:t>
                        </m:r>
                        <m:r>
                          <a:rPr lang="ru-RU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𝟐</m:t>
                        </m:r>
                        <m:r>
                          <a:rPr lang="ru-RU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)</m:t>
                        </m:r>
                      </m:e>
                    </m:d>
                    <m:r>
                      <a:rPr lang="ru-RU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 </m:t>
                    </m:r>
                    <m:d>
                      <m:dPr>
                        <m:begChr m:val="|"/>
                        <m:endChr m:val="|"/>
                        <m:ctrlPr>
                          <a:rPr lang="ru-RU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r>
                          <a:rPr lang="ru-RU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𝟒</m:t>
                        </m:r>
                        <m:r>
                          <a:rPr lang="ru-RU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+</m:t>
                        </m:r>
                        <m:r>
                          <a:rPr lang="ru-RU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𝟐</m:t>
                        </m:r>
                      </m:e>
                    </m:d>
                    <m:r>
                      <a:rPr lang="ru-RU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ru-RU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𝟔</m:t>
                    </m:r>
                  </m:oMath>
                </a14:m>
                <a:endParaRPr lang="it-IT" sz="3200" b="1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/>
              </p:nvPr>
            </p:nvSpPr>
            <p:spPr>
              <a:xfrm>
                <a:off x="384314" y="340889"/>
                <a:ext cx="11502886" cy="5383214"/>
              </a:xfrm>
              <a:blipFill>
                <a:blip r:embed="rId2"/>
                <a:stretch>
                  <a:fillRect l="-1323" t="-1412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AEA50-0EDB-4A40-AAF6-39B8A4FDF06D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4" name="Line 52"/>
          <p:cNvSpPr>
            <a:spLocks noChangeShapeType="1"/>
          </p:cNvSpPr>
          <p:nvPr/>
        </p:nvSpPr>
        <p:spPr bwMode="auto">
          <a:xfrm>
            <a:off x="1783033" y="2883566"/>
            <a:ext cx="4346451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sz="28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Oval 53"/>
          <p:cNvSpPr>
            <a:spLocks noChangeArrowheads="1"/>
          </p:cNvSpPr>
          <p:nvPr/>
        </p:nvSpPr>
        <p:spPr bwMode="auto">
          <a:xfrm>
            <a:off x="2047597" y="2783746"/>
            <a:ext cx="207772" cy="174992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8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Oval 54"/>
          <p:cNvSpPr>
            <a:spLocks noChangeArrowheads="1"/>
          </p:cNvSpPr>
          <p:nvPr/>
        </p:nvSpPr>
        <p:spPr bwMode="auto">
          <a:xfrm flipH="1" flipV="1">
            <a:off x="3215003" y="2775416"/>
            <a:ext cx="181702" cy="191651"/>
          </a:xfrm>
          <a:prstGeom prst="ellipse">
            <a:avLst/>
          </a:prstGeom>
          <a:solidFill>
            <a:schemeClr val="tx1"/>
          </a:solidFill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8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Oval 57"/>
          <p:cNvSpPr>
            <a:spLocks noChangeArrowheads="1"/>
          </p:cNvSpPr>
          <p:nvPr/>
        </p:nvSpPr>
        <p:spPr bwMode="auto">
          <a:xfrm>
            <a:off x="4356339" y="2773020"/>
            <a:ext cx="298895" cy="191652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8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66689" y="2945232"/>
            <a:ext cx="893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-4</a:t>
            </a:r>
            <a:endParaRPr lang="it-IT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23312" y="3021688"/>
            <a:ext cx="6222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>
                <a:solidFill>
                  <a:srgbClr val="3F3F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-2</a:t>
            </a:r>
            <a:endParaRPr lang="it-IT" sz="3200" b="1" dirty="0">
              <a:solidFill>
                <a:srgbClr val="3F3F3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07512" y="2952961"/>
            <a:ext cx="4303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>
                <a:solidFill>
                  <a:srgbClr val="3F3F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it-IT" sz="3200" b="1" dirty="0">
              <a:solidFill>
                <a:srgbClr val="3F3F3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58169" y="2215372"/>
            <a:ext cx="893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</a:t>
            </a:r>
            <a:endParaRPr lang="it-IT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98809" y="2198971"/>
            <a:ext cx="893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</a:t>
            </a:r>
            <a:endParaRPr lang="it-IT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0621" y="2224146"/>
            <a:ext cx="893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endParaRPr lang="it-IT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280621" y="1068108"/>
            <a:ext cx="13404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С(4)</a:t>
            </a:r>
            <a:endParaRPr lang="it-IT" sz="3600" dirty="0"/>
          </a:p>
        </p:txBody>
      </p:sp>
      <p:graphicFrame>
        <p:nvGraphicFramePr>
          <p:cNvPr id="15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5420067"/>
              </p:ext>
            </p:extLst>
          </p:nvPr>
        </p:nvGraphicFramePr>
        <p:xfrm>
          <a:off x="1431400" y="4390899"/>
          <a:ext cx="3748908" cy="60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39600" imgH="253800" progId="Equation.3">
                  <p:embed/>
                </p:oleObj>
              </mc:Choice>
              <mc:Fallback>
                <p:oleObj name="Equation" r:id="rId3" imgW="939600" imgH="253800" progId="Equation.3">
                  <p:embed/>
                  <p:pic>
                    <p:nvPicPr>
                      <p:cNvPr id="15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1400" y="4390899"/>
                        <a:ext cx="3748908" cy="609987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902297" y="5229624"/>
            <a:ext cx="10043999" cy="58477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ru-RU" sz="3200" b="1" dirty="0" err="1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Жауабы</a:t>
            </a:r>
            <a:r>
              <a:rPr lang="ru-RU" sz="3200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А) С(4), С) 2 </a:t>
            </a:r>
            <a:r>
              <a:rPr lang="ru-RU" sz="3200" b="1" dirty="0" err="1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Бірлік</a:t>
            </a:r>
            <a:r>
              <a:rPr lang="ru-RU" sz="3200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3200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кесінді</a:t>
            </a:r>
            <a:endParaRPr lang="it-IT" sz="3200" b="1" dirty="0">
              <a:solidFill>
                <a:schemeClr val="bg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9054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2" grpId="0"/>
      <p:bldP spid="13" grpId="0"/>
      <p:bldP spid="14" grpId="0"/>
      <p:bldP spid="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291763" cy="311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4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нүктесінен</a:t>
            </a:r>
            <a:r>
              <a:rPr lang="ru-RU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 </a:t>
            </a:r>
            <a:r>
              <a:rPr lang="ru-RU" sz="4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нүктесіне</a:t>
            </a:r>
            <a:r>
              <a:rPr lang="ru-RU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дейінгі</a:t>
            </a:r>
            <a:r>
              <a:rPr lang="ru-RU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қашықтықты</a:t>
            </a:r>
            <a:r>
              <a:rPr lang="ru-RU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табыңыз</a:t>
            </a:r>
            <a:r>
              <a:rPr lang="ru-RU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it-IT" sz="4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AEA50-0EDB-4A40-AAF6-39B8A4FDF06D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247900"/>
            <a:ext cx="10513752" cy="14232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978221" y="2959529"/>
            <a:ext cx="5116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it-IT" dirty="0"/>
          </a:p>
        </p:txBody>
      </p:sp>
      <p:sp>
        <p:nvSpPr>
          <p:cNvPr id="8" name="Rectangle 7"/>
          <p:cNvSpPr/>
          <p:nvPr/>
        </p:nvSpPr>
        <p:spPr>
          <a:xfrm>
            <a:off x="9321309" y="2959529"/>
            <a:ext cx="83869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b="1" dirty="0">
                <a:solidFill>
                  <a:srgbClr val="3F3F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</a:t>
            </a:r>
            <a:endParaRPr lang="it-IT" dirty="0">
              <a:solidFill>
                <a:srgbClr val="3F3F3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80785" y="3467390"/>
            <a:ext cx="32608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А(4), В(10) </a:t>
            </a:r>
            <a:endParaRPr lang="it-IT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080785" y="4350005"/>
                <a:ext cx="660302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𝑨𝑩</m:t>
                          </m:r>
                        </m:e>
                      </m:d>
                      <m:r>
                        <a:rPr lang="ru-RU" sz="4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= </m:t>
                      </m:r>
                      <m:d>
                        <m:dPr>
                          <m:begChr m:val="|"/>
                          <m:endChr m:val="|"/>
                          <m:ctrlPr>
                            <a:rPr lang="ru-RU" sz="4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ru-RU" sz="4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𝟏𝟎</m:t>
                          </m:r>
                          <m:r>
                            <a:rPr lang="ru-RU" sz="4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ru-RU" sz="4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𝟒</m:t>
                          </m:r>
                        </m:e>
                      </m:d>
                      <m:r>
                        <a:rPr lang="ru-RU" sz="4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= </m:t>
                      </m:r>
                      <m:d>
                        <m:dPr>
                          <m:begChr m:val="|"/>
                          <m:endChr m:val="|"/>
                          <m:ctrlPr>
                            <a:rPr lang="ru-RU" sz="4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ru-RU" sz="4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𝟔</m:t>
                          </m:r>
                        </m:e>
                      </m:d>
                      <m:r>
                        <a:rPr lang="ru-RU" sz="4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ru-RU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𝟔</m:t>
                      </m:r>
                    </m:oMath>
                  </m:oMathPara>
                </a14:m>
                <a:endParaRPr lang="it-IT" sz="4000" b="1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785" y="4350005"/>
                <a:ext cx="6603025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637149" y="5171065"/>
            <a:ext cx="7100451" cy="58477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ru-RU" sz="3200" b="1" dirty="0" err="1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Жауабы</a:t>
            </a:r>
            <a:r>
              <a:rPr lang="ru-RU" sz="3200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6 </a:t>
            </a:r>
            <a:r>
              <a:rPr lang="ru-RU" sz="3200" b="1" dirty="0" err="1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бірлік</a:t>
            </a:r>
            <a:r>
              <a:rPr lang="kk-KZ" sz="3200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кесінді</a:t>
            </a:r>
            <a:endParaRPr lang="it-IT" sz="3200" b="1" dirty="0">
              <a:solidFill>
                <a:schemeClr val="bg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7443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456601" y="287504"/>
            <a:ext cx="12266317" cy="68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ru-RU" altLang="it-IT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Теңдеуді</a:t>
            </a:r>
            <a:r>
              <a:rPr lang="ru-RU" altLang="it-IT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шешіңіз</a:t>
            </a:r>
            <a:r>
              <a:rPr lang="ru-RU" altLang="it-IT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graphicFrame>
        <p:nvGraphicFramePr>
          <p:cNvPr id="183344" name="Object 48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62353716"/>
              </p:ext>
            </p:extLst>
          </p:nvPr>
        </p:nvGraphicFramePr>
        <p:xfrm>
          <a:off x="940314" y="764709"/>
          <a:ext cx="4249878" cy="9203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76240" imgH="253800" progId="Equation.3">
                  <p:embed/>
                </p:oleObj>
              </mc:Choice>
              <mc:Fallback>
                <p:oleObj name="Equation" r:id="rId3" imgW="876240" imgH="253800" progId="Equation.3">
                  <p:embed/>
                  <p:pic>
                    <p:nvPicPr>
                      <p:cNvPr id="183344" name="Object 4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0314" y="764709"/>
                        <a:ext cx="4249878" cy="9203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46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3538093"/>
              </p:ext>
            </p:extLst>
          </p:nvPr>
        </p:nvGraphicFramePr>
        <p:xfrm>
          <a:off x="1528362" y="1443679"/>
          <a:ext cx="3478057" cy="7557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698400" imgH="203040" progId="Equation.3">
                  <p:embed/>
                </p:oleObj>
              </mc:Choice>
              <mc:Fallback>
                <p:oleObj name="Equation" r:id="rId5" imgW="698400" imgH="203040" progId="Equation.3">
                  <p:embed/>
                  <p:pic>
                    <p:nvPicPr>
                      <p:cNvPr id="183346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8362" y="1443679"/>
                        <a:ext cx="3478057" cy="7557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3348" name="Line 52"/>
          <p:cNvSpPr>
            <a:spLocks noChangeShapeType="1"/>
          </p:cNvSpPr>
          <p:nvPr/>
        </p:nvSpPr>
        <p:spPr bwMode="auto">
          <a:xfrm>
            <a:off x="5812543" y="1541385"/>
            <a:ext cx="4915073" cy="4893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sz="28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3349" name="Oval 53"/>
          <p:cNvSpPr>
            <a:spLocks noChangeArrowheads="1"/>
          </p:cNvSpPr>
          <p:nvPr/>
        </p:nvSpPr>
        <p:spPr bwMode="auto">
          <a:xfrm>
            <a:off x="6153040" y="1447873"/>
            <a:ext cx="207772" cy="174992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8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3350" name="Oval 54"/>
          <p:cNvSpPr>
            <a:spLocks noChangeArrowheads="1"/>
          </p:cNvSpPr>
          <p:nvPr/>
        </p:nvSpPr>
        <p:spPr bwMode="auto">
          <a:xfrm flipH="1" flipV="1">
            <a:off x="7872195" y="1459515"/>
            <a:ext cx="181702" cy="191651"/>
          </a:xfrm>
          <a:prstGeom prst="ellipse">
            <a:avLst/>
          </a:prstGeom>
          <a:solidFill>
            <a:schemeClr val="tx1"/>
          </a:solidFill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8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3353" name="Oval 57"/>
          <p:cNvSpPr>
            <a:spLocks noChangeArrowheads="1"/>
          </p:cNvSpPr>
          <p:nvPr/>
        </p:nvSpPr>
        <p:spPr bwMode="auto">
          <a:xfrm>
            <a:off x="9381814" y="1471861"/>
            <a:ext cx="298895" cy="191652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8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83357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506478"/>
              </p:ext>
            </p:extLst>
          </p:nvPr>
        </p:nvGraphicFramePr>
        <p:xfrm>
          <a:off x="861673" y="3014947"/>
          <a:ext cx="4248741" cy="824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977760" imgH="253800" progId="Equation.3">
                  <p:embed/>
                </p:oleObj>
              </mc:Choice>
              <mc:Fallback>
                <p:oleObj name="Equation" r:id="rId7" imgW="977760" imgH="253800" progId="Equation.3">
                  <p:embed/>
                  <p:pic>
                    <p:nvPicPr>
                      <p:cNvPr id="183357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1673" y="3014947"/>
                        <a:ext cx="4248741" cy="8247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58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068194"/>
              </p:ext>
            </p:extLst>
          </p:nvPr>
        </p:nvGraphicFramePr>
        <p:xfrm>
          <a:off x="1659853" y="3749808"/>
          <a:ext cx="4128488" cy="8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939600" imgH="253800" progId="Equation.3">
                  <p:embed/>
                </p:oleObj>
              </mc:Choice>
              <mc:Fallback>
                <p:oleObj name="Equation" r:id="rId9" imgW="939600" imgH="253800" progId="Equation.3">
                  <p:embed/>
                  <p:pic>
                    <p:nvPicPr>
                      <p:cNvPr id="183358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9853" y="3749808"/>
                        <a:ext cx="4128488" cy="83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59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5517345"/>
              </p:ext>
            </p:extLst>
          </p:nvPr>
        </p:nvGraphicFramePr>
        <p:xfrm>
          <a:off x="1090070" y="4468831"/>
          <a:ext cx="5222875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914400" imgH="203040" progId="Equation.3">
                  <p:embed/>
                </p:oleObj>
              </mc:Choice>
              <mc:Fallback>
                <p:oleObj name="Equation" r:id="rId11" imgW="914400" imgH="203040" progId="Equation.3">
                  <p:embed/>
                  <p:pic>
                    <p:nvPicPr>
                      <p:cNvPr id="183359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0070" y="4468831"/>
                        <a:ext cx="5222875" cy="74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3360" name="Text Box 64"/>
          <p:cNvSpPr txBox="1">
            <a:spLocks noChangeArrowheads="1"/>
          </p:cNvSpPr>
          <p:nvPr/>
        </p:nvSpPr>
        <p:spPr bwMode="auto">
          <a:xfrm>
            <a:off x="8676483" y="4011399"/>
            <a:ext cx="10626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it-IT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-4,2</a:t>
            </a:r>
          </a:p>
        </p:txBody>
      </p:sp>
      <p:sp>
        <p:nvSpPr>
          <p:cNvPr id="183361" name="Text Box 65"/>
          <p:cNvSpPr txBox="1">
            <a:spLocks noChangeArrowheads="1"/>
          </p:cNvSpPr>
          <p:nvPr/>
        </p:nvSpPr>
        <p:spPr bwMode="auto">
          <a:xfrm>
            <a:off x="6381850" y="4022305"/>
            <a:ext cx="10626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it-IT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-8,2</a:t>
            </a:r>
          </a:p>
        </p:txBody>
      </p:sp>
      <p:sp>
        <p:nvSpPr>
          <p:cNvPr id="183362" name="Line 66"/>
          <p:cNvSpPr>
            <a:spLocks noChangeShapeType="1"/>
          </p:cNvSpPr>
          <p:nvPr/>
        </p:nvSpPr>
        <p:spPr bwMode="auto">
          <a:xfrm flipV="1">
            <a:off x="6278747" y="3940347"/>
            <a:ext cx="3427102" cy="1326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sz="24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3363" name="Oval 67"/>
          <p:cNvSpPr>
            <a:spLocks noChangeArrowheads="1"/>
          </p:cNvSpPr>
          <p:nvPr/>
        </p:nvSpPr>
        <p:spPr bwMode="auto">
          <a:xfrm>
            <a:off x="6926269" y="3898079"/>
            <a:ext cx="95829" cy="714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3364" name="Oval 68"/>
          <p:cNvSpPr>
            <a:spLocks noChangeArrowheads="1"/>
          </p:cNvSpPr>
          <p:nvPr/>
        </p:nvSpPr>
        <p:spPr bwMode="auto">
          <a:xfrm>
            <a:off x="8007354" y="3894904"/>
            <a:ext cx="95832" cy="714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3365" name="Oval 69"/>
          <p:cNvSpPr>
            <a:spLocks noChangeArrowheads="1"/>
          </p:cNvSpPr>
          <p:nvPr/>
        </p:nvSpPr>
        <p:spPr bwMode="auto">
          <a:xfrm>
            <a:off x="9071165" y="3882178"/>
            <a:ext cx="95829" cy="714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3366" name="Text Box 70"/>
          <p:cNvSpPr txBox="1">
            <a:spLocks noChangeArrowheads="1"/>
          </p:cNvSpPr>
          <p:nvPr/>
        </p:nvSpPr>
        <p:spPr bwMode="auto">
          <a:xfrm>
            <a:off x="7638671" y="4042176"/>
            <a:ext cx="9668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it-IT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-6,2</a:t>
            </a:r>
          </a:p>
        </p:txBody>
      </p:sp>
      <p:sp>
        <p:nvSpPr>
          <p:cNvPr id="2" name="Arc 1"/>
          <p:cNvSpPr/>
          <p:nvPr/>
        </p:nvSpPr>
        <p:spPr>
          <a:xfrm>
            <a:off x="7937057" y="1316907"/>
            <a:ext cx="1594205" cy="305059"/>
          </a:xfrm>
          <a:prstGeom prst="arc">
            <a:avLst>
              <a:gd name="adj1" fmla="val 10650017"/>
              <a:gd name="adj2" fmla="val 2"/>
            </a:avLst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2400"/>
          </a:p>
        </p:txBody>
      </p:sp>
      <p:sp>
        <p:nvSpPr>
          <p:cNvPr id="44" name="Arc 43"/>
          <p:cNvSpPr/>
          <p:nvPr/>
        </p:nvSpPr>
        <p:spPr>
          <a:xfrm>
            <a:off x="6278747" y="1293377"/>
            <a:ext cx="1558592" cy="368249"/>
          </a:xfrm>
          <a:prstGeom prst="arc">
            <a:avLst>
              <a:gd name="adj1" fmla="val 10796362"/>
              <a:gd name="adj2" fmla="val 0"/>
            </a:avLst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2400">
              <a:ln>
                <a:solidFill>
                  <a:srgbClr val="00B0F0"/>
                </a:solidFill>
              </a:ln>
              <a:solidFill>
                <a:srgbClr val="00B0F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295942" y="2326515"/>
            <a:ext cx="3284476" cy="58477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ru-RU" sz="3200" b="1" dirty="0" err="1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Жауабы</a:t>
            </a:r>
            <a:r>
              <a:rPr lang="ru-RU" sz="3200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-1; 5 </a:t>
            </a:r>
            <a:endParaRPr lang="it-IT" sz="3200" b="1" dirty="0">
              <a:solidFill>
                <a:schemeClr val="bg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14023" y="1687026"/>
            <a:ext cx="893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-1</a:t>
            </a:r>
            <a:endParaRPr lang="it-IT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22994" y="1660246"/>
            <a:ext cx="4459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>
                <a:solidFill>
                  <a:srgbClr val="3F3F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it-IT" sz="3200" b="1" dirty="0">
              <a:solidFill>
                <a:srgbClr val="3F3F3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381813" y="1721128"/>
            <a:ext cx="4303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>
                <a:solidFill>
                  <a:srgbClr val="3F3F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lang="it-IT" sz="3200" b="1" dirty="0">
              <a:solidFill>
                <a:srgbClr val="3F3F3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Arc 49"/>
          <p:cNvSpPr/>
          <p:nvPr/>
        </p:nvSpPr>
        <p:spPr>
          <a:xfrm>
            <a:off x="8046650" y="3752797"/>
            <a:ext cx="1062683" cy="213545"/>
          </a:xfrm>
          <a:prstGeom prst="arc">
            <a:avLst>
              <a:gd name="adj1" fmla="val 10650017"/>
              <a:gd name="adj2" fmla="val 2"/>
            </a:avLst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2400"/>
          </a:p>
        </p:txBody>
      </p:sp>
      <p:sp>
        <p:nvSpPr>
          <p:cNvPr id="51" name="Arc 50"/>
          <p:cNvSpPr/>
          <p:nvPr/>
        </p:nvSpPr>
        <p:spPr>
          <a:xfrm>
            <a:off x="7022098" y="3749808"/>
            <a:ext cx="1003661" cy="245718"/>
          </a:xfrm>
          <a:prstGeom prst="arc">
            <a:avLst>
              <a:gd name="adj1" fmla="val 10796362"/>
              <a:gd name="adj2" fmla="val 139988"/>
            </a:avLst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2400"/>
          </a:p>
        </p:txBody>
      </p:sp>
      <p:sp>
        <p:nvSpPr>
          <p:cNvPr id="52" name="TextBox 51"/>
          <p:cNvSpPr txBox="1"/>
          <p:nvPr/>
        </p:nvSpPr>
        <p:spPr>
          <a:xfrm>
            <a:off x="2462002" y="5288421"/>
            <a:ext cx="4784959" cy="58477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ru-RU" sz="3200" b="1" dirty="0" err="1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Жауабы</a:t>
            </a:r>
            <a:r>
              <a:rPr lang="ru-RU" sz="3200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-8,2; -4,2 </a:t>
            </a:r>
            <a:endParaRPr lang="it-IT" sz="3200" b="1" dirty="0">
              <a:solidFill>
                <a:schemeClr val="bg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63" name="Группа 269">
            <a:extLst>
              <a:ext uri="{FF2B5EF4-FFF2-40B4-BE49-F238E27FC236}">
                <a16:creationId xmlns:a16="http://schemas.microsoft.com/office/drawing/2014/main" id="{1F2B5BC4-9FEC-4A36-9BD5-8A8D6BDAEFB1}"/>
              </a:ext>
            </a:extLst>
          </p:cNvPr>
          <p:cNvGrpSpPr/>
          <p:nvPr/>
        </p:nvGrpSpPr>
        <p:grpSpPr>
          <a:xfrm>
            <a:off x="550590" y="117426"/>
            <a:ext cx="11105385" cy="5340889"/>
            <a:chOff x="550590" y="117426"/>
            <a:chExt cx="11105385" cy="5340889"/>
          </a:xfrm>
        </p:grpSpPr>
        <p:sp>
          <p:nvSpPr>
            <p:cNvPr id="67" name="Title 4">
              <a:extLst>
                <a:ext uri="{FF2B5EF4-FFF2-40B4-BE49-F238E27FC236}">
                  <a16:creationId xmlns:a16="http://schemas.microsoft.com/office/drawing/2014/main" id="{36C2C417-CB4A-4A86-AE9F-A9912EBAB028}"/>
                </a:ext>
              </a:extLst>
            </p:cNvPr>
            <p:cNvSpPr txBox="1">
              <a:spLocks/>
            </p:cNvSpPr>
            <p:nvPr/>
          </p:nvSpPr>
          <p:spPr>
            <a:xfrm rot="16200000">
              <a:off x="-1637577" y="3037970"/>
              <a:ext cx="4608512" cy="232177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 fontScale="2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dirty="0"/>
                <a:t>ГРАНИЦА </a:t>
              </a:r>
              <a:r>
                <a:rPr lang="ru-RU"/>
                <a:t>РАБОЧЕЙ ЗОНЫ</a:t>
              </a:r>
              <a:endParaRPr lang="en-ID" dirty="0"/>
            </a:p>
          </p:txBody>
        </p:sp>
        <p:sp>
          <p:nvSpPr>
            <p:cNvPr id="69" name="Title 4">
              <a:extLst>
                <a:ext uri="{FF2B5EF4-FFF2-40B4-BE49-F238E27FC236}">
                  <a16:creationId xmlns:a16="http://schemas.microsoft.com/office/drawing/2014/main" id="{7A6F13AB-12C5-4D8B-A2EE-4FAF037755D6}"/>
                </a:ext>
              </a:extLst>
            </p:cNvPr>
            <p:cNvSpPr txBox="1">
              <a:spLocks/>
            </p:cNvSpPr>
            <p:nvPr/>
          </p:nvSpPr>
          <p:spPr>
            <a:xfrm rot="16200000">
              <a:off x="9235631" y="2737642"/>
              <a:ext cx="4608512" cy="232177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 fontScale="2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dirty="0"/>
                <a:t>                                  ГРАНИЦА </a:t>
              </a:r>
              <a:r>
                <a:rPr lang="ru-RU"/>
                <a:t>РАБОЧЕЙ ЗОНЫ</a:t>
              </a:r>
              <a:endParaRPr lang="en-ID" dirty="0"/>
            </a:p>
          </p:txBody>
        </p:sp>
        <p:sp>
          <p:nvSpPr>
            <p:cNvPr id="70" name="Title 4">
              <a:extLst>
                <a:ext uri="{FF2B5EF4-FFF2-40B4-BE49-F238E27FC236}">
                  <a16:creationId xmlns:a16="http://schemas.microsoft.com/office/drawing/2014/main" id="{109DB94C-B6AA-4E63-B2F9-C2D86A419204}"/>
                </a:ext>
              </a:extLst>
            </p:cNvPr>
            <p:cNvSpPr txBox="1">
              <a:spLocks/>
            </p:cNvSpPr>
            <p:nvPr/>
          </p:nvSpPr>
          <p:spPr>
            <a:xfrm>
              <a:off x="3718942" y="117426"/>
              <a:ext cx="4608512" cy="232177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 fontScale="2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dirty="0"/>
                <a:t>ГРАНИЦА </a:t>
              </a:r>
              <a:r>
                <a:rPr lang="ru-RU"/>
                <a:t>РАБОЧЕЙ ЗОНЫ</a:t>
              </a:r>
              <a:endParaRPr lang="en-ID" dirty="0"/>
            </a:p>
          </p:txBody>
        </p:sp>
      </p:grpSp>
    </p:spTree>
    <p:extLst>
      <p:ext uri="{BB962C8B-B14F-4D97-AF65-F5344CB8AC3E}">
        <p14:creationId xmlns:p14="http://schemas.microsoft.com/office/powerpoint/2010/main" val="36561453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3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83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83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3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83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8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8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8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83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83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8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83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83349" grpId="0" animBg="1"/>
      <p:bldP spid="183350" grpId="0" animBg="1"/>
      <p:bldP spid="183353" grpId="0" animBg="1"/>
      <p:bldP spid="183360" grpId="0"/>
      <p:bldP spid="183361" grpId="0"/>
      <p:bldP spid="183363" grpId="0" animBg="1"/>
      <p:bldP spid="183364" grpId="0" animBg="1"/>
      <p:bldP spid="183365" grpId="0" animBg="1"/>
      <p:bldP spid="183366" grpId="0"/>
      <p:bldP spid="2" grpId="0" animBg="1"/>
      <p:bldP spid="44" grpId="0" animBg="1"/>
      <p:bldP spid="45" grpId="0" animBg="1"/>
      <p:bldP spid="3" grpId="0"/>
      <p:bldP spid="5" grpId="0"/>
      <p:bldP spid="49" grpId="0"/>
      <p:bldP spid="50" grpId="0" animBg="1"/>
      <p:bldP spid="51" grpId="0" animBg="1"/>
      <p:bldP spid="5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447659" y="180142"/>
            <a:ext cx="5554149" cy="68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ru-RU" altLang="it-IT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Теңдеуді</a:t>
            </a:r>
            <a:r>
              <a:rPr lang="ru-RU" altLang="it-IT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шешіңіз</a:t>
            </a:r>
            <a:r>
              <a:rPr lang="ru-RU" altLang="it-IT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graphicFrame>
        <p:nvGraphicFramePr>
          <p:cNvPr id="183344" name="Object 48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851883377"/>
              </p:ext>
            </p:extLst>
          </p:nvPr>
        </p:nvGraphicFramePr>
        <p:xfrm>
          <a:off x="979981" y="604293"/>
          <a:ext cx="4249878" cy="9203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76240" imgH="253800" progId="Equation.3">
                  <p:embed/>
                </p:oleObj>
              </mc:Choice>
              <mc:Fallback>
                <p:oleObj name="Equation" r:id="rId3" imgW="876240" imgH="253800" progId="Equation.3">
                  <p:embed/>
                  <p:pic>
                    <p:nvPicPr>
                      <p:cNvPr id="183344" name="Object 4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981" y="604293"/>
                        <a:ext cx="4249878" cy="9203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46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8324258"/>
              </p:ext>
            </p:extLst>
          </p:nvPr>
        </p:nvGraphicFramePr>
        <p:xfrm>
          <a:off x="1740442" y="1258413"/>
          <a:ext cx="3478057" cy="7557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698400" imgH="203040" progId="Equation.3">
                  <p:embed/>
                </p:oleObj>
              </mc:Choice>
              <mc:Fallback>
                <p:oleObj name="Equation" r:id="rId5" imgW="698400" imgH="203040" progId="Equation.3">
                  <p:embed/>
                  <p:pic>
                    <p:nvPicPr>
                      <p:cNvPr id="183346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0442" y="1258413"/>
                        <a:ext cx="3478057" cy="7557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3348" name="Line 52"/>
          <p:cNvSpPr>
            <a:spLocks noChangeShapeType="1"/>
          </p:cNvSpPr>
          <p:nvPr/>
        </p:nvSpPr>
        <p:spPr bwMode="auto">
          <a:xfrm>
            <a:off x="5812543" y="1151422"/>
            <a:ext cx="4915073" cy="4893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sz="28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3349" name="Oval 53"/>
          <p:cNvSpPr>
            <a:spLocks noChangeArrowheads="1"/>
          </p:cNvSpPr>
          <p:nvPr/>
        </p:nvSpPr>
        <p:spPr bwMode="auto">
          <a:xfrm>
            <a:off x="6153040" y="1004122"/>
            <a:ext cx="207772" cy="174992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8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3350" name="Oval 54"/>
          <p:cNvSpPr>
            <a:spLocks noChangeArrowheads="1"/>
          </p:cNvSpPr>
          <p:nvPr/>
        </p:nvSpPr>
        <p:spPr bwMode="auto">
          <a:xfrm flipH="1" flipV="1">
            <a:off x="7872195" y="1015764"/>
            <a:ext cx="181702" cy="191651"/>
          </a:xfrm>
          <a:prstGeom prst="ellipse">
            <a:avLst/>
          </a:prstGeom>
          <a:solidFill>
            <a:schemeClr val="tx1"/>
          </a:solidFill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8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3353" name="Oval 57"/>
          <p:cNvSpPr>
            <a:spLocks noChangeArrowheads="1"/>
          </p:cNvSpPr>
          <p:nvPr/>
        </p:nvSpPr>
        <p:spPr bwMode="auto">
          <a:xfrm>
            <a:off x="9381814" y="1028110"/>
            <a:ext cx="298895" cy="191652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8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83357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8320421"/>
              </p:ext>
            </p:extLst>
          </p:nvPr>
        </p:nvGraphicFramePr>
        <p:xfrm>
          <a:off x="831603" y="3457037"/>
          <a:ext cx="4248741" cy="824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977760" imgH="253800" progId="Equation.3">
                  <p:embed/>
                </p:oleObj>
              </mc:Choice>
              <mc:Fallback>
                <p:oleObj name="Equation" r:id="rId7" imgW="977760" imgH="253800" progId="Equation.3">
                  <p:embed/>
                  <p:pic>
                    <p:nvPicPr>
                      <p:cNvPr id="183357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603" y="3457037"/>
                        <a:ext cx="4248741" cy="8247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58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0048020"/>
              </p:ext>
            </p:extLst>
          </p:nvPr>
        </p:nvGraphicFramePr>
        <p:xfrm>
          <a:off x="1435107" y="4022305"/>
          <a:ext cx="4128488" cy="8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939600" imgH="253800" progId="Equation.3">
                  <p:embed/>
                </p:oleObj>
              </mc:Choice>
              <mc:Fallback>
                <p:oleObj name="Equation" r:id="rId9" imgW="939600" imgH="253800" progId="Equation.3">
                  <p:embed/>
                  <p:pic>
                    <p:nvPicPr>
                      <p:cNvPr id="183358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107" y="4022305"/>
                        <a:ext cx="4128488" cy="83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59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4244698"/>
              </p:ext>
            </p:extLst>
          </p:nvPr>
        </p:nvGraphicFramePr>
        <p:xfrm>
          <a:off x="1070391" y="4627948"/>
          <a:ext cx="5222875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914400" imgH="203040" progId="Equation.3">
                  <p:embed/>
                </p:oleObj>
              </mc:Choice>
              <mc:Fallback>
                <p:oleObj name="Equation" r:id="rId11" imgW="914400" imgH="203040" progId="Equation.3">
                  <p:embed/>
                  <p:pic>
                    <p:nvPicPr>
                      <p:cNvPr id="183359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0391" y="4627948"/>
                        <a:ext cx="5222875" cy="74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3360" name="Text Box 64"/>
          <p:cNvSpPr txBox="1">
            <a:spLocks noChangeArrowheads="1"/>
          </p:cNvSpPr>
          <p:nvPr/>
        </p:nvSpPr>
        <p:spPr bwMode="auto">
          <a:xfrm>
            <a:off x="8676483" y="4011399"/>
            <a:ext cx="10626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it-IT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-4,2</a:t>
            </a:r>
          </a:p>
        </p:txBody>
      </p:sp>
      <p:sp>
        <p:nvSpPr>
          <p:cNvPr id="183361" name="Text Box 65"/>
          <p:cNvSpPr txBox="1">
            <a:spLocks noChangeArrowheads="1"/>
          </p:cNvSpPr>
          <p:nvPr/>
        </p:nvSpPr>
        <p:spPr bwMode="auto">
          <a:xfrm>
            <a:off x="6381850" y="4022305"/>
            <a:ext cx="10626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it-IT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-8,2</a:t>
            </a:r>
          </a:p>
        </p:txBody>
      </p:sp>
      <p:sp>
        <p:nvSpPr>
          <p:cNvPr id="183362" name="Line 66"/>
          <p:cNvSpPr>
            <a:spLocks noChangeShapeType="1"/>
          </p:cNvSpPr>
          <p:nvPr/>
        </p:nvSpPr>
        <p:spPr bwMode="auto">
          <a:xfrm flipV="1">
            <a:off x="6408532" y="3911674"/>
            <a:ext cx="3427102" cy="1326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sz="24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3363" name="Oval 67"/>
          <p:cNvSpPr>
            <a:spLocks noChangeArrowheads="1"/>
          </p:cNvSpPr>
          <p:nvPr/>
        </p:nvSpPr>
        <p:spPr bwMode="auto">
          <a:xfrm>
            <a:off x="6926269" y="3898079"/>
            <a:ext cx="95829" cy="714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3364" name="Oval 68"/>
          <p:cNvSpPr>
            <a:spLocks noChangeArrowheads="1"/>
          </p:cNvSpPr>
          <p:nvPr/>
        </p:nvSpPr>
        <p:spPr bwMode="auto">
          <a:xfrm>
            <a:off x="8007354" y="3894904"/>
            <a:ext cx="95832" cy="714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3365" name="Oval 69"/>
          <p:cNvSpPr>
            <a:spLocks noChangeArrowheads="1"/>
          </p:cNvSpPr>
          <p:nvPr/>
        </p:nvSpPr>
        <p:spPr bwMode="auto">
          <a:xfrm>
            <a:off x="9071165" y="3882178"/>
            <a:ext cx="95829" cy="714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3366" name="Text Box 70"/>
          <p:cNvSpPr txBox="1">
            <a:spLocks noChangeArrowheads="1"/>
          </p:cNvSpPr>
          <p:nvPr/>
        </p:nvSpPr>
        <p:spPr bwMode="auto">
          <a:xfrm>
            <a:off x="7638671" y="4042176"/>
            <a:ext cx="9668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it-IT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-6,2</a:t>
            </a:r>
          </a:p>
        </p:txBody>
      </p:sp>
      <p:sp>
        <p:nvSpPr>
          <p:cNvPr id="2" name="Arc 1"/>
          <p:cNvSpPr/>
          <p:nvPr/>
        </p:nvSpPr>
        <p:spPr>
          <a:xfrm>
            <a:off x="7937055" y="859677"/>
            <a:ext cx="1594205" cy="305059"/>
          </a:xfrm>
          <a:prstGeom prst="arc">
            <a:avLst>
              <a:gd name="adj1" fmla="val 10650017"/>
              <a:gd name="adj2" fmla="val 2"/>
            </a:avLst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2400"/>
          </a:p>
        </p:txBody>
      </p:sp>
      <p:sp>
        <p:nvSpPr>
          <p:cNvPr id="44" name="Arc 43"/>
          <p:cNvSpPr/>
          <p:nvPr/>
        </p:nvSpPr>
        <p:spPr>
          <a:xfrm>
            <a:off x="6267526" y="890164"/>
            <a:ext cx="1558592" cy="368249"/>
          </a:xfrm>
          <a:prstGeom prst="arc">
            <a:avLst>
              <a:gd name="adj1" fmla="val 10796362"/>
              <a:gd name="adj2" fmla="val 0"/>
            </a:avLst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2400"/>
          </a:p>
        </p:txBody>
      </p:sp>
      <p:sp>
        <p:nvSpPr>
          <p:cNvPr id="45" name="TextBox 44"/>
          <p:cNvSpPr txBox="1"/>
          <p:nvPr/>
        </p:nvSpPr>
        <p:spPr>
          <a:xfrm>
            <a:off x="5976885" y="2759299"/>
            <a:ext cx="3284476" cy="58477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ru-RU" sz="3200" b="1" dirty="0" err="1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Жауабы</a:t>
            </a:r>
            <a:r>
              <a:rPr lang="ru-RU" sz="3200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-1; 5 </a:t>
            </a:r>
            <a:endParaRPr lang="it-IT" sz="3200" b="1" dirty="0">
              <a:solidFill>
                <a:schemeClr val="bg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86513" y="1189529"/>
            <a:ext cx="893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-1</a:t>
            </a:r>
            <a:endParaRPr lang="it-IT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22994" y="1216495"/>
            <a:ext cx="4459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>
                <a:solidFill>
                  <a:srgbClr val="3F3F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it-IT" sz="3200" b="1" dirty="0">
              <a:solidFill>
                <a:srgbClr val="3F3F3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316069" y="1223272"/>
            <a:ext cx="4303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>
                <a:solidFill>
                  <a:srgbClr val="3F3F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lang="it-IT" sz="3200" b="1" dirty="0">
              <a:solidFill>
                <a:srgbClr val="3F3F3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Arc 49"/>
          <p:cNvSpPr/>
          <p:nvPr/>
        </p:nvSpPr>
        <p:spPr>
          <a:xfrm>
            <a:off x="8046650" y="3752797"/>
            <a:ext cx="1062683" cy="213545"/>
          </a:xfrm>
          <a:prstGeom prst="arc">
            <a:avLst>
              <a:gd name="adj1" fmla="val 10650017"/>
              <a:gd name="adj2" fmla="val 2"/>
            </a:avLst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2400"/>
          </a:p>
        </p:txBody>
      </p:sp>
      <p:sp>
        <p:nvSpPr>
          <p:cNvPr id="51" name="Arc 50"/>
          <p:cNvSpPr/>
          <p:nvPr/>
        </p:nvSpPr>
        <p:spPr>
          <a:xfrm>
            <a:off x="7022098" y="3749808"/>
            <a:ext cx="1003661" cy="245718"/>
          </a:xfrm>
          <a:prstGeom prst="arc">
            <a:avLst>
              <a:gd name="adj1" fmla="val 10796362"/>
              <a:gd name="adj2" fmla="val 139988"/>
            </a:avLst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2400"/>
          </a:p>
        </p:txBody>
      </p:sp>
      <p:sp>
        <p:nvSpPr>
          <p:cNvPr id="52" name="TextBox 51"/>
          <p:cNvSpPr txBox="1"/>
          <p:nvPr/>
        </p:nvSpPr>
        <p:spPr>
          <a:xfrm>
            <a:off x="2407411" y="5667459"/>
            <a:ext cx="4839550" cy="58477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ru-RU" sz="3200" b="1" dirty="0" err="1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Жауабы</a:t>
            </a:r>
            <a:r>
              <a:rPr lang="ru-RU" sz="3200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-8,2; -4,2 </a:t>
            </a:r>
            <a:endParaRPr lang="it-IT" sz="3200" b="1" dirty="0">
              <a:solidFill>
                <a:schemeClr val="bg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00780" y="1967894"/>
                <a:ext cx="4262815" cy="146597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it-IT" sz="3200" i="1" dirty="0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𝑥</m:t>
                    </m:r>
                    <m:r>
                      <a:rPr lang="ru-RU" sz="3200" b="0" i="1" dirty="0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</m:oMath>
                </a14:m>
                <a:r>
                  <a:rPr lang="it-IT" sz="3200" dirty="0">
                    <a:ea typeface="Tahoma" panose="020B0604030504040204" pitchFamily="34" charset="0"/>
                    <a:cs typeface="Tahoma" panose="020B0604030504040204" pitchFamily="34" charset="0"/>
                  </a:rPr>
                  <a:t>-</a:t>
                </a:r>
                <a:r>
                  <a:rPr lang="ru-RU" sz="3200" dirty="0"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it-IT" sz="3200" dirty="0"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  <a:r>
                  <a:rPr lang="ru-RU" sz="3200" dirty="0"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it-IT" sz="3200" dirty="0"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r>
                  <a:rPr lang="ru-RU" sz="3200" dirty="0"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it-IT" sz="3200" dirty="0">
                    <a:ea typeface="Tahoma" panose="020B0604030504040204" pitchFamily="34" charset="0"/>
                    <a:cs typeface="Tahoma" panose="020B0604030504040204" pitchFamily="34" charset="0"/>
                  </a:rPr>
                  <a:t>3 </a:t>
                </a:r>
                <a:r>
                  <a:rPr lang="ru-RU" sz="3200" dirty="0">
                    <a:ea typeface="Tahoma" panose="020B0604030504040204" pitchFamily="34" charset="0"/>
                    <a:cs typeface="Tahoma" panose="020B0604030504040204" pitchFamily="34" charset="0"/>
                  </a:rPr>
                  <a:t>  и  </a:t>
                </a:r>
                <a:r>
                  <a:rPr lang="it-IT" sz="3200" dirty="0"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it-IT" sz="3200" i="1" dirty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𝑥</m:t>
                    </m:r>
                  </m:oMath>
                </a14:m>
                <a:r>
                  <a:rPr lang="ru-RU" sz="3200" dirty="0"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it-IT" sz="3200" dirty="0">
                    <a:ea typeface="Tahoma" panose="020B0604030504040204" pitchFamily="34" charset="0"/>
                    <a:cs typeface="Tahoma" panose="020B0604030504040204" pitchFamily="34" charset="0"/>
                  </a:rPr>
                  <a:t>-</a:t>
                </a:r>
                <a:r>
                  <a:rPr lang="ru-RU" sz="3200" dirty="0"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it-IT" sz="3200" dirty="0"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  <a:r>
                  <a:rPr lang="ru-RU" sz="3200" dirty="0"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it-IT" sz="3200" dirty="0"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r>
                  <a:rPr lang="ru-RU" sz="3200" dirty="0">
                    <a:ea typeface="Tahoma" panose="020B0604030504040204" pitchFamily="34" charset="0"/>
                    <a:cs typeface="Tahoma" panose="020B0604030504040204" pitchFamily="34" charset="0"/>
                  </a:rPr>
                  <a:t> -</a:t>
                </a:r>
                <a:r>
                  <a:rPr lang="it-IT" sz="3200" dirty="0">
                    <a:ea typeface="Tahoma" panose="020B0604030504040204" pitchFamily="34" charset="0"/>
                    <a:cs typeface="Tahoma" panose="020B0604030504040204" pitchFamily="34" charset="0"/>
                  </a:rPr>
                  <a:t>3</a:t>
                </a:r>
                <a:endParaRPr lang="ru-RU" sz="3200" dirty="0"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/>
                <a:r>
                  <a:rPr lang="ru-RU" sz="3200" dirty="0">
                    <a:ea typeface="Tahoma" panose="020B0604030504040204" pitchFamily="34" charset="0"/>
                    <a:cs typeface="Tahoma" panose="020B0604030504040204" pitchFamily="34" charset="0"/>
                  </a:rPr>
                  <a:t>𝑥 = 3+2          </a:t>
                </a:r>
                <a:r>
                  <a:rPr lang="ru-RU" sz="3200" dirty="0">
                    <a:solidFill>
                      <a:srgbClr val="3F3F3F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𝑥 = -3+2     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it-IT" sz="3200" i="1" dirty="0">
                        <a:solidFill>
                          <a:srgbClr val="3F3F3F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𝑥</m:t>
                    </m:r>
                  </m:oMath>
                </a14:m>
                <a:r>
                  <a:rPr lang="ru-RU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8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5</a:t>
                </a:r>
                <a14:m>
                  <m:oMath xmlns:m="http://schemas.openxmlformats.org/officeDocument/2006/math">
                    <m:r>
                      <a:rPr lang="ru-RU" sz="3200" b="0" i="0" dirty="0" smtClean="0">
                        <a:solidFill>
                          <a:srgbClr val="3F3F3F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                   </m:t>
                    </m:r>
                    <m:r>
                      <a:rPr lang="it-IT" sz="3200" i="1" dirty="0">
                        <a:solidFill>
                          <a:srgbClr val="3F3F3F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𝑥</m:t>
                    </m:r>
                  </m:oMath>
                </a14:m>
                <a:r>
                  <a:rPr lang="ru-RU" dirty="0">
                    <a:solidFill>
                      <a:srgbClr val="3F3F3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800" dirty="0">
                    <a:solidFill>
                      <a:srgbClr val="3F3F3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-1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0780" y="1967894"/>
                <a:ext cx="4262815" cy="1465979"/>
              </a:xfrm>
              <a:prstGeom prst="rect">
                <a:avLst/>
              </a:prstGeom>
              <a:blipFill>
                <a:blip r:embed="rId14"/>
                <a:stretch>
                  <a:fillRect l="-5714" t="-8750" r="-12714" b="-1250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075348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3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83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83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83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83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8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8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8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83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83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8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83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83349" grpId="0" animBg="1"/>
      <p:bldP spid="183350" grpId="0" animBg="1"/>
      <p:bldP spid="183353" grpId="0" animBg="1"/>
      <p:bldP spid="183360" grpId="0"/>
      <p:bldP spid="183361" grpId="0"/>
      <p:bldP spid="183363" grpId="0" animBg="1"/>
      <p:bldP spid="183364" grpId="0" animBg="1"/>
      <p:bldP spid="183365" grpId="0" animBg="1"/>
      <p:bldP spid="183366" grpId="0"/>
      <p:bldP spid="2" grpId="0" animBg="1"/>
      <p:bldP spid="44" grpId="0" animBg="1"/>
      <p:bldP spid="45" grpId="0" animBg="1"/>
      <p:bldP spid="3" grpId="0"/>
      <p:bldP spid="5" grpId="0"/>
      <p:bldP spid="49" grpId="0"/>
      <p:bldP spid="50" grpId="0" animBg="1"/>
      <p:bldP spid="51" grpId="0" animBg="1"/>
      <p:bldP spid="52" grpId="0" animBg="1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Прямоугольник 47"/>
          <p:cNvSpPr>
            <a:spLocks noChangeArrowheads="1"/>
          </p:cNvSpPr>
          <p:nvPr/>
        </p:nvSpPr>
        <p:spPr bwMode="auto">
          <a:xfrm>
            <a:off x="397565" y="311426"/>
            <a:ext cx="10926902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algn="just" eaLnBrk="1" hangingPunct="1"/>
            <a:r>
              <a:rPr lang="ru-RU" altLang="ru-RU" sz="50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Сабақтың</a:t>
            </a:r>
            <a:r>
              <a:rPr lang="ru-RU" altLang="ru-RU" sz="50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50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қорытындысы</a:t>
            </a:r>
            <a:r>
              <a:rPr lang="ru-RU" altLang="ru-RU" sz="50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altLang="ru-RU" sz="5000" b="1" dirty="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4276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3213" y="1058863"/>
            <a:ext cx="3141662" cy="385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36"/>
          <p:cNvSpPr txBox="1"/>
          <p:nvPr/>
        </p:nvSpPr>
        <p:spPr>
          <a:xfrm>
            <a:off x="867533" y="1906798"/>
            <a:ext cx="725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өрнектің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геометриялық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мағынасымен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танысты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/𝒂 - 𝒃|,</a:t>
            </a:r>
          </a:p>
          <a:p>
            <a:pPr marL="457200" indent="-457200">
              <a:lnSpc>
                <a:spcPts val="3000"/>
              </a:lnSpc>
              <a:buFont typeface="Arial" panose="020B0604020202020204" pitchFamily="34" charset="0"/>
              <a:buChar char="•"/>
            </a:pPr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координаталық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сызықтағы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нүктелер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арасындағы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қашықтықты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табуды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үйренді</a:t>
            </a:r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156176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ChangeArrowheads="1"/>
          </p:cNvSpPr>
          <p:nvPr/>
        </p:nvSpPr>
        <p:spPr bwMode="auto">
          <a:xfrm>
            <a:off x="1433513" y="717550"/>
            <a:ext cx="4174541" cy="90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>
              <a:lnSpc>
                <a:spcPts val="7000"/>
              </a:lnSpc>
              <a:buClr>
                <a:srgbClr val="3F3F3F"/>
              </a:buClr>
              <a:buSzPts val="1100"/>
            </a:pPr>
            <a:r>
              <a:rPr lang="ru-RU" altLang="ru-RU" sz="54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Сан </a:t>
            </a:r>
            <a:r>
              <a:rPr lang="ru-RU" altLang="ru-RU" sz="54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модулі</a:t>
            </a:r>
            <a:endParaRPr lang="ru-RU" altLang="ru-RU" sz="5400" b="1" dirty="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</p:txBody>
      </p:sp>
      <p:pic>
        <p:nvPicPr>
          <p:cNvPr id="33795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350" y="1635878"/>
            <a:ext cx="2778125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ject 12"/>
          <p:cNvSpPr txBox="1"/>
          <p:nvPr/>
        </p:nvSpPr>
        <p:spPr>
          <a:xfrm>
            <a:off x="1433513" y="1778530"/>
            <a:ext cx="5141854" cy="500992"/>
          </a:xfrm>
          <a:prstGeom prst="rect">
            <a:avLst/>
          </a:prstGeom>
        </p:spPr>
        <p:txBody>
          <a:bodyPr wrap="square" lIns="0" tIns="8467" rIns="0" bIns="0">
            <a:spAutoFit/>
          </a:bodyPr>
          <a:lstStyle>
            <a:lvl1pPr marL="7938"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>
              <a:spcBef>
                <a:spcPts val="63"/>
              </a:spcBef>
            </a:pPr>
            <a:r>
              <a:rPr lang="ru-RU" altLang="ru-RU" sz="3200" b="1" dirty="0" err="1">
                <a:solidFill>
                  <a:srgbClr val="2F2F2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Бүгінгі</a:t>
            </a:r>
            <a:r>
              <a:rPr lang="ru-RU" altLang="ru-RU" sz="3200" b="1" dirty="0">
                <a:solidFill>
                  <a:srgbClr val="2F2F2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3200" b="1" dirty="0" err="1">
                <a:solidFill>
                  <a:srgbClr val="2F2F2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сабақта</a:t>
            </a:r>
            <a:r>
              <a:rPr lang="ru-RU" altLang="ru-RU" sz="3200" b="1" dirty="0">
                <a:solidFill>
                  <a:srgbClr val="2F2F2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7" name="TextBox 3"/>
          <p:cNvSpPr txBox="1"/>
          <p:nvPr/>
        </p:nvSpPr>
        <p:spPr>
          <a:xfrm>
            <a:off x="1221955" y="2432689"/>
            <a:ext cx="654197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өрнектің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геометриялық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мағынасымен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танысыңыз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/𝒂 - 𝒃|,</a:t>
            </a:r>
          </a:p>
          <a:p>
            <a:pPr marL="457200" indent="-457200">
              <a:lnSpc>
                <a:spcPts val="3000"/>
              </a:lnSpc>
              <a:buFont typeface="Arial" panose="020B0604020202020204" pitchFamily="34" charset="0"/>
              <a:buChar char="•"/>
            </a:pPr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координаталық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сызықтағы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нүктелер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арасындағы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қашықтықты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табуды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үйреніңіз</a:t>
            </a:r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37041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545" y="1992354"/>
            <a:ext cx="9894717" cy="1926532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ct val="50000"/>
              </a:spcBef>
            </a:pPr>
            <a:r>
              <a:rPr lang="ru-RU" altLang="it-IT" u="sng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Координатаның</a:t>
            </a:r>
            <a:r>
              <a:rPr lang="ru-RU" altLang="it-IT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u="sng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басынан</a:t>
            </a:r>
            <a:r>
              <a:rPr lang="ru-RU" altLang="it-IT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𝒂 </a:t>
            </a:r>
            <a:r>
              <a:rPr lang="kk-KZ" altLang="it-IT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нүктесіне дейінгі қашықтың а нүктесінің модульі деп аталады</a:t>
            </a:r>
            <a:endParaRPr lang="it-IT" sz="5400" dirty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62087" y="494378"/>
            <a:ext cx="84105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b="1" dirty="0">
                <a:solidFill>
                  <a:srgbClr val="3F3F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</a:t>
            </a:r>
            <a:r>
              <a:rPr lang="ru-RU" sz="4000" b="1" dirty="0" err="1">
                <a:solidFill>
                  <a:srgbClr val="3F3F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айталау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40482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6633" y="1532114"/>
            <a:ext cx="8823154" cy="1926532"/>
          </a:xfrm>
        </p:spPr>
        <p:txBody>
          <a:bodyPr/>
          <a:lstStyle/>
          <a:p>
            <a:r>
              <a:rPr lang="ru-RU" sz="4000" dirty="0" err="1">
                <a:solidFill>
                  <a:srgbClr val="002060"/>
                </a:solidFill>
              </a:rPr>
              <a:t>Нөлден</a:t>
            </a:r>
            <a:r>
              <a:rPr lang="ru-RU" sz="4000" dirty="0">
                <a:solidFill>
                  <a:srgbClr val="002060"/>
                </a:solidFill>
              </a:rPr>
              <a:t> </a:t>
            </a:r>
            <a:r>
              <a:rPr lang="ru-RU" sz="4000" dirty="0" err="1">
                <a:solidFill>
                  <a:srgbClr val="002060"/>
                </a:solidFill>
              </a:rPr>
              <a:t>басқа</a:t>
            </a:r>
            <a:r>
              <a:rPr lang="ru-RU" sz="4000" dirty="0">
                <a:solidFill>
                  <a:srgbClr val="002060"/>
                </a:solidFill>
              </a:rPr>
              <a:t> </a:t>
            </a:r>
            <a:r>
              <a:rPr lang="ru-RU" sz="4000" dirty="0" err="1">
                <a:solidFill>
                  <a:srgbClr val="002060"/>
                </a:solidFill>
              </a:rPr>
              <a:t>кез</a:t>
            </a:r>
            <a:r>
              <a:rPr lang="ru-RU" sz="4000" dirty="0">
                <a:solidFill>
                  <a:srgbClr val="002060"/>
                </a:solidFill>
              </a:rPr>
              <a:t> – </a:t>
            </a:r>
            <a:r>
              <a:rPr lang="ru-RU" sz="4000" dirty="0" err="1">
                <a:solidFill>
                  <a:srgbClr val="002060"/>
                </a:solidFill>
              </a:rPr>
              <a:t>келген</a:t>
            </a:r>
            <a:r>
              <a:rPr lang="ru-RU" sz="4000" dirty="0">
                <a:solidFill>
                  <a:srgbClr val="002060"/>
                </a:solidFill>
              </a:rPr>
              <a:t> </a:t>
            </a:r>
            <a:r>
              <a:rPr lang="ru-RU" sz="4000" dirty="0" err="1">
                <a:solidFill>
                  <a:srgbClr val="002060"/>
                </a:solidFill>
              </a:rPr>
              <a:t>рационал</a:t>
            </a:r>
            <a:r>
              <a:rPr lang="ru-RU" sz="4000" dirty="0">
                <a:solidFill>
                  <a:srgbClr val="002060"/>
                </a:solidFill>
              </a:rPr>
              <a:t> </a:t>
            </a:r>
            <a:r>
              <a:rPr lang="ru-RU" sz="4000" dirty="0" err="1">
                <a:solidFill>
                  <a:srgbClr val="002060"/>
                </a:solidFill>
              </a:rPr>
              <a:t>санның</a:t>
            </a:r>
            <a:r>
              <a:rPr lang="ru-RU" sz="4000" dirty="0">
                <a:solidFill>
                  <a:srgbClr val="002060"/>
                </a:solidFill>
              </a:rPr>
              <a:t> </a:t>
            </a:r>
            <a:r>
              <a:rPr lang="ru-RU" sz="4000" dirty="0" err="1">
                <a:solidFill>
                  <a:srgbClr val="002060"/>
                </a:solidFill>
              </a:rPr>
              <a:t>модулі</a:t>
            </a:r>
            <a:r>
              <a:rPr lang="ru-RU" sz="4000" dirty="0">
                <a:solidFill>
                  <a:srgbClr val="002060"/>
                </a:solidFill>
              </a:rPr>
              <a:t> </a:t>
            </a:r>
            <a:r>
              <a:rPr lang="ru-RU" sz="4000" dirty="0" err="1">
                <a:solidFill>
                  <a:srgbClr val="FF0000"/>
                </a:solidFill>
              </a:rPr>
              <a:t>оң</a:t>
            </a:r>
            <a:r>
              <a:rPr lang="ru-RU" sz="4000" dirty="0">
                <a:solidFill>
                  <a:srgbClr val="FF0000"/>
                </a:solidFill>
              </a:rPr>
              <a:t> сан </a:t>
            </a:r>
            <a:r>
              <a:rPr lang="ru-RU" sz="4000" dirty="0" err="1">
                <a:solidFill>
                  <a:srgbClr val="FF0000"/>
                </a:solidFill>
              </a:rPr>
              <a:t>болып</a:t>
            </a:r>
            <a:r>
              <a:rPr lang="ru-RU" sz="4000" dirty="0">
                <a:solidFill>
                  <a:srgbClr val="FF0000"/>
                </a:solidFill>
              </a:rPr>
              <a:t> </a:t>
            </a:r>
            <a:r>
              <a:rPr lang="ru-RU" sz="4000" dirty="0" err="1">
                <a:solidFill>
                  <a:srgbClr val="002060"/>
                </a:solidFill>
              </a:rPr>
              <a:t>табылады</a:t>
            </a:r>
            <a:r>
              <a:rPr lang="ru-RU" sz="4000" dirty="0">
                <a:solidFill>
                  <a:srgbClr val="002060"/>
                </a:solidFill>
              </a:rPr>
              <a:t>.</a:t>
            </a:r>
            <a:endParaRPr lang="it-IT" sz="4000" dirty="0"/>
          </a:p>
        </p:txBody>
      </p:sp>
      <p:sp>
        <p:nvSpPr>
          <p:cNvPr id="3" name="Rectangle 2"/>
          <p:cNvSpPr/>
          <p:nvPr/>
        </p:nvSpPr>
        <p:spPr>
          <a:xfrm>
            <a:off x="1837129" y="3744396"/>
            <a:ext cx="69621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Нөлдік</a:t>
            </a:r>
            <a:r>
              <a:rPr lang="ru-RU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Модуль </a:t>
            </a:r>
            <a:r>
              <a:rPr lang="ru-RU" sz="4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нөлге</a:t>
            </a:r>
            <a:r>
              <a:rPr lang="ru-RU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</a:t>
            </a:r>
            <a:endParaRPr lang="it-IT" sz="4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001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483696" y="1628589"/>
            <a:ext cx="5191424" cy="195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ru-RU" altLang="ru-RU" sz="2400" dirty="0"/>
              <a:t>   </a:t>
            </a:r>
            <a:r>
              <a:rPr lang="ru-RU" altLang="ru-RU" sz="4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26  = </a:t>
            </a:r>
            <a:r>
              <a:rPr lang="en-US" altLang="ru-RU" sz="4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  <a:r>
              <a:rPr lang="ru-RU" altLang="ru-RU" sz="4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… </a:t>
            </a:r>
            <a:r>
              <a:rPr lang="en-US" altLang="ru-RU" sz="4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  <a:r>
              <a:rPr lang="ru-RU" altLang="ru-RU" sz="4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</a:t>
            </a:r>
            <a:r>
              <a:rPr lang="en-US" altLang="ru-RU" sz="4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  <a:r>
              <a:rPr lang="ru-RU" altLang="ru-RU" sz="4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…  </a:t>
            </a:r>
            <a:r>
              <a:rPr lang="en-US" altLang="ru-RU" sz="4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  <a:r>
              <a:rPr lang="ru-RU" altLang="ru-RU" sz="4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buFontTx/>
              <a:buNone/>
            </a:pPr>
            <a:r>
              <a:rPr lang="ru-RU" altLang="ru-RU" sz="4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5,7 = </a:t>
            </a:r>
            <a:r>
              <a:rPr lang="en-US" altLang="ru-RU" sz="4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  <a:r>
              <a:rPr lang="ru-RU" altLang="ru-RU" sz="4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…   </a:t>
            </a:r>
            <a:r>
              <a:rPr lang="en-US" altLang="ru-RU" sz="4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  <a:r>
              <a:rPr lang="ru-RU" altLang="ru-RU" sz="4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</a:t>
            </a:r>
            <a:r>
              <a:rPr lang="en-US" altLang="ru-RU" sz="4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  <a:r>
              <a:rPr lang="ru-RU" altLang="ru-RU" sz="4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…  </a:t>
            </a:r>
            <a:r>
              <a:rPr lang="en-US" altLang="ru-RU" sz="4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  <a:r>
              <a:rPr lang="ru-RU" altLang="ru-RU" sz="3600" dirty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altLang="ru-RU" sz="2400" dirty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 </a:t>
            </a:r>
            <a:endParaRPr lang="en-US" altLang="ru-RU" sz="2400" dirty="0">
              <a:solidFill>
                <a:schemeClr val="accent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048844" y="242515"/>
            <a:ext cx="6870700" cy="1600200"/>
          </a:xfrm>
        </p:spPr>
        <p:txBody>
          <a:bodyPr/>
          <a:lstStyle/>
          <a:p>
            <a:r>
              <a:rPr lang="ru-RU" altLang="ru-RU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Модулі</a:t>
            </a:r>
            <a:r>
              <a:rPr lang="ru-RU" alt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бар </a:t>
            </a:r>
            <a:r>
              <a:rPr lang="ru-RU" altLang="ru-RU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барлық</a:t>
            </a:r>
            <a:r>
              <a:rPr lang="ru-RU" alt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сандарды</a:t>
            </a:r>
            <a:r>
              <a:rPr lang="ru-RU" alt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жазыңыз</a:t>
            </a:r>
            <a:r>
              <a:rPr lang="ru-RU" alt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007021"/>
              </p:ext>
            </p:extLst>
          </p:nvPr>
        </p:nvGraphicFramePr>
        <p:xfrm>
          <a:off x="1600200" y="3251200"/>
          <a:ext cx="925513" cy="158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8600" imgH="393480" progId="Equation.3">
                  <p:embed/>
                </p:oleObj>
              </mc:Choice>
              <mc:Fallback>
                <p:oleObj name="Equation" r:id="rId2" imgW="228600" imgH="393480" progId="Equation.3">
                  <p:embed/>
                  <p:pic>
                    <p:nvPicPr>
                      <p:cNvPr id="7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251200"/>
                        <a:ext cx="925513" cy="158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2601980" y="3705258"/>
            <a:ext cx="468943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4000" dirty="0">
                <a:latin typeface="Segoe UI" panose="020B0502040204020203" pitchFamily="34" charset="0"/>
                <a:cs typeface="Segoe UI" panose="020B0502040204020203" pitchFamily="34" charset="0"/>
              </a:rPr>
              <a:t>= </a:t>
            </a:r>
            <a:r>
              <a:rPr lang="en-US" altLang="ru-RU" sz="4000" dirty="0">
                <a:latin typeface="Segoe UI" panose="020B0502040204020203" pitchFamily="34" charset="0"/>
                <a:cs typeface="Segoe UI" panose="020B0502040204020203" pitchFamily="34" charset="0"/>
              </a:rPr>
              <a:t>l</a:t>
            </a:r>
            <a:r>
              <a:rPr lang="ru-RU" altLang="ru-RU" sz="4000" dirty="0">
                <a:latin typeface="Segoe UI" panose="020B0502040204020203" pitchFamily="34" charset="0"/>
                <a:cs typeface="Segoe UI" panose="020B0502040204020203" pitchFamily="34" charset="0"/>
              </a:rPr>
              <a:t>   …    </a:t>
            </a:r>
            <a:r>
              <a:rPr lang="en-US" altLang="ru-RU" sz="4000" dirty="0">
                <a:latin typeface="Segoe UI" panose="020B0502040204020203" pitchFamily="34" charset="0"/>
                <a:cs typeface="Segoe UI" panose="020B0502040204020203" pitchFamily="34" charset="0"/>
              </a:rPr>
              <a:t>l</a:t>
            </a:r>
            <a:r>
              <a:rPr lang="ru-RU" altLang="ru-RU" sz="4000" dirty="0">
                <a:latin typeface="Segoe UI" panose="020B0502040204020203" pitchFamily="34" charset="0"/>
                <a:cs typeface="Segoe UI" panose="020B0502040204020203" pitchFamily="34" charset="0"/>
              </a:rPr>
              <a:t> = </a:t>
            </a:r>
            <a:r>
              <a:rPr lang="en-US" altLang="ru-RU" sz="4000" dirty="0">
                <a:latin typeface="Segoe UI" panose="020B0502040204020203" pitchFamily="34" charset="0"/>
                <a:cs typeface="Segoe UI" panose="020B0502040204020203" pitchFamily="34" charset="0"/>
              </a:rPr>
              <a:t>l</a:t>
            </a:r>
            <a:r>
              <a:rPr lang="ru-RU" altLang="ru-RU" sz="4000" dirty="0">
                <a:latin typeface="Segoe UI" panose="020B0502040204020203" pitchFamily="34" charset="0"/>
                <a:cs typeface="Segoe UI" panose="020B0502040204020203" pitchFamily="34" charset="0"/>
              </a:rPr>
              <a:t>   …     </a:t>
            </a:r>
            <a:r>
              <a:rPr lang="en-US" altLang="ru-RU" sz="4000" dirty="0">
                <a:latin typeface="Segoe UI" panose="020B0502040204020203" pitchFamily="34" charset="0"/>
                <a:cs typeface="Segoe UI" panose="020B0502040204020203" pitchFamily="34" charset="0"/>
              </a:rPr>
              <a:t>l</a:t>
            </a:r>
            <a:r>
              <a:rPr lang="ru-RU" altLang="ru-RU" sz="4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2959376" y="4838085"/>
            <a:ext cx="22733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4000" dirty="0">
                <a:latin typeface="Segoe UI" panose="020B0502040204020203" pitchFamily="34" charset="0"/>
                <a:cs typeface="Segoe UI" panose="020B0502040204020203" pitchFamily="34" charset="0"/>
              </a:rPr>
              <a:t>0 = </a:t>
            </a:r>
            <a:r>
              <a:rPr lang="en-US" altLang="ru-RU" sz="4000" dirty="0">
                <a:latin typeface="Segoe UI" panose="020B0502040204020203" pitchFamily="34" charset="0"/>
                <a:cs typeface="Segoe UI" panose="020B0502040204020203" pitchFamily="34" charset="0"/>
              </a:rPr>
              <a:t>l</a:t>
            </a:r>
            <a:r>
              <a:rPr lang="ru-RU" altLang="ru-RU" sz="4000" dirty="0">
                <a:latin typeface="Segoe UI" panose="020B0502040204020203" pitchFamily="34" charset="0"/>
                <a:cs typeface="Segoe UI" panose="020B0502040204020203" pitchFamily="34" charset="0"/>
              </a:rPr>
              <a:t> … </a:t>
            </a:r>
            <a:r>
              <a:rPr lang="en-US" altLang="ru-RU" sz="4000" dirty="0">
                <a:latin typeface="Segoe UI" panose="020B0502040204020203" pitchFamily="34" charset="0"/>
                <a:cs typeface="Segoe UI" panose="020B0502040204020203" pitchFamily="34" charset="0"/>
              </a:rPr>
              <a:t>l</a:t>
            </a:r>
            <a:r>
              <a:rPr lang="ru-RU" altLang="ru-RU" sz="4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370057" y="1491083"/>
            <a:ext cx="779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26</a:t>
            </a:r>
            <a:endParaRPr lang="it-IT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80169" y="1491083"/>
            <a:ext cx="1105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-26</a:t>
            </a:r>
            <a:endParaRPr lang="it-IT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64773" y="2193487"/>
            <a:ext cx="9336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5,7</a:t>
            </a:r>
            <a:endParaRPr lang="it-IT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76316" y="2183793"/>
            <a:ext cx="12937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-5,7</a:t>
            </a:r>
            <a:endParaRPr lang="it-IT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2535675"/>
              </p:ext>
            </p:extLst>
          </p:nvPr>
        </p:nvGraphicFramePr>
        <p:xfrm>
          <a:off x="5583814" y="3263581"/>
          <a:ext cx="1387475" cy="158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42720" imgH="393480" progId="Equation.3">
                  <p:embed/>
                </p:oleObj>
              </mc:Choice>
              <mc:Fallback>
                <p:oleObj name="Equation" r:id="rId4" imgW="342720" imgH="393480" progId="Equation.3">
                  <p:embed/>
                  <p:pic>
                    <p:nvPicPr>
                      <p:cNvPr id="2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3814" y="3263581"/>
                        <a:ext cx="1387475" cy="158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1010576"/>
              </p:ext>
            </p:extLst>
          </p:nvPr>
        </p:nvGraphicFramePr>
        <p:xfrm>
          <a:off x="3516050" y="3241138"/>
          <a:ext cx="925513" cy="158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28600" imgH="393480" progId="Equation.3">
                  <p:embed/>
                </p:oleObj>
              </mc:Choice>
              <mc:Fallback>
                <p:oleObj name="Equation" r:id="rId6" imgW="228600" imgH="393480" progId="Equation.3">
                  <p:embed/>
                  <p:pic>
                    <p:nvPicPr>
                      <p:cNvPr id="25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6050" y="3241138"/>
                        <a:ext cx="925513" cy="158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/>
          <p:nvPr/>
        </p:nvSpPr>
        <p:spPr>
          <a:xfrm>
            <a:off x="4210570" y="4759050"/>
            <a:ext cx="46198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4000" dirty="0">
                <a:solidFill>
                  <a:srgbClr val="3F3F3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3752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20" grpId="0"/>
      <p:bldP spid="21" grpId="0"/>
      <p:bldP spid="22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95288" y="668338"/>
            <a:ext cx="8305800" cy="50800"/>
            <a:chOff x="340" y="867"/>
            <a:chExt cx="5232" cy="32"/>
          </a:xfrm>
          <a:noFill/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340" y="867"/>
              <a:ext cx="217" cy="31"/>
              <a:chOff x="1744" y="3129"/>
              <a:chExt cx="348" cy="56"/>
            </a:xfrm>
            <a:grpFill/>
          </p:grpSpPr>
          <p:sp>
            <p:nvSpPr>
              <p:cNvPr id="75" name="Line 4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76" name="Oval 5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564" y="868"/>
              <a:ext cx="217" cy="31"/>
              <a:chOff x="1744" y="3129"/>
              <a:chExt cx="348" cy="56"/>
            </a:xfrm>
            <a:grpFill/>
          </p:grpSpPr>
          <p:sp>
            <p:nvSpPr>
              <p:cNvPr id="73" name="Line 7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74" name="Oval 8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7" name="Group 9"/>
            <p:cNvGrpSpPr>
              <a:grpSpLocks/>
            </p:cNvGrpSpPr>
            <p:nvPr/>
          </p:nvGrpSpPr>
          <p:grpSpPr bwMode="auto">
            <a:xfrm>
              <a:off x="789" y="868"/>
              <a:ext cx="217" cy="31"/>
              <a:chOff x="1744" y="3129"/>
              <a:chExt cx="348" cy="56"/>
            </a:xfrm>
            <a:grpFill/>
          </p:grpSpPr>
          <p:sp>
            <p:nvSpPr>
              <p:cNvPr id="71" name="Line 10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72" name="Oval 11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8" name="Group 12"/>
            <p:cNvGrpSpPr>
              <a:grpSpLocks/>
            </p:cNvGrpSpPr>
            <p:nvPr/>
          </p:nvGrpSpPr>
          <p:grpSpPr bwMode="auto">
            <a:xfrm>
              <a:off x="991" y="868"/>
              <a:ext cx="217" cy="31"/>
              <a:chOff x="1744" y="3129"/>
              <a:chExt cx="348" cy="56"/>
            </a:xfrm>
            <a:grpFill/>
          </p:grpSpPr>
          <p:sp>
            <p:nvSpPr>
              <p:cNvPr id="69" name="Line 13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70" name="Oval 14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9" name="Group 15"/>
            <p:cNvGrpSpPr>
              <a:grpSpLocks/>
            </p:cNvGrpSpPr>
            <p:nvPr/>
          </p:nvGrpSpPr>
          <p:grpSpPr bwMode="auto">
            <a:xfrm>
              <a:off x="1210" y="868"/>
              <a:ext cx="217" cy="31"/>
              <a:chOff x="1744" y="3129"/>
              <a:chExt cx="348" cy="56"/>
            </a:xfrm>
            <a:grpFill/>
          </p:grpSpPr>
          <p:sp>
            <p:nvSpPr>
              <p:cNvPr id="67" name="Line 16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68" name="Oval 17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0" name="Group 18"/>
            <p:cNvGrpSpPr>
              <a:grpSpLocks/>
            </p:cNvGrpSpPr>
            <p:nvPr/>
          </p:nvGrpSpPr>
          <p:grpSpPr bwMode="auto">
            <a:xfrm>
              <a:off x="1434" y="868"/>
              <a:ext cx="219" cy="31"/>
              <a:chOff x="1744" y="3129"/>
              <a:chExt cx="348" cy="56"/>
            </a:xfrm>
            <a:grpFill/>
          </p:grpSpPr>
          <p:sp>
            <p:nvSpPr>
              <p:cNvPr id="65" name="Line 19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66" name="Oval 20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1" name="Group 21"/>
            <p:cNvGrpSpPr>
              <a:grpSpLocks/>
            </p:cNvGrpSpPr>
            <p:nvPr/>
          </p:nvGrpSpPr>
          <p:grpSpPr bwMode="auto">
            <a:xfrm>
              <a:off x="1655" y="868"/>
              <a:ext cx="217" cy="31"/>
              <a:chOff x="1744" y="3129"/>
              <a:chExt cx="348" cy="56"/>
            </a:xfrm>
            <a:grpFill/>
          </p:grpSpPr>
          <p:sp>
            <p:nvSpPr>
              <p:cNvPr id="63" name="Line 22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64" name="Oval 23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2" name="Group 24"/>
            <p:cNvGrpSpPr>
              <a:grpSpLocks/>
            </p:cNvGrpSpPr>
            <p:nvPr/>
          </p:nvGrpSpPr>
          <p:grpSpPr bwMode="auto">
            <a:xfrm>
              <a:off x="1876" y="868"/>
              <a:ext cx="217" cy="31"/>
              <a:chOff x="1744" y="3129"/>
              <a:chExt cx="348" cy="56"/>
            </a:xfrm>
            <a:grpFill/>
          </p:grpSpPr>
          <p:sp>
            <p:nvSpPr>
              <p:cNvPr id="61" name="Line 25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62" name="Oval 26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3" name="Group 27"/>
            <p:cNvGrpSpPr>
              <a:grpSpLocks/>
            </p:cNvGrpSpPr>
            <p:nvPr/>
          </p:nvGrpSpPr>
          <p:grpSpPr bwMode="auto">
            <a:xfrm>
              <a:off x="2100" y="868"/>
              <a:ext cx="217" cy="31"/>
              <a:chOff x="1744" y="3129"/>
              <a:chExt cx="348" cy="56"/>
            </a:xfrm>
            <a:grpFill/>
          </p:grpSpPr>
          <p:sp>
            <p:nvSpPr>
              <p:cNvPr id="59" name="Line 28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60" name="Oval 29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4" name="Group 30"/>
            <p:cNvGrpSpPr>
              <a:grpSpLocks/>
            </p:cNvGrpSpPr>
            <p:nvPr/>
          </p:nvGrpSpPr>
          <p:grpSpPr bwMode="auto">
            <a:xfrm>
              <a:off x="2301" y="868"/>
              <a:ext cx="217" cy="31"/>
              <a:chOff x="1744" y="3129"/>
              <a:chExt cx="348" cy="56"/>
            </a:xfrm>
            <a:grpFill/>
          </p:grpSpPr>
          <p:sp>
            <p:nvSpPr>
              <p:cNvPr id="57" name="Line 31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58" name="Oval 32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5" name="Group 33"/>
            <p:cNvGrpSpPr>
              <a:grpSpLocks/>
            </p:cNvGrpSpPr>
            <p:nvPr/>
          </p:nvGrpSpPr>
          <p:grpSpPr bwMode="auto">
            <a:xfrm>
              <a:off x="2521" y="868"/>
              <a:ext cx="217" cy="31"/>
              <a:chOff x="1744" y="3129"/>
              <a:chExt cx="348" cy="56"/>
            </a:xfrm>
            <a:grpFill/>
          </p:grpSpPr>
          <p:sp>
            <p:nvSpPr>
              <p:cNvPr id="55" name="Line 34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56" name="Oval 35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6" name="Group 36"/>
            <p:cNvGrpSpPr>
              <a:grpSpLocks/>
            </p:cNvGrpSpPr>
            <p:nvPr/>
          </p:nvGrpSpPr>
          <p:grpSpPr bwMode="auto">
            <a:xfrm>
              <a:off x="2746" y="868"/>
              <a:ext cx="217" cy="31"/>
              <a:chOff x="1744" y="3129"/>
              <a:chExt cx="348" cy="56"/>
            </a:xfrm>
            <a:grpFill/>
          </p:grpSpPr>
          <p:sp>
            <p:nvSpPr>
              <p:cNvPr id="53" name="Line 37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54" name="Oval 38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7" name="Group 39"/>
            <p:cNvGrpSpPr>
              <a:grpSpLocks/>
            </p:cNvGrpSpPr>
            <p:nvPr/>
          </p:nvGrpSpPr>
          <p:grpSpPr bwMode="auto">
            <a:xfrm>
              <a:off x="2954" y="868"/>
              <a:ext cx="217" cy="31"/>
              <a:chOff x="1744" y="3129"/>
              <a:chExt cx="348" cy="56"/>
            </a:xfrm>
            <a:grpFill/>
          </p:grpSpPr>
          <p:sp>
            <p:nvSpPr>
              <p:cNvPr id="51" name="Line 40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52" name="Oval 41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8" name="Group 42"/>
            <p:cNvGrpSpPr>
              <a:grpSpLocks/>
            </p:cNvGrpSpPr>
            <p:nvPr/>
          </p:nvGrpSpPr>
          <p:grpSpPr bwMode="auto">
            <a:xfrm>
              <a:off x="3173" y="868"/>
              <a:ext cx="217" cy="31"/>
              <a:chOff x="1744" y="3129"/>
              <a:chExt cx="348" cy="56"/>
            </a:xfrm>
            <a:grpFill/>
          </p:grpSpPr>
          <p:sp>
            <p:nvSpPr>
              <p:cNvPr id="49" name="Line 43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50" name="Oval 44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9" name="Group 45"/>
            <p:cNvGrpSpPr>
              <a:grpSpLocks/>
            </p:cNvGrpSpPr>
            <p:nvPr/>
          </p:nvGrpSpPr>
          <p:grpSpPr bwMode="auto">
            <a:xfrm>
              <a:off x="3398" y="868"/>
              <a:ext cx="217" cy="31"/>
              <a:chOff x="1744" y="3129"/>
              <a:chExt cx="348" cy="56"/>
            </a:xfrm>
            <a:grpFill/>
          </p:grpSpPr>
          <p:sp>
            <p:nvSpPr>
              <p:cNvPr id="47" name="Line 46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48" name="Oval 47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20" name="Group 48"/>
            <p:cNvGrpSpPr>
              <a:grpSpLocks/>
            </p:cNvGrpSpPr>
            <p:nvPr/>
          </p:nvGrpSpPr>
          <p:grpSpPr bwMode="auto">
            <a:xfrm>
              <a:off x="3600" y="868"/>
              <a:ext cx="217" cy="31"/>
              <a:chOff x="1744" y="3129"/>
              <a:chExt cx="348" cy="56"/>
            </a:xfrm>
            <a:grpFill/>
          </p:grpSpPr>
          <p:sp>
            <p:nvSpPr>
              <p:cNvPr id="45" name="Line 49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46" name="Oval 50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21" name="Group 51"/>
            <p:cNvGrpSpPr>
              <a:grpSpLocks/>
            </p:cNvGrpSpPr>
            <p:nvPr/>
          </p:nvGrpSpPr>
          <p:grpSpPr bwMode="auto">
            <a:xfrm>
              <a:off x="3819" y="868"/>
              <a:ext cx="217" cy="31"/>
              <a:chOff x="1744" y="3129"/>
              <a:chExt cx="348" cy="56"/>
            </a:xfrm>
            <a:grpFill/>
          </p:grpSpPr>
          <p:sp>
            <p:nvSpPr>
              <p:cNvPr id="43" name="Line 52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44" name="Oval 53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22" name="Group 54"/>
            <p:cNvGrpSpPr>
              <a:grpSpLocks/>
            </p:cNvGrpSpPr>
            <p:nvPr/>
          </p:nvGrpSpPr>
          <p:grpSpPr bwMode="auto">
            <a:xfrm>
              <a:off x="4043" y="868"/>
              <a:ext cx="219" cy="31"/>
              <a:chOff x="1744" y="3129"/>
              <a:chExt cx="348" cy="56"/>
            </a:xfrm>
            <a:grpFill/>
          </p:grpSpPr>
          <p:sp>
            <p:nvSpPr>
              <p:cNvPr id="41" name="Line 55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42" name="Oval 56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23" name="Group 57"/>
            <p:cNvGrpSpPr>
              <a:grpSpLocks/>
            </p:cNvGrpSpPr>
            <p:nvPr/>
          </p:nvGrpSpPr>
          <p:grpSpPr bwMode="auto">
            <a:xfrm>
              <a:off x="4264" y="868"/>
              <a:ext cx="217" cy="31"/>
              <a:chOff x="1744" y="3129"/>
              <a:chExt cx="348" cy="56"/>
            </a:xfrm>
            <a:grpFill/>
          </p:grpSpPr>
          <p:sp>
            <p:nvSpPr>
              <p:cNvPr id="39" name="Line 58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40" name="Oval 59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24" name="Group 60"/>
            <p:cNvGrpSpPr>
              <a:grpSpLocks/>
            </p:cNvGrpSpPr>
            <p:nvPr/>
          </p:nvGrpSpPr>
          <p:grpSpPr bwMode="auto">
            <a:xfrm>
              <a:off x="4485" y="868"/>
              <a:ext cx="217" cy="31"/>
              <a:chOff x="1744" y="3129"/>
              <a:chExt cx="348" cy="56"/>
            </a:xfrm>
            <a:grpFill/>
          </p:grpSpPr>
          <p:sp>
            <p:nvSpPr>
              <p:cNvPr id="37" name="Line 61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38" name="Oval 62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25" name="Group 63"/>
            <p:cNvGrpSpPr>
              <a:grpSpLocks/>
            </p:cNvGrpSpPr>
            <p:nvPr/>
          </p:nvGrpSpPr>
          <p:grpSpPr bwMode="auto">
            <a:xfrm>
              <a:off x="4709" y="868"/>
              <a:ext cx="217" cy="31"/>
              <a:chOff x="1744" y="3129"/>
              <a:chExt cx="348" cy="56"/>
            </a:xfrm>
            <a:grpFill/>
          </p:grpSpPr>
          <p:sp>
            <p:nvSpPr>
              <p:cNvPr id="35" name="Line 64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36" name="Oval 65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26" name="Group 66"/>
            <p:cNvGrpSpPr>
              <a:grpSpLocks/>
            </p:cNvGrpSpPr>
            <p:nvPr/>
          </p:nvGrpSpPr>
          <p:grpSpPr bwMode="auto">
            <a:xfrm>
              <a:off x="4910" y="868"/>
              <a:ext cx="217" cy="31"/>
              <a:chOff x="1744" y="3129"/>
              <a:chExt cx="348" cy="56"/>
            </a:xfrm>
            <a:grpFill/>
          </p:grpSpPr>
          <p:sp>
            <p:nvSpPr>
              <p:cNvPr id="33" name="Line 67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34" name="Oval 68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27" name="Group 69"/>
            <p:cNvGrpSpPr>
              <a:grpSpLocks/>
            </p:cNvGrpSpPr>
            <p:nvPr/>
          </p:nvGrpSpPr>
          <p:grpSpPr bwMode="auto">
            <a:xfrm>
              <a:off x="5130" y="868"/>
              <a:ext cx="217" cy="31"/>
              <a:chOff x="1744" y="3129"/>
              <a:chExt cx="348" cy="56"/>
            </a:xfrm>
            <a:grpFill/>
          </p:grpSpPr>
          <p:sp>
            <p:nvSpPr>
              <p:cNvPr id="31" name="Line 70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32" name="Oval 71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28" name="Group 72"/>
            <p:cNvGrpSpPr>
              <a:grpSpLocks/>
            </p:cNvGrpSpPr>
            <p:nvPr/>
          </p:nvGrpSpPr>
          <p:grpSpPr bwMode="auto">
            <a:xfrm>
              <a:off x="5355" y="868"/>
              <a:ext cx="217" cy="31"/>
              <a:chOff x="1744" y="3129"/>
              <a:chExt cx="348" cy="56"/>
            </a:xfrm>
            <a:grpFill/>
          </p:grpSpPr>
          <p:sp>
            <p:nvSpPr>
              <p:cNvPr id="29" name="Line 73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30" name="Oval 74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</p:grpSp>
      <p:sp>
        <p:nvSpPr>
          <p:cNvPr id="77" name="Oval 75"/>
          <p:cNvSpPr>
            <a:spLocks noChangeArrowheads="1"/>
          </p:cNvSpPr>
          <p:nvPr/>
        </p:nvSpPr>
        <p:spPr bwMode="auto">
          <a:xfrm>
            <a:off x="3171825" y="655638"/>
            <a:ext cx="80963" cy="101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78" name="Group 76"/>
          <p:cNvGrpSpPr>
            <a:grpSpLocks/>
          </p:cNvGrpSpPr>
          <p:nvPr/>
        </p:nvGrpSpPr>
        <p:grpSpPr bwMode="auto">
          <a:xfrm>
            <a:off x="468313" y="4732338"/>
            <a:ext cx="8305800" cy="50800"/>
            <a:chOff x="340" y="867"/>
            <a:chExt cx="5232" cy="32"/>
          </a:xfrm>
          <a:noFill/>
        </p:grpSpPr>
        <p:grpSp>
          <p:nvGrpSpPr>
            <p:cNvPr id="79" name="Group 77"/>
            <p:cNvGrpSpPr>
              <a:grpSpLocks/>
            </p:cNvGrpSpPr>
            <p:nvPr/>
          </p:nvGrpSpPr>
          <p:grpSpPr bwMode="auto">
            <a:xfrm>
              <a:off x="340" y="867"/>
              <a:ext cx="217" cy="31"/>
              <a:chOff x="1744" y="3129"/>
              <a:chExt cx="348" cy="56"/>
            </a:xfrm>
            <a:grpFill/>
          </p:grpSpPr>
          <p:sp>
            <p:nvSpPr>
              <p:cNvPr id="149" name="Line 78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50" name="Oval 79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80" name="Group 80"/>
            <p:cNvGrpSpPr>
              <a:grpSpLocks/>
            </p:cNvGrpSpPr>
            <p:nvPr/>
          </p:nvGrpSpPr>
          <p:grpSpPr bwMode="auto">
            <a:xfrm>
              <a:off x="564" y="868"/>
              <a:ext cx="217" cy="31"/>
              <a:chOff x="1744" y="3129"/>
              <a:chExt cx="348" cy="56"/>
            </a:xfrm>
            <a:grpFill/>
          </p:grpSpPr>
          <p:sp>
            <p:nvSpPr>
              <p:cNvPr id="147" name="Line 81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48" name="Oval 82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81" name="Group 83"/>
            <p:cNvGrpSpPr>
              <a:grpSpLocks/>
            </p:cNvGrpSpPr>
            <p:nvPr/>
          </p:nvGrpSpPr>
          <p:grpSpPr bwMode="auto">
            <a:xfrm>
              <a:off x="789" y="868"/>
              <a:ext cx="217" cy="31"/>
              <a:chOff x="1744" y="3129"/>
              <a:chExt cx="348" cy="56"/>
            </a:xfrm>
            <a:grpFill/>
          </p:grpSpPr>
          <p:sp>
            <p:nvSpPr>
              <p:cNvPr id="145" name="Line 84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46" name="Oval 85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82" name="Group 86"/>
            <p:cNvGrpSpPr>
              <a:grpSpLocks/>
            </p:cNvGrpSpPr>
            <p:nvPr/>
          </p:nvGrpSpPr>
          <p:grpSpPr bwMode="auto">
            <a:xfrm>
              <a:off x="991" y="868"/>
              <a:ext cx="217" cy="31"/>
              <a:chOff x="1744" y="3129"/>
              <a:chExt cx="348" cy="56"/>
            </a:xfrm>
            <a:grpFill/>
          </p:grpSpPr>
          <p:sp>
            <p:nvSpPr>
              <p:cNvPr id="143" name="Line 87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44" name="Oval 88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83" name="Group 89"/>
            <p:cNvGrpSpPr>
              <a:grpSpLocks/>
            </p:cNvGrpSpPr>
            <p:nvPr/>
          </p:nvGrpSpPr>
          <p:grpSpPr bwMode="auto">
            <a:xfrm>
              <a:off x="1210" y="868"/>
              <a:ext cx="217" cy="31"/>
              <a:chOff x="1744" y="3129"/>
              <a:chExt cx="348" cy="56"/>
            </a:xfrm>
            <a:grpFill/>
          </p:grpSpPr>
          <p:sp>
            <p:nvSpPr>
              <p:cNvPr id="141" name="Line 90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42" name="Oval 91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84" name="Group 92"/>
            <p:cNvGrpSpPr>
              <a:grpSpLocks/>
            </p:cNvGrpSpPr>
            <p:nvPr/>
          </p:nvGrpSpPr>
          <p:grpSpPr bwMode="auto">
            <a:xfrm>
              <a:off x="1434" y="868"/>
              <a:ext cx="219" cy="31"/>
              <a:chOff x="1744" y="3129"/>
              <a:chExt cx="348" cy="56"/>
            </a:xfrm>
            <a:grpFill/>
          </p:grpSpPr>
          <p:sp>
            <p:nvSpPr>
              <p:cNvPr id="139" name="Line 93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40" name="Oval 94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85" name="Group 95"/>
            <p:cNvGrpSpPr>
              <a:grpSpLocks/>
            </p:cNvGrpSpPr>
            <p:nvPr/>
          </p:nvGrpSpPr>
          <p:grpSpPr bwMode="auto">
            <a:xfrm>
              <a:off x="1655" y="868"/>
              <a:ext cx="217" cy="31"/>
              <a:chOff x="1744" y="3129"/>
              <a:chExt cx="348" cy="56"/>
            </a:xfrm>
            <a:grpFill/>
          </p:grpSpPr>
          <p:sp>
            <p:nvSpPr>
              <p:cNvPr id="137" name="Line 96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38" name="Oval 97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86" name="Group 98"/>
            <p:cNvGrpSpPr>
              <a:grpSpLocks/>
            </p:cNvGrpSpPr>
            <p:nvPr/>
          </p:nvGrpSpPr>
          <p:grpSpPr bwMode="auto">
            <a:xfrm>
              <a:off x="1876" y="868"/>
              <a:ext cx="217" cy="31"/>
              <a:chOff x="1744" y="3129"/>
              <a:chExt cx="348" cy="56"/>
            </a:xfrm>
            <a:grpFill/>
          </p:grpSpPr>
          <p:sp>
            <p:nvSpPr>
              <p:cNvPr id="135" name="Line 99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36" name="Oval 100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87" name="Group 101"/>
            <p:cNvGrpSpPr>
              <a:grpSpLocks/>
            </p:cNvGrpSpPr>
            <p:nvPr/>
          </p:nvGrpSpPr>
          <p:grpSpPr bwMode="auto">
            <a:xfrm>
              <a:off x="2100" y="868"/>
              <a:ext cx="217" cy="31"/>
              <a:chOff x="1744" y="3129"/>
              <a:chExt cx="348" cy="56"/>
            </a:xfrm>
            <a:grpFill/>
          </p:grpSpPr>
          <p:sp>
            <p:nvSpPr>
              <p:cNvPr id="133" name="Line 102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34" name="Oval 103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88" name="Group 104"/>
            <p:cNvGrpSpPr>
              <a:grpSpLocks/>
            </p:cNvGrpSpPr>
            <p:nvPr/>
          </p:nvGrpSpPr>
          <p:grpSpPr bwMode="auto">
            <a:xfrm>
              <a:off x="2301" y="868"/>
              <a:ext cx="217" cy="31"/>
              <a:chOff x="1744" y="3129"/>
              <a:chExt cx="348" cy="56"/>
            </a:xfrm>
            <a:grpFill/>
          </p:grpSpPr>
          <p:sp>
            <p:nvSpPr>
              <p:cNvPr id="131" name="Line 105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32" name="Oval 106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89" name="Group 107"/>
            <p:cNvGrpSpPr>
              <a:grpSpLocks/>
            </p:cNvGrpSpPr>
            <p:nvPr/>
          </p:nvGrpSpPr>
          <p:grpSpPr bwMode="auto">
            <a:xfrm>
              <a:off x="2521" y="868"/>
              <a:ext cx="217" cy="31"/>
              <a:chOff x="1744" y="3129"/>
              <a:chExt cx="348" cy="56"/>
            </a:xfrm>
            <a:grpFill/>
          </p:grpSpPr>
          <p:sp>
            <p:nvSpPr>
              <p:cNvPr id="129" name="Line 108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30" name="Oval 109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90" name="Group 110"/>
            <p:cNvGrpSpPr>
              <a:grpSpLocks/>
            </p:cNvGrpSpPr>
            <p:nvPr/>
          </p:nvGrpSpPr>
          <p:grpSpPr bwMode="auto">
            <a:xfrm>
              <a:off x="2746" y="868"/>
              <a:ext cx="217" cy="31"/>
              <a:chOff x="1744" y="3129"/>
              <a:chExt cx="348" cy="56"/>
            </a:xfrm>
            <a:grpFill/>
          </p:grpSpPr>
          <p:sp>
            <p:nvSpPr>
              <p:cNvPr id="127" name="Line 111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28" name="Oval 112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91" name="Group 113"/>
            <p:cNvGrpSpPr>
              <a:grpSpLocks/>
            </p:cNvGrpSpPr>
            <p:nvPr/>
          </p:nvGrpSpPr>
          <p:grpSpPr bwMode="auto">
            <a:xfrm>
              <a:off x="2954" y="868"/>
              <a:ext cx="217" cy="31"/>
              <a:chOff x="1744" y="3129"/>
              <a:chExt cx="348" cy="56"/>
            </a:xfrm>
            <a:grpFill/>
          </p:grpSpPr>
          <p:sp>
            <p:nvSpPr>
              <p:cNvPr id="125" name="Line 114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26" name="Oval 115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92" name="Group 116"/>
            <p:cNvGrpSpPr>
              <a:grpSpLocks/>
            </p:cNvGrpSpPr>
            <p:nvPr/>
          </p:nvGrpSpPr>
          <p:grpSpPr bwMode="auto">
            <a:xfrm>
              <a:off x="3173" y="868"/>
              <a:ext cx="217" cy="31"/>
              <a:chOff x="1744" y="3129"/>
              <a:chExt cx="348" cy="56"/>
            </a:xfrm>
            <a:grpFill/>
          </p:grpSpPr>
          <p:sp>
            <p:nvSpPr>
              <p:cNvPr id="123" name="Line 117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24" name="Oval 118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93" name="Group 119"/>
            <p:cNvGrpSpPr>
              <a:grpSpLocks/>
            </p:cNvGrpSpPr>
            <p:nvPr/>
          </p:nvGrpSpPr>
          <p:grpSpPr bwMode="auto">
            <a:xfrm>
              <a:off x="3398" y="868"/>
              <a:ext cx="217" cy="31"/>
              <a:chOff x="1744" y="3129"/>
              <a:chExt cx="348" cy="56"/>
            </a:xfrm>
            <a:grpFill/>
          </p:grpSpPr>
          <p:sp>
            <p:nvSpPr>
              <p:cNvPr id="121" name="Line 120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22" name="Oval 121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94" name="Group 122"/>
            <p:cNvGrpSpPr>
              <a:grpSpLocks/>
            </p:cNvGrpSpPr>
            <p:nvPr/>
          </p:nvGrpSpPr>
          <p:grpSpPr bwMode="auto">
            <a:xfrm>
              <a:off x="3600" y="868"/>
              <a:ext cx="217" cy="31"/>
              <a:chOff x="1744" y="3129"/>
              <a:chExt cx="348" cy="56"/>
            </a:xfrm>
            <a:grpFill/>
          </p:grpSpPr>
          <p:sp>
            <p:nvSpPr>
              <p:cNvPr id="119" name="Line 123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20" name="Oval 124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95" name="Group 125"/>
            <p:cNvGrpSpPr>
              <a:grpSpLocks/>
            </p:cNvGrpSpPr>
            <p:nvPr/>
          </p:nvGrpSpPr>
          <p:grpSpPr bwMode="auto">
            <a:xfrm>
              <a:off x="3819" y="868"/>
              <a:ext cx="217" cy="31"/>
              <a:chOff x="1744" y="3129"/>
              <a:chExt cx="348" cy="56"/>
            </a:xfrm>
            <a:grpFill/>
          </p:grpSpPr>
          <p:sp>
            <p:nvSpPr>
              <p:cNvPr id="117" name="Line 126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18" name="Oval 127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96" name="Group 128"/>
            <p:cNvGrpSpPr>
              <a:grpSpLocks/>
            </p:cNvGrpSpPr>
            <p:nvPr/>
          </p:nvGrpSpPr>
          <p:grpSpPr bwMode="auto">
            <a:xfrm>
              <a:off x="4043" y="868"/>
              <a:ext cx="219" cy="31"/>
              <a:chOff x="1744" y="3129"/>
              <a:chExt cx="348" cy="56"/>
            </a:xfrm>
            <a:grpFill/>
          </p:grpSpPr>
          <p:sp>
            <p:nvSpPr>
              <p:cNvPr id="115" name="Line 129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16" name="Oval 130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97" name="Group 131"/>
            <p:cNvGrpSpPr>
              <a:grpSpLocks/>
            </p:cNvGrpSpPr>
            <p:nvPr/>
          </p:nvGrpSpPr>
          <p:grpSpPr bwMode="auto">
            <a:xfrm>
              <a:off x="4264" y="868"/>
              <a:ext cx="217" cy="31"/>
              <a:chOff x="1744" y="3129"/>
              <a:chExt cx="348" cy="56"/>
            </a:xfrm>
            <a:grpFill/>
          </p:grpSpPr>
          <p:sp>
            <p:nvSpPr>
              <p:cNvPr id="113" name="Line 132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14" name="Oval 133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98" name="Group 134"/>
            <p:cNvGrpSpPr>
              <a:grpSpLocks/>
            </p:cNvGrpSpPr>
            <p:nvPr/>
          </p:nvGrpSpPr>
          <p:grpSpPr bwMode="auto">
            <a:xfrm>
              <a:off x="4485" y="868"/>
              <a:ext cx="217" cy="31"/>
              <a:chOff x="1744" y="3129"/>
              <a:chExt cx="348" cy="56"/>
            </a:xfrm>
            <a:grpFill/>
          </p:grpSpPr>
          <p:sp>
            <p:nvSpPr>
              <p:cNvPr id="111" name="Line 135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12" name="Oval 136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99" name="Group 137"/>
            <p:cNvGrpSpPr>
              <a:grpSpLocks/>
            </p:cNvGrpSpPr>
            <p:nvPr/>
          </p:nvGrpSpPr>
          <p:grpSpPr bwMode="auto">
            <a:xfrm>
              <a:off x="4709" y="868"/>
              <a:ext cx="217" cy="31"/>
              <a:chOff x="1744" y="3129"/>
              <a:chExt cx="348" cy="56"/>
            </a:xfrm>
            <a:grpFill/>
          </p:grpSpPr>
          <p:sp>
            <p:nvSpPr>
              <p:cNvPr id="109" name="Line 138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10" name="Oval 139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00" name="Group 140"/>
            <p:cNvGrpSpPr>
              <a:grpSpLocks/>
            </p:cNvGrpSpPr>
            <p:nvPr/>
          </p:nvGrpSpPr>
          <p:grpSpPr bwMode="auto">
            <a:xfrm>
              <a:off x="4910" y="868"/>
              <a:ext cx="217" cy="31"/>
              <a:chOff x="1744" y="3129"/>
              <a:chExt cx="348" cy="56"/>
            </a:xfrm>
            <a:grpFill/>
          </p:grpSpPr>
          <p:sp>
            <p:nvSpPr>
              <p:cNvPr id="107" name="Line 141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08" name="Oval 142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01" name="Group 143"/>
            <p:cNvGrpSpPr>
              <a:grpSpLocks/>
            </p:cNvGrpSpPr>
            <p:nvPr/>
          </p:nvGrpSpPr>
          <p:grpSpPr bwMode="auto">
            <a:xfrm>
              <a:off x="5130" y="868"/>
              <a:ext cx="217" cy="31"/>
              <a:chOff x="1744" y="3129"/>
              <a:chExt cx="348" cy="56"/>
            </a:xfrm>
            <a:grpFill/>
          </p:grpSpPr>
          <p:sp>
            <p:nvSpPr>
              <p:cNvPr id="105" name="Line 144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06" name="Oval 145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02" name="Group 146"/>
            <p:cNvGrpSpPr>
              <a:grpSpLocks/>
            </p:cNvGrpSpPr>
            <p:nvPr/>
          </p:nvGrpSpPr>
          <p:grpSpPr bwMode="auto">
            <a:xfrm>
              <a:off x="5355" y="868"/>
              <a:ext cx="217" cy="31"/>
              <a:chOff x="1744" y="3129"/>
              <a:chExt cx="348" cy="56"/>
            </a:xfrm>
            <a:grpFill/>
          </p:grpSpPr>
          <p:sp>
            <p:nvSpPr>
              <p:cNvPr id="103" name="Line 147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04" name="Oval 148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</p:grpSp>
      <p:sp>
        <p:nvSpPr>
          <p:cNvPr id="151" name="Text Box 149"/>
          <p:cNvSpPr txBox="1">
            <a:spLocks noChangeArrowheads="1"/>
          </p:cNvSpPr>
          <p:nvPr/>
        </p:nvSpPr>
        <p:spPr bwMode="auto">
          <a:xfrm>
            <a:off x="4138613" y="4732338"/>
            <a:ext cx="433387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0</a:t>
            </a:r>
            <a:endParaRPr lang="ru-RU" altLang="ru-RU" sz="240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</a:endParaRPr>
          </a:p>
        </p:txBody>
      </p:sp>
      <p:grpSp>
        <p:nvGrpSpPr>
          <p:cNvPr id="152" name="Group 150"/>
          <p:cNvGrpSpPr>
            <a:grpSpLocks/>
          </p:cNvGrpSpPr>
          <p:nvPr/>
        </p:nvGrpSpPr>
        <p:grpSpPr bwMode="auto">
          <a:xfrm>
            <a:off x="2702336" y="728664"/>
            <a:ext cx="3600450" cy="482600"/>
            <a:chOff x="1746" y="450"/>
            <a:chExt cx="2268" cy="304"/>
          </a:xfrm>
          <a:noFill/>
        </p:grpSpPr>
        <p:sp>
          <p:nvSpPr>
            <p:cNvPr id="153" name="Text Box 151"/>
            <p:cNvSpPr txBox="1">
              <a:spLocks noChangeArrowheads="1"/>
            </p:cNvSpPr>
            <p:nvPr/>
          </p:nvSpPr>
          <p:spPr bwMode="auto">
            <a:xfrm>
              <a:off x="2561" y="460"/>
              <a:ext cx="273" cy="28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40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</a:rPr>
                <a:t>0</a:t>
              </a:r>
              <a:endParaRPr lang="ru-RU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54" name="Text Box 152"/>
            <p:cNvSpPr txBox="1">
              <a:spLocks noChangeArrowheads="1"/>
            </p:cNvSpPr>
            <p:nvPr/>
          </p:nvSpPr>
          <p:spPr bwMode="auto">
            <a:xfrm>
              <a:off x="1746" y="466"/>
              <a:ext cx="499" cy="28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40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</a:rPr>
                <a:t>– 3</a:t>
              </a:r>
              <a:endParaRPr lang="ru-RU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55" name="Text Box 153"/>
            <p:cNvSpPr txBox="1">
              <a:spLocks noChangeArrowheads="1"/>
            </p:cNvSpPr>
            <p:nvPr/>
          </p:nvSpPr>
          <p:spPr bwMode="auto">
            <a:xfrm>
              <a:off x="3515" y="450"/>
              <a:ext cx="499" cy="28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40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</a:rPr>
                <a:t> 5</a:t>
              </a:r>
              <a:endParaRPr lang="ru-RU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endParaRPr>
            </a:p>
          </p:txBody>
        </p:sp>
      </p:grpSp>
      <p:sp>
        <p:nvSpPr>
          <p:cNvPr id="156" name="Line 154"/>
          <p:cNvSpPr>
            <a:spLocks noChangeShapeType="1"/>
          </p:cNvSpPr>
          <p:nvPr/>
        </p:nvSpPr>
        <p:spPr bwMode="auto">
          <a:xfrm flipV="1">
            <a:off x="3222625" y="692150"/>
            <a:ext cx="1020763" cy="12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7" name="Line 155"/>
          <p:cNvSpPr>
            <a:spLocks noChangeShapeType="1"/>
          </p:cNvSpPr>
          <p:nvPr/>
        </p:nvSpPr>
        <p:spPr bwMode="auto">
          <a:xfrm>
            <a:off x="4244975" y="695325"/>
            <a:ext cx="1681163" cy="4763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8" name="Oval 156"/>
          <p:cNvSpPr>
            <a:spLocks noChangeArrowheads="1"/>
          </p:cNvSpPr>
          <p:nvPr/>
        </p:nvSpPr>
        <p:spPr bwMode="auto">
          <a:xfrm>
            <a:off x="5891213" y="638175"/>
            <a:ext cx="79375" cy="103188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9" name="Oval 157"/>
          <p:cNvSpPr>
            <a:spLocks noChangeArrowheads="1"/>
          </p:cNvSpPr>
          <p:nvPr/>
        </p:nvSpPr>
        <p:spPr bwMode="auto">
          <a:xfrm>
            <a:off x="3084057" y="4713401"/>
            <a:ext cx="71437" cy="101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0" name="Oval 158"/>
          <p:cNvSpPr>
            <a:spLocks noChangeArrowheads="1"/>
          </p:cNvSpPr>
          <p:nvPr/>
        </p:nvSpPr>
        <p:spPr bwMode="auto">
          <a:xfrm>
            <a:off x="7740650" y="4700588"/>
            <a:ext cx="80963" cy="103187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1" name="Text Box 159"/>
          <p:cNvSpPr txBox="1">
            <a:spLocks noChangeArrowheads="1"/>
          </p:cNvSpPr>
          <p:nvPr/>
        </p:nvSpPr>
        <p:spPr bwMode="auto">
          <a:xfrm>
            <a:off x="2592483" y="4934063"/>
            <a:ext cx="10795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– 3</a:t>
            </a:r>
            <a:r>
              <a:rPr lang="ru-RU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,</a:t>
            </a:r>
            <a:r>
              <a:rPr lang="en-US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5</a:t>
            </a:r>
            <a:endParaRPr lang="ru-RU" altLang="ru-RU" sz="240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62" name="Text Box 160"/>
          <p:cNvSpPr txBox="1">
            <a:spLocks noChangeArrowheads="1"/>
          </p:cNvSpPr>
          <p:nvPr/>
        </p:nvSpPr>
        <p:spPr bwMode="auto">
          <a:xfrm>
            <a:off x="7380288" y="4843463"/>
            <a:ext cx="79216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10</a:t>
            </a:r>
          </a:p>
        </p:txBody>
      </p:sp>
      <p:sp>
        <p:nvSpPr>
          <p:cNvPr id="163" name="Line 161"/>
          <p:cNvSpPr>
            <a:spLocks noChangeShapeType="1"/>
          </p:cNvSpPr>
          <p:nvPr/>
        </p:nvSpPr>
        <p:spPr bwMode="auto">
          <a:xfrm flipV="1">
            <a:off x="3117850" y="4752975"/>
            <a:ext cx="1190625" cy="95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4" name="Line 162"/>
          <p:cNvSpPr>
            <a:spLocks noChangeShapeType="1"/>
          </p:cNvSpPr>
          <p:nvPr/>
        </p:nvSpPr>
        <p:spPr bwMode="auto">
          <a:xfrm flipV="1">
            <a:off x="4310063" y="4756150"/>
            <a:ext cx="344963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165" name="Group 163"/>
          <p:cNvGrpSpPr>
            <a:grpSpLocks/>
          </p:cNvGrpSpPr>
          <p:nvPr/>
        </p:nvGrpSpPr>
        <p:grpSpPr bwMode="auto">
          <a:xfrm>
            <a:off x="442913" y="2754313"/>
            <a:ext cx="8305800" cy="50800"/>
            <a:chOff x="340" y="867"/>
            <a:chExt cx="5232" cy="32"/>
          </a:xfrm>
          <a:noFill/>
        </p:grpSpPr>
        <p:grpSp>
          <p:nvGrpSpPr>
            <p:cNvPr id="166" name="Group 164"/>
            <p:cNvGrpSpPr>
              <a:grpSpLocks/>
            </p:cNvGrpSpPr>
            <p:nvPr/>
          </p:nvGrpSpPr>
          <p:grpSpPr bwMode="auto">
            <a:xfrm>
              <a:off x="340" y="867"/>
              <a:ext cx="217" cy="31"/>
              <a:chOff x="1744" y="3129"/>
              <a:chExt cx="348" cy="56"/>
            </a:xfrm>
            <a:grpFill/>
          </p:grpSpPr>
          <p:sp>
            <p:nvSpPr>
              <p:cNvPr id="236" name="Line 165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37" name="Oval 166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67" name="Group 167"/>
            <p:cNvGrpSpPr>
              <a:grpSpLocks/>
            </p:cNvGrpSpPr>
            <p:nvPr/>
          </p:nvGrpSpPr>
          <p:grpSpPr bwMode="auto">
            <a:xfrm>
              <a:off x="564" y="868"/>
              <a:ext cx="217" cy="31"/>
              <a:chOff x="1744" y="3129"/>
              <a:chExt cx="348" cy="56"/>
            </a:xfrm>
            <a:grpFill/>
          </p:grpSpPr>
          <p:sp>
            <p:nvSpPr>
              <p:cNvPr id="234" name="Line 168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35" name="Oval 169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68" name="Group 170"/>
            <p:cNvGrpSpPr>
              <a:grpSpLocks/>
            </p:cNvGrpSpPr>
            <p:nvPr/>
          </p:nvGrpSpPr>
          <p:grpSpPr bwMode="auto">
            <a:xfrm>
              <a:off x="789" y="868"/>
              <a:ext cx="217" cy="31"/>
              <a:chOff x="1744" y="3129"/>
              <a:chExt cx="348" cy="56"/>
            </a:xfrm>
            <a:grpFill/>
          </p:grpSpPr>
          <p:sp>
            <p:nvSpPr>
              <p:cNvPr id="232" name="Line 171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33" name="Oval 172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69" name="Group 173"/>
            <p:cNvGrpSpPr>
              <a:grpSpLocks/>
            </p:cNvGrpSpPr>
            <p:nvPr/>
          </p:nvGrpSpPr>
          <p:grpSpPr bwMode="auto">
            <a:xfrm>
              <a:off x="991" y="868"/>
              <a:ext cx="217" cy="31"/>
              <a:chOff x="1744" y="3129"/>
              <a:chExt cx="348" cy="56"/>
            </a:xfrm>
            <a:grpFill/>
          </p:grpSpPr>
          <p:sp>
            <p:nvSpPr>
              <p:cNvPr id="230" name="Line 174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31" name="Oval 175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70" name="Group 176"/>
            <p:cNvGrpSpPr>
              <a:grpSpLocks/>
            </p:cNvGrpSpPr>
            <p:nvPr/>
          </p:nvGrpSpPr>
          <p:grpSpPr bwMode="auto">
            <a:xfrm>
              <a:off x="1210" y="868"/>
              <a:ext cx="217" cy="31"/>
              <a:chOff x="1744" y="3129"/>
              <a:chExt cx="348" cy="56"/>
            </a:xfrm>
            <a:grpFill/>
          </p:grpSpPr>
          <p:sp>
            <p:nvSpPr>
              <p:cNvPr id="228" name="Line 177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29" name="Oval 178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71" name="Group 179"/>
            <p:cNvGrpSpPr>
              <a:grpSpLocks/>
            </p:cNvGrpSpPr>
            <p:nvPr/>
          </p:nvGrpSpPr>
          <p:grpSpPr bwMode="auto">
            <a:xfrm>
              <a:off x="1434" y="868"/>
              <a:ext cx="219" cy="31"/>
              <a:chOff x="1744" y="3129"/>
              <a:chExt cx="348" cy="56"/>
            </a:xfrm>
            <a:grpFill/>
          </p:grpSpPr>
          <p:sp>
            <p:nvSpPr>
              <p:cNvPr id="226" name="Line 180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27" name="Oval 181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72" name="Group 182"/>
            <p:cNvGrpSpPr>
              <a:grpSpLocks/>
            </p:cNvGrpSpPr>
            <p:nvPr/>
          </p:nvGrpSpPr>
          <p:grpSpPr bwMode="auto">
            <a:xfrm>
              <a:off x="1655" y="868"/>
              <a:ext cx="217" cy="31"/>
              <a:chOff x="1744" y="3129"/>
              <a:chExt cx="348" cy="56"/>
            </a:xfrm>
            <a:grpFill/>
          </p:grpSpPr>
          <p:sp>
            <p:nvSpPr>
              <p:cNvPr id="224" name="Line 183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25" name="Oval 184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73" name="Group 185"/>
            <p:cNvGrpSpPr>
              <a:grpSpLocks/>
            </p:cNvGrpSpPr>
            <p:nvPr/>
          </p:nvGrpSpPr>
          <p:grpSpPr bwMode="auto">
            <a:xfrm>
              <a:off x="1876" y="868"/>
              <a:ext cx="217" cy="31"/>
              <a:chOff x="1744" y="3129"/>
              <a:chExt cx="348" cy="56"/>
            </a:xfrm>
            <a:grpFill/>
          </p:grpSpPr>
          <p:sp>
            <p:nvSpPr>
              <p:cNvPr id="222" name="Line 186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23" name="Oval 187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74" name="Group 188"/>
            <p:cNvGrpSpPr>
              <a:grpSpLocks/>
            </p:cNvGrpSpPr>
            <p:nvPr/>
          </p:nvGrpSpPr>
          <p:grpSpPr bwMode="auto">
            <a:xfrm>
              <a:off x="2100" y="868"/>
              <a:ext cx="217" cy="31"/>
              <a:chOff x="1744" y="3129"/>
              <a:chExt cx="348" cy="56"/>
            </a:xfrm>
            <a:grpFill/>
          </p:grpSpPr>
          <p:sp>
            <p:nvSpPr>
              <p:cNvPr id="220" name="Line 189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21" name="Oval 190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75" name="Group 191"/>
            <p:cNvGrpSpPr>
              <a:grpSpLocks/>
            </p:cNvGrpSpPr>
            <p:nvPr/>
          </p:nvGrpSpPr>
          <p:grpSpPr bwMode="auto">
            <a:xfrm>
              <a:off x="2301" y="868"/>
              <a:ext cx="217" cy="31"/>
              <a:chOff x="1744" y="3129"/>
              <a:chExt cx="348" cy="56"/>
            </a:xfrm>
            <a:grpFill/>
          </p:grpSpPr>
          <p:sp>
            <p:nvSpPr>
              <p:cNvPr id="218" name="Line 192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19" name="Oval 193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76" name="Group 194"/>
            <p:cNvGrpSpPr>
              <a:grpSpLocks/>
            </p:cNvGrpSpPr>
            <p:nvPr/>
          </p:nvGrpSpPr>
          <p:grpSpPr bwMode="auto">
            <a:xfrm>
              <a:off x="2521" y="868"/>
              <a:ext cx="217" cy="31"/>
              <a:chOff x="1744" y="3129"/>
              <a:chExt cx="348" cy="56"/>
            </a:xfrm>
            <a:grpFill/>
          </p:grpSpPr>
          <p:sp>
            <p:nvSpPr>
              <p:cNvPr id="216" name="Line 195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17" name="Oval 196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77" name="Group 197"/>
            <p:cNvGrpSpPr>
              <a:grpSpLocks/>
            </p:cNvGrpSpPr>
            <p:nvPr/>
          </p:nvGrpSpPr>
          <p:grpSpPr bwMode="auto">
            <a:xfrm>
              <a:off x="2746" y="868"/>
              <a:ext cx="217" cy="31"/>
              <a:chOff x="1744" y="3129"/>
              <a:chExt cx="348" cy="56"/>
            </a:xfrm>
            <a:grpFill/>
          </p:grpSpPr>
          <p:sp>
            <p:nvSpPr>
              <p:cNvPr id="214" name="Line 198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15" name="Oval 199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78" name="Group 200"/>
            <p:cNvGrpSpPr>
              <a:grpSpLocks/>
            </p:cNvGrpSpPr>
            <p:nvPr/>
          </p:nvGrpSpPr>
          <p:grpSpPr bwMode="auto">
            <a:xfrm>
              <a:off x="2954" y="868"/>
              <a:ext cx="217" cy="31"/>
              <a:chOff x="1744" y="3129"/>
              <a:chExt cx="348" cy="56"/>
            </a:xfrm>
            <a:grpFill/>
          </p:grpSpPr>
          <p:sp>
            <p:nvSpPr>
              <p:cNvPr id="212" name="Line 201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13" name="Oval 202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79" name="Group 203"/>
            <p:cNvGrpSpPr>
              <a:grpSpLocks/>
            </p:cNvGrpSpPr>
            <p:nvPr/>
          </p:nvGrpSpPr>
          <p:grpSpPr bwMode="auto">
            <a:xfrm>
              <a:off x="3173" y="868"/>
              <a:ext cx="217" cy="31"/>
              <a:chOff x="1744" y="3129"/>
              <a:chExt cx="348" cy="56"/>
            </a:xfrm>
            <a:grpFill/>
          </p:grpSpPr>
          <p:sp>
            <p:nvSpPr>
              <p:cNvPr id="210" name="Line 204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11" name="Oval 205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80" name="Group 206"/>
            <p:cNvGrpSpPr>
              <a:grpSpLocks/>
            </p:cNvGrpSpPr>
            <p:nvPr/>
          </p:nvGrpSpPr>
          <p:grpSpPr bwMode="auto">
            <a:xfrm>
              <a:off x="3398" y="868"/>
              <a:ext cx="217" cy="31"/>
              <a:chOff x="1744" y="3129"/>
              <a:chExt cx="348" cy="56"/>
            </a:xfrm>
            <a:grpFill/>
          </p:grpSpPr>
          <p:sp>
            <p:nvSpPr>
              <p:cNvPr id="208" name="Line 207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09" name="Oval 208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81" name="Group 209"/>
            <p:cNvGrpSpPr>
              <a:grpSpLocks/>
            </p:cNvGrpSpPr>
            <p:nvPr/>
          </p:nvGrpSpPr>
          <p:grpSpPr bwMode="auto">
            <a:xfrm>
              <a:off x="3600" y="868"/>
              <a:ext cx="217" cy="31"/>
              <a:chOff x="1744" y="3129"/>
              <a:chExt cx="348" cy="56"/>
            </a:xfrm>
            <a:grpFill/>
          </p:grpSpPr>
          <p:sp>
            <p:nvSpPr>
              <p:cNvPr id="206" name="Line 210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07" name="Oval 211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82" name="Group 212"/>
            <p:cNvGrpSpPr>
              <a:grpSpLocks/>
            </p:cNvGrpSpPr>
            <p:nvPr/>
          </p:nvGrpSpPr>
          <p:grpSpPr bwMode="auto">
            <a:xfrm>
              <a:off x="3819" y="868"/>
              <a:ext cx="217" cy="31"/>
              <a:chOff x="1744" y="3129"/>
              <a:chExt cx="348" cy="56"/>
            </a:xfrm>
            <a:grpFill/>
          </p:grpSpPr>
          <p:sp>
            <p:nvSpPr>
              <p:cNvPr id="204" name="Line 213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05" name="Oval 214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83" name="Group 215"/>
            <p:cNvGrpSpPr>
              <a:grpSpLocks/>
            </p:cNvGrpSpPr>
            <p:nvPr/>
          </p:nvGrpSpPr>
          <p:grpSpPr bwMode="auto">
            <a:xfrm>
              <a:off x="4043" y="868"/>
              <a:ext cx="219" cy="31"/>
              <a:chOff x="1744" y="3129"/>
              <a:chExt cx="348" cy="56"/>
            </a:xfrm>
            <a:grpFill/>
          </p:grpSpPr>
          <p:sp>
            <p:nvSpPr>
              <p:cNvPr id="202" name="Line 216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03" name="Oval 217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84" name="Group 218"/>
            <p:cNvGrpSpPr>
              <a:grpSpLocks/>
            </p:cNvGrpSpPr>
            <p:nvPr/>
          </p:nvGrpSpPr>
          <p:grpSpPr bwMode="auto">
            <a:xfrm>
              <a:off x="4264" y="868"/>
              <a:ext cx="217" cy="31"/>
              <a:chOff x="1744" y="3129"/>
              <a:chExt cx="348" cy="56"/>
            </a:xfrm>
            <a:grpFill/>
          </p:grpSpPr>
          <p:sp>
            <p:nvSpPr>
              <p:cNvPr id="200" name="Line 219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01" name="Oval 220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85" name="Group 221"/>
            <p:cNvGrpSpPr>
              <a:grpSpLocks/>
            </p:cNvGrpSpPr>
            <p:nvPr/>
          </p:nvGrpSpPr>
          <p:grpSpPr bwMode="auto">
            <a:xfrm>
              <a:off x="4485" y="868"/>
              <a:ext cx="217" cy="31"/>
              <a:chOff x="1744" y="3129"/>
              <a:chExt cx="348" cy="56"/>
            </a:xfrm>
            <a:grpFill/>
          </p:grpSpPr>
          <p:sp>
            <p:nvSpPr>
              <p:cNvPr id="198" name="Line 222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99" name="Oval 223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86" name="Group 224"/>
            <p:cNvGrpSpPr>
              <a:grpSpLocks/>
            </p:cNvGrpSpPr>
            <p:nvPr/>
          </p:nvGrpSpPr>
          <p:grpSpPr bwMode="auto">
            <a:xfrm>
              <a:off x="4709" y="868"/>
              <a:ext cx="217" cy="31"/>
              <a:chOff x="1744" y="3129"/>
              <a:chExt cx="348" cy="56"/>
            </a:xfrm>
            <a:grpFill/>
          </p:grpSpPr>
          <p:sp>
            <p:nvSpPr>
              <p:cNvPr id="196" name="Line 225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97" name="Oval 226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87" name="Group 227"/>
            <p:cNvGrpSpPr>
              <a:grpSpLocks/>
            </p:cNvGrpSpPr>
            <p:nvPr/>
          </p:nvGrpSpPr>
          <p:grpSpPr bwMode="auto">
            <a:xfrm>
              <a:off x="4910" y="868"/>
              <a:ext cx="217" cy="31"/>
              <a:chOff x="1744" y="3129"/>
              <a:chExt cx="348" cy="56"/>
            </a:xfrm>
            <a:grpFill/>
          </p:grpSpPr>
          <p:sp>
            <p:nvSpPr>
              <p:cNvPr id="194" name="Line 228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95" name="Oval 229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88" name="Group 230"/>
            <p:cNvGrpSpPr>
              <a:grpSpLocks/>
            </p:cNvGrpSpPr>
            <p:nvPr/>
          </p:nvGrpSpPr>
          <p:grpSpPr bwMode="auto">
            <a:xfrm>
              <a:off x="5130" y="868"/>
              <a:ext cx="217" cy="31"/>
              <a:chOff x="1744" y="3129"/>
              <a:chExt cx="348" cy="56"/>
            </a:xfrm>
            <a:grpFill/>
          </p:grpSpPr>
          <p:sp>
            <p:nvSpPr>
              <p:cNvPr id="192" name="Line 231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93" name="Oval 232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89" name="Group 233"/>
            <p:cNvGrpSpPr>
              <a:grpSpLocks/>
            </p:cNvGrpSpPr>
            <p:nvPr/>
          </p:nvGrpSpPr>
          <p:grpSpPr bwMode="auto">
            <a:xfrm>
              <a:off x="5355" y="868"/>
              <a:ext cx="217" cy="31"/>
              <a:chOff x="1744" y="3129"/>
              <a:chExt cx="348" cy="56"/>
            </a:xfrm>
            <a:grpFill/>
          </p:grpSpPr>
          <p:sp>
            <p:nvSpPr>
              <p:cNvPr id="190" name="Line 234"/>
              <p:cNvSpPr>
                <a:spLocks noChangeShapeType="1"/>
              </p:cNvSpPr>
              <p:nvPr/>
            </p:nvSpPr>
            <p:spPr bwMode="auto">
              <a:xfrm>
                <a:off x="1820" y="3165"/>
                <a:ext cx="272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91" name="Oval 235"/>
              <p:cNvSpPr>
                <a:spLocks noChangeArrowheads="1"/>
              </p:cNvSpPr>
              <p:nvPr/>
            </p:nvSpPr>
            <p:spPr bwMode="auto">
              <a:xfrm>
                <a:off x="1744" y="3129"/>
                <a:ext cx="56" cy="56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</p:grpSp>
      <p:sp>
        <p:nvSpPr>
          <p:cNvPr id="238" name="Text Box 236"/>
          <p:cNvSpPr txBox="1">
            <a:spLocks noChangeArrowheads="1"/>
          </p:cNvSpPr>
          <p:nvPr/>
        </p:nvSpPr>
        <p:spPr bwMode="auto">
          <a:xfrm>
            <a:off x="4114800" y="2935288"/>
            <a:ext cx="433388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0</a:t>
            </a:r>
            <a:endParaRPr lang="ru-RU" altLang="ru-RU" sz="240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39" name="Oval 237"/>
          <p:cNvSpPr>
            <a:spLocks noChangeArrowheads="1"/>
          </p:cNvSpPr>
          <p:nvPr/>
        </p:nvSpPr>
        <p:spPr bwMode="auto">
          <a:xfrm>
            <a:off x="2871788" y="2733675"/>
            <a:ext cx="77787" cy="103188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0" name="Text Box 238"/>
          <p:cNvSpPr txBox="1">
            <a:spLocks noChangeArrowheads="1"/>
          </p:cNvSpPr>
          <p:nvPr/>
        </p:nvSpPr>
        <p:spPr bwMode="auto">
          <a:xfrm>
            <a:off x="2555875" y="2935288"/>
            <a:ext cx="7921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– 4</a:t>
            </a:r>
            <a:endParaRPr lang="ru-RU" altLang="ru-RU" sz="240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41" name="Text Box 239"/>
          <p:cNvSpPr txBox="1">
            <a:spLocks noChangeArrowheads="1"/>
          </p:cNvSpPr>
          <p:nvPr/>
        </p:nvSpPr>
        <p:spPr bwMode="auto">
          <a:xfrm>
            <a:off x="6011863" y="2935288"/>
            <a:ext cx="79216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 6</a:t>
            </a:r>
            <a:endParaRPr lang="ru-RU" altLang="ru-RU" sz="240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42" name="Line 240"/>
          <p:cNvSpPr>
            <a:spLocks noChangeShapeType="1"/>
          </p:cNvSpPr>
          <p:nvPr/>
        </p:nvSpPr>
        <p:spPr bwMode="auto">
          <a:xfrm flipV="1">
            <a:off x="2987675" y="2778125"/>
            <a:ext cx="1341438" cy="31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3" name="Line 241"/>
          <p:cNvSpPr>
            <a:spLocks noChangeShapeType="1"/>
          </p:cNvSpPr>
          <p:nvPr/>
        </p:nvSpPr>
        <p:spPr bwMode="auto">
          <a:xfrm>
            <a:off x="4330700" y="2781300"/>
            <a:ext cx="2041525" cy="0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4" name="Oval 242"/>
          <p:cNvSpPr>
            <a:spLocks noChangeArrowheads="1"/>
          </p:cNvSpPr>
          <p:nvPr/>
        </p:nvSpPr>
        <p:spPr bwMode="auto">
          <a:xfrm>
            <a:off x="6323013" y="2741613"/>
            <a:ext cx="77787" cy="101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5" name="Text Box 243"/>
          <p:cNvSpPr txBox="1">
            <a:spLocks noChangeArrowheads="1"/>
          </p:cNvSpPr>
          <p:nvPr/>
        </p:nvSpPr>
        <p:spPr bwMode="auto">
          <a:xfrm>
            <a:off x="2195513" y="1341438"/>
            <a:ext cx="1584325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–3 </a:t>
            </a:r>
            <a:r>
              <a:rPr lang="en-US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= 3</a:t>
            </a:r>
            <a:endParaRPr lang="en-US" altLang="ru-RU" sz="240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6" name="Text Box 244"/>
          <p:cNvSpPr txBox="1">
            <a:spLocks noChangeArrowheads="1"/>
          </p:cNvSpPr>
          <p:nvPr/>
        </p:nvSpPr>
        <p:spPr bwMode="auto">
          <a:xfrm>
            <a:off x="5102225" y="1304925"/>
            <a:ext cx="1584325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US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= 5</a:t>
            </a:r>
            <a:endParaRPr lang="en-US" altLang="ru-RU" sz="240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7" name="Text Box 245"/>
          <p:cNvSpPr txBox="1">
            <a:spLocks noChangeArrowheads="1"/>
          </p:cNvSpPr>
          <p:nvPr/>
        </p:nvSpPr>
        <p:spPr bwMode="auto">
          <a:xfrm>
            <a:off x="2195513" y="3429000"/>
            <a:ext cx="1584325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–4 </a:t>
            </a:r>
            <a:r>
              <a:rPr lang="en-US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= 4</a:t>
            </a:r>
            <a:endParaRPr lang="en-US" altLang="ru-RU" sz="240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8" name="Text Box 246"/>
          <p:cNvSpPr txBox="1">
            <a:spLocks noChangeArrowheads="1"/>
          </p:cNvSpPr>
          <p:nvPr/>
        </p:nvSpPr>
        <p:spPr bwMode="auto">
          <a:xfrm>
            <a:off x="5724525" y="3357563"/>
            <a:ext cx="1584325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US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= 6</a:t>
            </a:r>
            <a:endParaRPr lang="en-US" altLang="ru-RU" sz="240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9" name="Text Box 247"/>
          <p:cNvSpPr txBox="1">
            <a:spLocks noChangeArrowheads="1"/>
          </p:cNvSpPr>
          <p:nvPr/>
        </p:nvSpPr>
        <p:spPr bwMode="auto">
          <a:xfrm>
            <a:off x="2195513" y="5373688"/>
            <a:ext cx="1944687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–3,5 </a:t>
            </a:r>
            <a:r>
              <a:rPr lang="en-US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= 3,5</a:t>
            </a:r>
            <a:endParaRPr lang="en-US" altLang="ru-RU" sz="240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0" name="Text Box 248"/>
          <p:cNvSpPr txBox="1">
            <a:spLocks noChangeArrowheads="1"/>
          </p:cNvSpPr>
          <p:nvPr/>
        </p:nvSpPr>
        <p:spPr bwMode="auto">
          <a:xfrm>
            <a:off x="6588125" y="5373688"/>
            <a:ext cx="1944688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altLang="ru-RU" sz="2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= 10</a:t>
            </a:r>
            <a:endParaRPr lang="en-US" altLang="ru-RU" sz="240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1" name="Text Box 249"/>
          <p:cNvSpPr txBox="1">
            <a:spLocks noChangeArrowheads="1"/>
          </p:cNvSpPr>
          <p:nvPr/>
        </p:nvSpPr>
        <p:spPr bwMode="auto">
          <a:xfrm>
            <a:off x="3995738" y="5949950"/>
            <a:ext cx="1152525" cy="519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8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altLang="ru-RU" sz="28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0 </a:t>
            </a:r>
            <a:r>
              <a:rPr lang="en-US" altLang="ru-RU" sz="28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altLang="ru-RU" sz="28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endParaRPr lang="en-US" altLang="ru-RU" sz="280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" name="Text Box 250"/>
          <p:cNvSpPr txBox="1">
            <a:spLocks noChangeArrowheads="1"/>
          </p:cNvSpPr>
          <p:nvPr/>
        </p:nvSpPr>
        <p:spPr bwMode="auto">
          <a:xfrm>
            <a:off x="5003800" y="5949950"/>
            <a:ext cx="576263" cy="519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8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altLang="ru-RU" sz="280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4" name="Line 162"/>
          <p:cNvSpPr>
            <a:spLocks noChangeShapeType="1"/>
          </p:cNvSpPr>
          <p:nvPr/>
        </p:nvSpPr>
        <p:spPr bwMode="auto">
          <a:xfrm flipV="1">
            <a:off x="4273551" y="4752975"/>
            <a:ext cx="3449637" cy="0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0189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151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238" grpId="0" animBg="1"/>
      <p:bldP spid="239" grpId="0" animBg="1"/>
      <p:bldP spid="240" grpId="0" animBg="1"/>
      <p:bldP spid="241" grpId="0" animBg="1"/>
      <p:bldP spid="242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2" grpId="0" animBg="1"/>
      <p:bldP spid="25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98783" y="542781"/>
            <a:ext cx="933097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it-IT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Өрнектің</a:t>
            </a:r>
            <a:r>
              <a:rPr lang="ru-RU" altLang="it-IT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мәндерін</a:t>
            </a:r>
            <a:r>
              <a:rPr lang="ru-RU" altLang="it-IT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табыңыз</a:t>
            </a:r>
            <a:endParaRPr lang="ru-RU" altLang="it-IT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7353660" y="1229815"/>
            <a:ext cx="3124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it-IT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-(-(-(-(-1))))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4829147" y="1244456"/>
            <a:ext cx="3429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it-IT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-(-(-1))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1238250" y="2475885"/>
            <a:ext cx="7734300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it-IT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Өрнектің</a:t>
            </a:r>
            <a:r>
              <a:rPr lang="ru-RU" altLang="it-IT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мәндерін</a:t>
            </a:r>
            <a:r>
              <a:rPr lang="ru-RU" altLang="it-IT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табыңыз</a:t>
            </a:r>
            <a:endParaRPr lang="ru-RU" altLang="it-IT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r>
              <a:rPr lang="ru-RU" altLang="it-IT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-(-с), </a:t>
            </a:r>
            <a:r>
              <a:rPr lang="ru-RU" altLang="it-IT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егерде</a:t>
            </a:r>
            <a:r>
              <a:rPr lang="ru-RU" altLang="it-IT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с = 2,3 ; -4,7</a:t>
            </a:r>
            <a:endParaRPr lang="en-US" altLang="it-IT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1438275" y="4070350"/>
            <a:ext cx="31194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it-IT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-(-2,3)=2,3</a:t>
            </a:r>
            <a:endParaRPr lang="en-US" altLang="it-IT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18284" y="1818986"/>
            <a:ext cx="3888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it-IT" sz="32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88909" y="1766219"/>
            <a:ext cx="7459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-1</a:t>
            </a:r>
            <a:endParaRPr lang="it-IT" sz="32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74442" y="1853441"/>
            <a:ext cx="7459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-1</a:t>
            </a:r>
            <a:endParaRPr lang="it-IT" sz="32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941923" y="4834821"/>
            <a:ext cx="445684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it-IT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-(-(-4,7)) = -4,7</a:t>
            </a:r>
            <a:endParaRPr lang="en-US" altLang="it-IT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8FB170-BE94-ECFB-9605-9F419496C2EF}"/>
              </a:ext>
            </a:extLst>
          </p:cNvPr>
          <p:cNvSpPr txBox="1"/>
          <p:nvPr/>
        </p:nvSpPr>
        <p:spPr>
          <a:xfrm>
            <a:off x="941365" y="1253622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alt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kumimoji="0" lang="ru-RU" altLang="it-IT" sz="3600" b="1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-(-(-(-1)))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1905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  <p:bldP spid="14342" grpId="0"/>
      <p:bldP spid="14343" grpId="0"/>
      <p:bldP spid="14344" grpId="0"/>
      <p:bldP spid="14345" grpId="0"/>
      <p:bldP spid="2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667033" y="1227932"/>
            <a:ext cx="2586038" cy="574675"/>
            <a:chOff x="158" y="1011"/>
            <a:chExt cx="1629" cy="362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640" y="1011"/>
              <a:ext cx="1147" cy="36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rgbClr val="00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800" b="1" dirty="0">
                  <a:latin typeface="Times New Roman" panose="02020603050405020304" pitchFamily="18" charset="0"/>
                </a:rPr>
                <a:t>|</a:t>
              </a:r>
              <a:r>
                <a:rPr lang="ru-RU" altLang="ru-RU" sz="2800" b="1" dirty="0">
                  <a:latin typeface="Times New Roman" panose="02020603050405020304" pitchFamily="18" charset="0"/>
                </a:rPr>
                <a:t> –</a:t>
              </a:r>
              <a:r>
                <a:rPr lang="en-US" altLang="ru-RU" sz="2800" b="1" dirty="0">
                  <a:latin typeface="Times New Roman" panose="02020603050405020304" pitchFamily="18" charset="0"/>
                </a:rPr>
                <a:t>5|</a:t>
              </a:r>
              <a:r>
                <a:rPr lang="ru-RU" altLang="ru-RU" sz="2800" b="1" dirty="0">
                  <a:latin typeface="Times New Roman" panose="02020603050405020304" pitchFamily="18" charset="0"/>
                </a:rPr>
                <a:t> + </a:t>
              </a:r>
              <a:r>
                <a:rPr lang="en-US" altLang="ru-RU" sz="2800" b="1" dirty="0">
                  <a:latin typeface="Times New Roman" panose="02020603050405020304" pitchFamily="18" charset="0"/>
                </a:rPr>
                <a:t>|</a:t>
              </a:r>
              <a:r>
                <a:rPr lang="ru-RU" altLang="ru-RU" sz="2800" b="1" dirty="0">
                  <a:latin typeface="Times New Roman" panose="02020603050405020304" pitchFamily="18" charset="0"/>
                </a:rPr>
                <a:t> </a:t>
              </a:r>
              <a:r>
                <a:rPr lang="en-US" altLang="ru-RU" sz="2800" b="1" dirty="0">
                  <a:latin typeface="Times New Roman" panose="02020603050405020304" pitchFamily="18" charset="0"/>
                </a:rPr>
                <a:t>10|</a:t>
              </a: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158" y="1026"/>
              <a:ext cx="454" cy="338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altLang="ru-RU" sz="2400" b="1">
                  <a:latin typeface="Arial" panose="020B0604020202020204" pitchFamily="34" charset="0"/>
                </a:rPr>
                <a:t>1 .</a:t>
              </a:r>
            </a:p>
          </p:txBody>
        </p:sp>
      </p:grp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1667033" y="2003316"/>
            <a:ext cx="2654300" cy="576263"/>
            <a:chOff x="158" y="1011"/>
            <a:chExt cx="1672" cy="363"/>
          </a:xfrm>
        </p:grpSpPr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642" y="1011"/>
              <a:ext cx="1188" cy="363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rgbClr val="00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800" b="1" dirty="0">
                  <a:latin typeface="Times New Roman" panose="02020603050405020304" pitchFamily="18" charset="0"/>
                </a:rPr>
                <a:t>|</a:t>
              </a:r>
              <a:r>
                <a:rPr lang="ru-RU" altLang="ru-RU" sz="2800" b="1" dirty="0">
                  <a:latin typeface="Times New Roman" panose="02020603050405020304" pitchFamily="18" charset="0"/>
                </a:rPr>
                <a:t> </a:t>
              </a:r>
              <a:r>
                <a:rPr lang="en-US" altLang="ru-RU" sz="2800" b="1" dirty="0">
                  <a:latin typeface="Times New Roman" panose="02020603050405020304" pitchFamily="18" charset="0"/>
                </a:rPr>
                <a:t>21|</a:t>
              </a:r>
              <a:r>
                <a:rPr lang="ru-RU" altLang="ru-RU" sz="2800" b="1" dirty="0">
                  <a:latin typeface="Times New Roman" panose="02020603050405020304" pitchFamily="18" charset="0"/>
                </a:rPr>
                <a:t> – </a:t>
              </a:r>
              <a:r>
                <a:rPr lang="en-US" altLang="ru-RU" sz="2800" b="1" dirty="0">
                  <a:latin typeface="Times New Roman" panose="02020603050405020304" pitchFamily="18" charset="0"/>
                </a:rPr>
                <a:t>|</a:t>
              </a:r>
              <a:r>
                <a:rPr lang="ru-RU" altLang="ru-RU" sz="2800" b="1" dirty="0">
                  <a:latin typeface="Times New Roman" panose="02020603050405020304" pitchFamily="18" charset="0"/>
                </a:rPr>
                <a:t> – </a:t>
              </a:r>
              <a:r>
                <a:rPr lang="en-US" altLang="ru-RU" sz="2800" b="1" dirty="0">
                  <a:latin typeface="Times New Roman" panose="02020603050405020304" pitchFamily="18" charset="0"/>
                </a:rPr>
                <a:t>3|</a:t>
              </a:r>
            </a:p>
          </p:txBody>
        </p:sp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158" y="1026"/>
              <a:ext cx="454" cy="338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altLang="ru-RU" sz="2400" b="1" dirty="0">
                  <a:latin typeface="Arial" panose="020B0604020202020204" pitchFamily="34" charset="0"/>
                </a:rPr>
                <a:t>2 .</a:t>
              </a:r>
            </a:p>
          </p:txBody>
        </p:sp>
      </p:grpSp>
      <p:grpSp>
        <p:nvGrpSpPr>
          <p:cNvPr id="11" name="Group 9"/>
          <p:cNvGrpSpPr>
            <a:grpSpLocks/>
          </p:cNvGrpSpPr>
          <p:nvPr/>
        </p:nvGrpSpPr>
        <p:grpSpPr bwMode="auto">
          <a:xfrm>
            <a:off x="1647385" y="2780097"/>
            <a:ext cx="2822576" cy="579438"/>
            <a:chOff x="158" y="1011"/>
            <a:chExt cx="1778" cy="365"/>
          </a:xfrm>
        </p:grpSpPr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636" y="1011"/>
              <a:ext cx="1300" cy="365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rgbClr val="00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800" b="1" dirty="0">
                  <a:latin typeface="Times New Roman" panose="02020603050405020304" pitchFamily="18" charset="0"/>
                </a:rPr>
                <a:t>|</a:t>
              </a:r>
              <a:r>
                <a:rPr lang="ru-RU" altLang="ru-RU" sz="2800" b="1" dirty="0">
                  <a:latin typeface="Times New Roman" panose="02020603050405020304" pitchFamily="18" charset="0"/>
                </a:rPr>
                <a:t> – </a:t>
              </a:r>
              <a:r>
                <a:rPr lang="en-US" altLang="ru-RU" sz="2800" b="1" dirty="0">
                  <a:latin typeface="Times New Roman" panose="02020603050405020304" pitchFamily="18" charset="0"/>
                </a:rPr>
                <a:t>46|</a:t>
              </a:r>
              <a:r>
                <a:rPr lang="ru-RU" altLang="ru-RU" sz="2800" b="1" dirty="0">
                  <a:latin typeface="Times New Roman" panose="02020603050405020304" pitchFamily="18" charset="0"/>
                </a:rPr>
                <a:t> – </a:t>
              </a:r>
              <a:r>
                <a:rPr lang="en-US" altLang="ru-RU" sz="2800" b="1" dirty="0">
                  <a:latin typeface="Times New Roman" panose="02020603050405020304" pitchFamily="18" charset="0"/>
                </a:rPr>
                <a:t>|</a:t>
              </a:r>
              <a:r>
                <a:rPr lang="ru-RU" altLang="ru-RU" sz="2800" b="1" dirty="0">
                  <a:latin typeface="Times New Roman" panose="02020603050405020304" pitchFamily="18" charset="0"/>
                </a:rPr>
                <a:t> </a:t>
              </a:r>
              <a:r>
                <a:rPr lang="en-US" altLang="ru-RU" sz="2800" b="1" dirty="0">
                  <a:latin typeface="Times New Roman" panose="02020603050405020304" pitchFamily="18" charset="0"/>
                </a:rPr>
                <a:t>39|</a:t>
              </a:r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158" y="1026"/>
              <a:ext cx="454" cy="338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altLang="ru-RU" sz="2400" b="1" dirty="0">
                  <a:latin typeface="Arial" panose="020B0604020202020204" pitchFamily="34" charset="0"/>
                </a:rPr>
                <a:t>3 .</a:t>
              </a:r>
            </a:p>
          </p:txBody>
        </p:sp>
      </p:grpSp>
      <p:grpSp>
        <p:nvGrpSpPr>
          <p:cNvPr id="14" name="Group 12"/>
          <p:cNvGrpSpPr>
            <a:grpSpLocks/>
          </p:cNvGrpSpPr>
          <p:nvPr/>
        </p:nvGrpSpPr>
        <p:grpSpPr bwMode="auto">
          <a:xfrm>
            <a:off x="1667033" y="3523853"/>
            <a:ext cx="2692401" cy="579438"/>
            <a:chOff x="158" y="1010"/>
            <a:chExt cx="1696" cy="365"/>
          </a:xfrm>
        </p:grpSpPr>
        <p:sp>
          <p:nvSpPr>
            <p:cNvPr id="15" name="AutoShape 13"/>
            <p:cNvSpPr>
              <a:spLocks noChangeArrowheads="1"/>
            </p:cNvSpPr>
            <p:nvPr/>
          </p:nvSpPr>
          <p:spPr bwMode="auto">
            <a:xfrm>
              <a:off x="638" y="1010"/>
              <a:ext cx="1216" cy="365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rgbClr val="00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800" b="1" dirty="0">
                  <a:latin typeface="Times New Roman" panose="02020603050405020304" pitchFamily="18" charset="0"/>
                </a:rPr>
                <a:t>|</a:t>
              </a:r>
              <a:r>
                <a:rPr lang="ru-RU" altLang="ru-RU" sz="2800" b="1" dirty="0">
                  <a:latin typeface="Times New Roman" panose="02020603050405020304" pitchFamily="18" charset="0"/>
                </a:rPr>
                <a:t> </a:t>
              </a:r>
              <a:r>
                <a:rPr lang="en-US" altLang="ru-RU" sz="2800" b="1" dirty="0">
                  <a:latin typeface="Times New Roman" panose="02020603050405020304" pitchFamily="18" charset="0"/>
                </a:rPr>
                <a:t>6|</a:t>
              </a:r>
              <a:r>
                <a:rPr lang="ru-RU" altLang="ru-RU" sz="2800" b="1" dirty="0">
                  <a:latin typeface="Times New Roman" panose="02020603050405020304" pitchFamily="18" charset="0"/>
                </a:rPr>
                <a:t> </a:t>
              </a:r>
              <a:r>
                <a:rPr lang="ru-RU" altLang="ru-RU" sz="2800" b="1" dirty="0">
                  <a:latin typeface="Arial" panose="020B0604020202020204" pitchFamily="34" charset="0"/>
                </a:rPr>
                <a:t>·</a:t>
              </a:r>
              <a:r>
                <a:rPr lang="ru-RU" altLang="ru-RU" sz="2800" b="1" dirty="0">
                  <a:latin typeface="Times New Roman" panose="02020603050405020304" pitchFamily="18" charset="0"/>
                </a:rPr>
                <a:t> </a:t>
              </a:r>
              <a:r>
                <a:rPr lang="en-US" altLang="ru-RU" sz="2800" b="1" dirty="0">
                  <a:latin typeface="Times New Roman" panose="02020603050405020304" pitchFamily="18" charset="0"/>
                </a:rPr>
                <a:t>|</a:t>
              </a:r>
              <a:r>
                <a:rPr lang="ru-RU" altLang="ru-RU" sz="2800" b="1" dirty="0">
                  <a:latin typeface="Times New Roman" panose="02020603050405020304" pitchFamily="18" charset="0"/>
                </a:rPr>
                <a:t> –</a:t>
              </a:r>
              <a:r>
                <a:rPr lang="ru-RU" altLang="ru-RU" sz="2800" dirty="0">
                  <a:latin typeface="Times New Roman" panose="02020603050405020304" pitchFamily="18" charset="0"/>
                </a:rPr>
                <a:t> 0</a:t>
              </a:r>
              <a:r>
                <a:rPr lang="ru-RU" altLang="ru-RU" sz="2800" b="1" dirty="0">
                  <a:latin typeface="Times New Roman" panose="02020603050405020304" pitchFamily="18" charset="0"/>
                </a:rPr>
                <a:t>,3</a:t>
              </a:r>
              <a:r>
                <a:rPr lang="en-US" altLang="ru-RU" sz="2800" b="1" dirty="0">
                  <a:latin typeface="Times New Roman" panose="02020603050405020304" pitchFamily="18" charset="0"/>
                </a:rPr>
                <a:t>|</a:t>
              </a:r>
            </a:p>
          </p:txBody>
        </p:sp>
        <p:sp>
          <p:nvSpPr>
            <p:cNvPr id="16" name="AutoShape 14"/>
            <p:cNvSpPr>
              <a:spLocks noChangeArrowheads="1"/>
            </p:cNvSpPr>
            <p:nvPr/>
          </p:nvSpPr>
          <p:spPr bwMode="auto">
            <a:xfrm>
              <a:off x="158" y="1026"/>
              <a:ext cx="454" cy="338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altLang="ru-RU" sz="2400" b="1">
                  <a:latin typeface="Arial" panose="020B0604020202020204" pitchFamily="34" charset="0"/>
                </a:rPr>
                <a:t>4 .</a:t>
              </a: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1659394" y="4302980"/>
            <a:ext cx="2746375" cy="574675"/>
            <a:chOff x="158" y="1010"/>
            <a:chExt cx="1730" cy="362"/>
          </a:xfrm>
        </p:grpSpPr>
        <p:sp>
          <p:nvSpPr>
            <p:cNvPr id="18" name="AutoShape 16"/>
            <p:cNvSpPr>
              <a:spLocks noChangeArrowheads="1"/>
            </p:cNvSpPr>
            <p:nvPr/>
          </p:nvSpPr>
          <p:spPr bwMode="auto">
            <a:xfrm>
              <a:off x="639" y="1010"/>
              <a:ext cx="1249" cy="36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rgbClr val="00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800" b="1" dirty="0">
                  <a:latin typeface="Times New Roman" panose="02020603050405020304" pitchFamily="18" charset="0"/>
                </a:rPr>
                <a:t>|</a:t>
              </a:r>
              <a:r>
                <a:rPr lang="ru-RU" altLang="ru-RU" sz="2800" b="1" dirty="0">
                  <a:latin typeface="Times New Roman" panose="02020603050405020304" pitchFamily="18" charset="0"/>
                </a:rPr>
                <a:t> </a:t>
              </a:r>
              <a:r>
                <a:rPr lang="en-US" altLang="ru-RU" sz="2800" b="1" dirty="0">
                  <a:latin typeface="Times New Roman" panose="02020603050405020304" pitchFamily="18" charset="0"/>
                </a:rPr>
                <a:t>25|</a:t>
              </a:r>
              <a:r>
                <a:rPr lang="ru-RU" altLang="ru-RU" sz="2800" b="1" dirty="0">
                  <a:latin typeface="Times New Roman" panose="02020603050405020304" pitchFamily="18" charset="0"/>
                </a:rPr>
                <a:t> </a:t>
              </a:r>
              <a:r>
                <a:rPr lang="ru-RU" altLang="ru-RU" sz="2800" b="1" dirty="0">
                  <a:latin typeface="Arial" panose="020B0604020202020204" pitchFamily="34" charset="0"/>
                </a:rPr>
                <a:t>·</a:t>
              </a:r>
              <a:r>
                <a:rPr lang="ru-RU" altLang="ru-RU" sz="2800" b="1" dirty="0">
                  <a:latin typeface="Times New Roman" panose="02020603050405020304" pitchFamily="18" charset="0"/>
                </a:rPr>
                <a:t> </a:t>
              </a:r>
              <a:r>
                <a:rPr lang="en-US" altLang="ru-RU" sz="2800" b="1" dirty="0">
                  <a:latin typeface="Times New Roman" panose="02020603050405020304" pitchFamily="18" charset="0"/>
                </a:rPr>
                <a:t>|</a:t>
              </a:r>
              <a:r>
                <a:rPr lang="ru-RU" altLang="ru-RU" sz="2800" b="1" dirty="0">
                  <a:latin typeface="Times New Roman" panose="02020603050405020304" pitchFamily="18" charset="0"/>
                </a:rPr>
                <a:t> –</a:t>
              </a:r>
              <a:r>
                <a:rPr lang="ru-RU" altLang="ru-RU" sz="2800" dirty="0">
                  <a:latin typeface="Times New Roman" panose="02020603050405020304" pitchFamily="18" charset="0"/>
                </a:rPr>
                <a:t> </a:t>
              </a:r>
              <a:r>
                <a:rPr lang="ru-RU" altLang="ru-RU" sz="2800" b="1" dirty="0">
                  <a:latin typeface="Times New Roman" panose="02020603050405020304" pitchFamily="18" charset="0"/>
                </a:rPr>
                <a:t>11</a:t>
              </a:r>
              <a:r>
                <a:rPr lang="en-US" altLang="ru-RU" sz="2800" b="1" dirty="0">
                  <a:latin typeface="Times New Roman" panose="02020603050405020304" pitchFamily="18" charset="0"/>
                </a:rPr>
                <a:t>|</a:t>
              </a:r>
            </a:p>
          </p:txBody>
        </p:sp>
        <p:sp>
          <p:nvSpPr>
            <p:cNvPr id="19" name="AutoShape 17"/>
            <p:cNvSpPr>
              <a:spLocks noChangeArrowheads="1"/>
            </p:cNvSpPr>
            <p:nvPr/>
          </p:nvSpPr>
          <p:spPr bwMode="auto">
            <a:xfrm>
              <a:off x="158" y="1026"/>
              <a:ext cx="454" cy="338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altLang="ru-RU" sz="2400" b="1" dirty="0">
                  <a:latin typeface="Arial" panose="020B0604020202020204" pitchFamily="34" charset="0"/>
                </a:rPr>
                <a:t>5 .</a:t>
              </a:r>
            </a:p>
          </p:txBody>
        </p:sp>
      </p:grpSp>
      <p:grpSp>
        <p:nvGrpSpPr>
          <p:cNvPr id="20" name="Group 18"/>
          <p:cNvGrpSpPr>
            <a:grpSpLocks/>
          </p:cNvGrpSpPr>
          <p:nvPr/>
        </p:nvGrpSpPr>
        <p:grpSpPr bwMode="auto">
          <a:xfrm>
            <a:off x="1667033" y="5119177"/>
            <a:ext cx="3081338" cy="579438"/>
            <a:chOff x="158" y="1010"/>
            <a:chExt cx="1941" cy="365"/>
          </a:xfrm>
        </p:grpSpPr>
        <p:sp>
          <p:nvSpPr>
            <p:cNvPr id="21" name="AutoShape 19"/>
            <p:cNvSpPr>
              <a:spLocks noChangeArrowheads="1"/>
            </p:cNvSpPr>
            <p:nvPr/>
          </p:nvSpPr>
          <p:spPr bwMode="auto">
            <a:xfrm>
              <a:off x="680" y="1010"/>
              <a:ext cx="1419" cy="365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rgbClr val="00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800" b="1" dirty="0">
                  <a:latin typeface="Times New Roman" panose="02020603050405020304" pitchFamily="18" charset="0"/>
                </a:rPr>
                <a:t>|</a:t>
              </a:r>
              <a:r>
                <a:rPr lang="ru-RU" altLang="ru-RU" sz="2800" b="1" dirty="0">
                  <a:latin typeface="Times New Roman" panose="02020603050405020304" pitchFamily="18" charset="0"/>
                </a:rPr>
                <a:t> – </a:t>
              </a:r>
              <a:r>
                <a:rPr lang="en-US" altLang="ru-RU" sz="2800" b="1" dirty="0">
                  <a:latin typeface="Times New Roman" panose="02020603050405020304" pitchFamily="18" charset="0"/>
                </a:rPr>
                <a:t>6</a:t>
              </a:r>
              <a:r>
                <a:rPr lang="ru-RU" altLang="ru-RU" sz="2800" b="1" dirty="0">
                  <a:latin typeface="Times New Roman" panose="02020603050405020304" pitchFamily="18" charset="0"/>
                </a:rPr>
                <a:t>5</a:t>
              </a:r>
              <a:r>
                <a:rPr lang="en-US" altLang="ru-RU" sz="2800" b="1" dirty="0">
                  <a:latin typeface="Times New Roman" panose="02020603050405020304" pitchFamily="18" charset="0"/>
                </a:rPr>
                <a:t>|</a:t>
              </a:r>
              <a:r>
                <a:rPr lang="ru-RU" altLang="ru-RU" sz="2800" b="1" dirty="0">
                  <a:latin typeface="Times New Roman" panose="02020603050405020304" pitchFamily="18" charset="0"/>
                </a:rPr>
                <a:t> </a:t>
              </a:r>
              <a:r>
                <a:rPr lang="ru-RU" altLang="ru-RU" sz="2800" b="1" dirty="0">
                  <a:latin typeface="Arial" panose="020B0604020202020204" pitchFamily="34" charset="0"/>
                </a:rPr>
                <a:t>:</a:t>
              </a:r>
              <a:r>
                <a:rPr lang="ru-RU" altLang="ru-RU" sz="2800" b="1" dirty="0">
                  <a:latin typeface="Times New Roman" panose="02020603050405020304" pitchFamily="18" charset="0"/>
                </a:rPr>
                <a:t> </a:t>
              </a:r>
              <a:r>
                <a:rPr lang="en-US" altLang="ru-RU" sz="2800" b="1" dirty="0">
                  <a:latin typeface="Times New Roman" panose="02020603050405020304" pitchFamily="18" charset="0"/>
                </a:rPr>
                <a:t>| </a:t>
              </a:r>
              <a:r>
                <a:rPr lang="ru-RU" altLang="ru-RU" sz="2800" b="1" dirty="0">
                  <a:latin typeface="Times New Roman" panose="02020603050405020304" pitchFamily="18" charset="0"/>
                </a:rPr>
                <a:t>–</a:t>
              </a:r>
              <a:r>
                <a:rPr lang="ru-RU" altLang="ru-RU" dirty="0">
                  <a:latin typeface="Arial" panose="020B0604020202020204" pitchFamily="34" charset="0"/>
                </a:rPr>
                <a:t> </a:t>
              </a:r>
              <a:r>
                <a:rPr lang="en-US" altLang="ru-RU" sz="2800" b="1" dirty="0">
                  <a:latin typeface="Times New Roman" panose="02020603050405020304" pitchFamily="18" charset="0"/>
                </a:rPr>
                <a:t>13|</a:t>
              </a:r>
            </a:p>
          </p:txBody>
        </p:sp>
        <p:sp>
          <p:nvSpPr>
            <p:cNvPr id="22" name="AutoShape 20"/>
            <p:cNvSpPr>
              <a:spLocks noChangeArrowheads="1"/>
            </p:cNvSpPr>
            <p:nvPr/>
          </p:nvSpPr>
          <p:spPr bwMode="auto">
            <a:xfrm>
              <a:off x="158" y="1026"/>
              <a:ext cx="454" cy="338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altLang="ru-RU" sz="2400" b="1" dirty="0">
                  <a:latin typeface="Arial" panose="020B0604020202020204" pitchFamily="34" charset="0"/>
                </a:rPr>
                <a:t>6 .</a:t>
              </a:r>
            </a:p>
          </p:txBody>
        </p:sp>
      </p:grpSp>
      <p:sp>
        <p:nvSpPr>
          <p:cNvPr id="23" name="AutoShape 21"/>
          <p:cNvSpPr>
            <a:spLocks noChangeArrowheads="1"/>
          </p:cNvSpPr>
          <p:nvPr/>
        </p:nvSpPr>
        <p:spPr bwMode="auto">
          <a:xfrm>
            <a:off x="4431497" y="1251744"/>
            <a:ext cx="1006475" cy="53657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</a:rPr>
              <a:t>= </a:t>
            </a:r>
            <a:r>
              <a:rPr lang="en-US" altLang="ru-RU" sz="2400" b="1" dirty="0">
                <a:latin typeface="Arial" panose="020B0604020202020204" pitchFamily="34" charset="0"/>
              </a:rPr>
              <a:t>15</a:t>
            </a:r>
            <a:endParaRPr lang="ru-RU" altLang="ru-RU" sz="2400" b="1" dirty="0">
              <a:latin typeface="Arial" panose="020B0604020202020204" pitchFamily="34" charset="0"/>
            </a:endParaRPr>
          </a:p>
        </p:txBody>
      </p:sp>
      <p:sp>
        <p:nvSpPr>
          <p:cNvPr id="24" name="AutoShape 22"/>
          <p:cNvSpPr>
            <a:spLocks noChangeArrowheads="1"/>
          </p:cNvSpPr>
          <p:nvPr/>
        </p:nvSpPr>
        <p:spPr bwMode="auto">
          <a:xfrm>
            <a:off x="4489889" y="2003014"/>
            <a:ext cx="1006475" cy="53657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</a:rPr>
              <a:t>= </a:t>
            </a:r>
            <a:r>
              <a:rPr lang="en-US" altLang="ru-RU" sz="2400" b="1" dirty="0">
                <a:latin typeface="Arial" panose="020B0604020202020204" pitchFamily="34" charset="0"/>
              </a:rPr>
              <a:t>18</a:t>
            </a:r>
            <a:endParaRPr lang="ru-RU" altLang="ru-RU" sz="2400" b="1" dirty="0">
              <a:latin typeface="Arial" panose="020B0604020202020204" pitchFamily="34" charset="0"/>
            </a:endParaRPr>
          </a:p>
        </p:txBody>
      </p:sp>
      <p:sp>
        <p:nvSpPr>
          <p:cNvPr id="25" name="AutoShape 23"/>
          <p:cNvSpPr>
            <a:spLocks noChangeArrowheads="1"/>
          </p:cNvSpPr>
          <p:nvPr/>
        </p:nvSpPr>
        <p:spPr bwMode="auto">
          <a:xfrm>
            <a:off x="4586287" y="2762313"/>
            <a:ext cx="1006475" cy="53657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</a:rPr>
              <a:t>= </a:t>
            </a:r>
            <a:r>
              <a:rPr lang="en-US" altLang="ru-RU" sz="2400" b="1">
                <a:latin typeface="Arial" panose="020B0604020202020204" pitchFamily="34" charset="0"/>
              </a:rPr>
              <a:t>7</a:t>
            </a:r>
            <a:endParaRPr lang="ru-RU" altLang="ru-RU" sz="2400" b="1">
              <a:latin typeface="Arial" panose="020B0604020202020204" pitchFamily="34" charset="0"/>
            </a:endParaRPr>
          </a:p>
        </p:txBody>
      </p:sp>
      <p:sp>
        <p:nvSpPr>
          <p:cNvPr id="26" name="AutoShape 24"/>
          <p:cNvSpPr>
            <a:spLocks noChangeArrowheads="1"/>
          </p:cNvSpPr>
          <p:nvPr/>
        </p:nvSpPr>
        <p:spPr bwMode="auto">
          <a:xfrm>
            <a:off x="4489889" y="3505325"/>
            <a:ext cx="1368425" cy="510778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</a:rPr>
              <a:t>= 1,8</a:t>
            </a:r>
          </a:p>
        </p:txBody>
      </p:sp>
      <p:sp>
        <p:nvSpPr>
          <p:cNvPr id="27" name="AutoShape 25"/>
          <p:cNvSpPr>
            <a:spLocks noChangeArrowheads="1"/>
          </p:cNvSpPr>
          <p:nvPr/>
        </p:nvSpPr>
        <p:spPr bwMode="auto">
          <a:xfrm>
            <a:off x="4681809" y="4279002"/>
            <a:ext cx="1368425" cy="53657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</a:rPr>
              <a:t>= </a:t>
            </a:r>
            <a:r>
              <a:rPr lang="en-US" altLang="ru-RU" sz="2400" b="1" dirty="0">
                <a:latin typeface="Arial" panose="020B0604020202020204" pitchFamily="34" charset="0"/>
              </a:rPr>
              <a:t>275</a:t>
            </a:r>
            <a:endParaRPr lang="ru-RU" altLang="ru-RU" sz="2400" b="1" dirty="0">
              <a:latin typeface="Arial" panose="020B0604020202020204" pitchFamily="34" charset="0"/>
            </a:endParaRPr>
          </a:p>
        </p:txBody>
      </p:sp>
      <p:sp>
        <p:nvSpPr>
          <p:cNvPr id="28" name="AutoShape 26"/>
          <p:cNvSpPr>
            <a:spLocks noChangeArrowheads="1"/>
          </p:cNvSpPr>
          <p:nvPr/>
        </p:nvSpPr>
        <p:spPr bwMode="auto">
          <a:xfrm>
            <a:off x="4851839" y="5105176"/>
            <a:ext cx="1006475" cy="53657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</a:rPr>
              <a:t>= </a:t>
            </a:r>
            <a:r>
              <a:rPr lang="en-US" altLang="ru-RU" sz="2400" b="1" dirty="0">
                <a:latin typeface="Arial" panose="020B0604020202020204" pitchFamily="34" charset="0"/>
              </a:rPr>
              <a:t>5</a:t>
            </a:r>
            <a:endParaRPr lang="ru-RU" altLang="ru-RU" sz="2400" b="1" dirty="0">
              <a:latin typeface="Arial" panose="020B0604020202020204" pitchFamily="34" charset="0"/>
            </a:endParaRPr>
          </a:p>
        </p:txBody>
      </p:sp>
      <p:sp>
        <p:nvSpPr>
          <p:cNvPr id="29" name="AutoShape 27"/>
          <p:cNvSpPr>
            <a:spLocks noChangeArrowheads="1"/>
          </p:cNvSpPr>
          <p:nvPr/>
        </p:nvSpPr>
        <p:spPr bwMode="auto">
          <a:xfrm>
            <a:off x="1698760" y="393106"/>
            <a:ext cx="3610020" cy="510778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altLang="ru-RU" sz="2400" b="1" dirty="0">
                <a:latin typeface="Arial" panose="020B0604020202020204" pitchFamily="34" charset="0"/>
              </a:rPr>
              <a:t>Өзіңді тексер</a:t>
            </a:r>
            <a:r>
              <a:rPr lang="ru-RU" altLang="ru-RU" sz="2400" b="1" dirty="0">
                <a:latin typeface="Arial" panose="020B0604020202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82738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944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625706"/>
              </p:ext>
            </p:extLst>
          </p:nvPr>
        </p:nvGraphicFramePr>
        <p:xfrm>
          <a:off x="2267514" y="2384416"/>
          <a:ext cx="100806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3" imgW="469696" imgH="203112" progId="Equation.3">
                  <p:embed/>
                </p:oleObj>
              </mc:Choice>
              <mc:Fallback>
                <p:oleObj name="Формула" r:id="rId3" imgW="469696" imgH="203112" progId="Equation.3">
                  <p:embed/>
                  <p:pic>
                    <p:nvPicPr>
                      <p:cNvPr id="18944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514" y="2384416"/>
                        <a:ext cx="1008063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9453" name="Line 13"/>
          <p:cNvSpPr>
            <a:spLocks noChangeShapeType="1"/>
          </p:cNvSpPr>
          <p:nvPr/>
        </p:nvSpPr>
        <p:spPr bwMode="auto">
          <a:xfrm>
            <a:off x="1450903" y="2820535"/>
            <a:ext cx="32400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sz="2400" b="1"/>
          </a:p>
        </p:txBody>
      </p:sp>
      <p:sp>
        <p:nvSpPr>
          <p:cNvPr id="189454" name="Oval 14"/>
          <p:cNvSpPr>
            <a:spLocks noChangeArrowheads="1"/>
          </p:cNvSpPr>
          <p:nvPr/>
        </p:nvSpPr>
        <p:spPr bwMode="auto">
          <a:xfrm>
            <a:off x="1978588" y="2781291"/>
            <a:ext cx="71438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 b="1"/>
          </a:p>
        </p:txBody>
      </p:sp>
      <p:sp>
        <p:nvSpPr>
          <p:cNvPr id="189455" name="Oval 15"/>
          <p:cNvSpPr>
            <a:spLocks noChangeArrowheads="1"/>
          </p:cNvSpPr>
          <p:nvPr/>
        </p:nvSpPr>
        <p:spPr bwMode="auto">
          <a:xfrm>
            <a:off x="3347013" y="2778116"/>
            <a:ext cx="71438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 b="1"/>
          </a:p>
        </p:txBody>
      </p:sp>
      <p:sp>
        <p:nvSpPr>
          <p:cNvPr id="189456" name="Text Box 16"/>
          <p:cNvSpPr txBox="1">
            <a:spLocks noChangeArrowheads="1"/>
          </p:cNvSpPr>
          <p:nvPr/>
        </p:nvSpPr>
        <p:spPr bwMode="auto">
          <a:xfrm>
            <a:off x="1835713" y="2744777"/>
            <a:ext cx="4333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it-IT" b="1" i="1" dirty="0">
                <a:latin typeface="Times New Roman" panose="02020603050405020304" pitchFamily="18" charset="0"/>
              </a:rPr>
              <a:t>а</a:t>
            </a:r>
          </a:p>
        </p:txBody>
      </p:sp>
      <p:sp>
        <p:nvSpPr>
          <p:cNvPr id="189457" name="Text Box 17"/>
          <p:cNvSpPr txBox="1">
            <a:spLocks noChangeArrowheads="1"/>
          </p:cNvSpPr>
          <p:nvPr/>
        </p:nvSpPr>
        <p:spPr bwMode="auto">
          <a:xfrm>
            <a:off x="3202552" y="2792402"/>
            <a:ext cx="4333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b="1" i="1">
                <a:latin typeface="Times New Roman" panose="02020603050405020304" pitchFamily="18" charset="0"/>
              </a:rPr>
              <a:t>b</a:t>
            </a:r>
            <a:endParaRPr lang="ru-RU" altLang="it-IT" b="1" i="1">
              <a:latin typeface="Times New Roman" panose="02020603050405020304" pitchFamily="18" charset="0"/>
            </a:endParaRPr>
          </a:p>
        </p:txBody>
      </p:sp>
      <p:sp>
        <p:nvSpPr>
          <p:cNvPr id="189458" name="Line 18"/>
          <p:cNvSpPr>
            <a:spLocks noChangeShapeType="1"/>
          </p:cNvSpPr>
          <p:nvPr/>
        </p:nvSpPr>
        <p:spPr bwMode="auto">
          <a:xfrm>
            <a:off x="1978589" y="2816215"/>
            <a:ext cx="14398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sz="2400" b="1"/>
          </a:p>
        </p:txBody>
      </p:sp>
      <p:sp>
        <p:nvSpPr>
          <p:cNvPr id="189459" name="Text Box 19"/>
          <p:cNvSpPr txBox="1">
            <a:spLocks noChangeArrowheads="1"/>
          </p:cNvSpPr>
          <p:nvPr/>
        </p:nvSpPr>
        <p:spPr bwMode="auto">
          <a:xfrm>
            <a:off x="1317242" y="1483663"/>
            <a:ext cx="385537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b="1" i="1" dirty="0">
                <a:latin typeface="Times New Roman" panose="02020603050405020304" pitchFamily="18" charset="0"/>
              </a:rPr>
              <a:t>b</a:t>
            </a:r>
            <a:r>
              <a:rPr lang="ru-RU" altLang="it-IT" b="1" i="1" dirty="0">
                <a:latin typeface="Times New Roman" panose="02020603050405020304" pitchFamily="18" charset="0"/>
              </a:rPr>
              <a:t> – а,  </a:t>
            </a:r>
            <a:r>
              <a:rPr lang="ru-RU" altLang="it-IT" b="1" i="1" dirty="0" err="1">
                <a:latin typeface="Times New Roman" panose="02020603050405020304" pitchFamily="18" charset="0"/>
              </a:rPr>
              <a:t>егерде</a:t>
            </a:r>
            <a:r>
              <a:rPr lang="ru-RU" altLang="it-IT" b="1" i="1" dirty="0">
                <a:latin typeface="Times New Roman" panose="02020603050405020304" pitchFamily="18" charset="0"/>
              </a:rPr>
              <a:t> </a:t>
            </a:r>
            <a:r>
              <a:rPr lang="en-US" altLang="it-IT" b="1" i="1" dirty="0">
                <a:latin typeface="Times New Roman" panose="02020603050405020304" pitchFamily="18" charset="0"/>
              </a:rPr>
              <a:t>b</a:t>
            </a:r>
            <a:r>
              <a:rPr lang="ru-RU" altLang="it-IT" b="1" i="1" dirty="0">
                <a:latin typeface="Times New Roman" panose="02020603050405020304" pitchFamily="18" charset="0"/>
              </a:rPr>
              <a:t> </a:t>
            </a:r>
            <a:r>
              <a:rPr lang="en-US" altLang="it-IT" b="1" i="1" dirty="0">
                <a:latin typeface="Times New Roman" panose="02020603050405020304" pitchFamily="18" charset="0"/>
              </a:rPr>
              <a:t>&gt;</a:t>
            </a:r>
            <a:r>
              <a:rPr lang="ru-RU" altLang="it-IT" b="1" i="1" dirty="0">
                <a:latin typeface="Times New Roman" panose="02020603050405020304" pitchFamily="18" charset="0"/>
              </a:rPr>
              <a:t> </a:t>
            </a:r>
            <a:r>
              <a:rPr lang="en-US" altLang="it-IT" b="1" i="1" dirty="0">
                <a:latin typeface="Times New Roman" panose="02020603050405020304" pitchFamily="18" charset="0"/>
              </a:rPr>
              <a:t>a</a:t>
            </a:r>
            <a:endParaRPr lang="ru-RU" altLang="it-IT" b="1" i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189460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7375751"/>
              </p:ext>
            </p:extLst>
          </p:nvPr>
        </p:nvGraphicFramePr>
        <p:xfrm>
          <a:off x="8168061" y="1995454"/>
          <a:ext cx="100806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5" imgW="469696" imgH="203112" progId="Equation.3">
                  <p:embed/>
                </p:oleObj>
              </mc:Choice>
              <mc:Fallback>
                <p:oleObj name="Формула" r:id="rId5" imgW="469696" imgH="203112" progId="Equation.3">
                  <p:embed/>
                  <p:pic>
                    <p:nvPicPr>
                      <p:cNvPr id="18946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68061" y="1995454"/>
                        <a:ext cx="1008063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9461" name="Line 21"/>
          <p:cNvSpPr>
            <a:spLocks noChangeShapeType="1"/>
          </p:cNvSpPr>
          <p:nvPr/>
        </p:nvSpPr>
        <p:spPr bwMode="auto">
          <a:xfrm>
            <a:off x="7376692" y="2499425"/>
            <a:ext cx="32400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sz="2400" b="1"/>
          </a:p>
        </p:txBody>
      </p:sp>
      <p:sp>
        <p:nvSpPr>
          <p:cNvPr id="189462" name="Oval 22"/>
          <p:cNvSpPr>
            <a:spLocks noChangeArrowheads="1"/>
          </p:cNvSpPr>
          <p:nvPr/>
        </p:nvSpPr>
        <p:spPr bwMode="auto">
          <a:xfrm>
            <a:off x="7879928" y="2464500"/>
            <a:ext cx="71438" cy="714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 b="1"/>
          </a:p>
        </p:txBody>
      </p:sp>
      <p:sp>
        <p:nvSpPr>
          <p:cNvPr id="189463" name="Oval 23"/>
          <p:cNvSpPr>
            <a:spLocks noChangeArrowheads="1"/>
          </p:cNvSpPr>
          <p:nvPr/>
        </p:nvSpPr>
        <p:spPr bwMode="auto">
          <a:xfrm>
            <a:off x="9248353" y="2461325"/>
            <a:ext cx="71438" cy="714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 b="1"/>
          </a:p>
        </p:txBody>
      </p:sp>
      <p:sp>
        <p:nvSpPr>
          <p:cNvPr id="189464" name="Text Box 24"/>
          <p:cNvSpPr txBox="1">
            <a:spLocks noChangeArrowheads="1"/>
          </p:cNvSpPr>
          <p:nvPr/>
        </p:nvSpPr>
        <p:spPr bwMode="auto">
          <a:xfrm>
            <a:off x="9103099" y="2354228"/>
            <a:ext cx="4333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it-IT" b="1" i="1" dirty="0">
                <a:latin typeface="Times New Roman" panose="02020603050405020304" pitchFamily="18" charset="0"/>
              </a:rPr>
              <a:t>а</a:t>
            </a:r>
          </a:p>
        </p:txBody>
      </p:sp>
      <p:sp>
        <p:nvSpPr>
          <p:cNvPr id="189465" name="Text Box 25"/>
          <p:cNvSpPr txBox="1">
            <a:spLocks noChangeArrowheads="1"/>
          </p:cNvSpPr>
          <p:nvPr/>
        </p:nvSpPr>
        <p:spPr bwMode="auto">
          <a:xfrm>
            <a:off x="7734672" y="2461730"/>
            <a:ext cx="4333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b="1" i="1" dirty="0">
                <a:latin typeface="Times New Roman" panose="02020603050405020304" pitchFamily="18" charset="0"/>
              </a:rPr>
              <a:t>b</a:t>
            </a:r>
            <a:endParaRPr lang="ru-RU" altLang="it-IT" b="1" i="1" dirty="0">
              <a:latin typeface="Times New Roman" panose="02020603050405020304" pitchFamily="18" charset="0"/>
            </a:endParaRPr>
          </a:p>
        </p:txBody>
      </p:sp>
      <p:sp>
        <p:nvSpPr>
          <p:cNvPr id="189466" name="Line 26"/>
          <p:cNvSpPr>
            <a:spLocks noChangeShapeType="1"/>
          </p:cNvSpPr>
          <p:nvPr/>
        </p:nvSpPr>
        <p:spPr bwMode="auto">
          <a:xfrm>
            <a:off x="7879929" y="2499425"/>
            <a:ext cx="14398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sz="2400" b="1"/>
          </a:p>
        </p:txBody>
      </p:sp>
      <p:sp>
        <p:nvSpPr>
          <p:cNvPr id="189467" name="Text Box 27"/>
          <p:cNvSpPr txBox="1">
            <a:spLocks noChangeArrowheads="1"/>
          </p:cNvSpPr>
          <p:nvPr/>
        </p:nvSpPr>
        <p:spPr bwMode="auto">
          <a:xfrm>
            <a:off x="6865165" y="1325481"/>
            <a:ext cx="398259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it-IT" b="1" i="1" dirty="0">
                <a:latin typeface="Times New Roman" panose="02020603050405020304" pitchFamily="18" charset="0"/>
              </a:rPr>
              <a:t>а - </a:t>
            </a:r>
            <a:r>
              <a:rPr lang="en-US" altLang="it-IT" b="1" i="1" dirty="0">
                <a:latin typeface="Times New Roman" panose="02020603050405020304" pitchFamily="18" charset="0"/>
              </a:rPr>
              <a:t>b</a:t>
            </a:r>
            <a:r>
              <a:rPr lang="ru-RU" altLang="it-IT" b="1" i="1" dirty="0">
                <a:latin typeface="Times New Roman" panose="02020603050405020304" pitchFamily="18" charset="0"/>
              </a:rPr>
              <a:t>,  </a:t>
            </a:r>
            <a:r>
              <a:rPr lang="ru-RU" altLang="it-IT" b="1" i="1" dirty="0" err="1">
                <a:latin typeface="Times New Roman" panose="02020603050405020304" pitchFamily="18" charset="0"/>
              </a:rPr>
              <a:t>егерде</a:t>
            </a:r>
            <a:r>
              <a:rPr lang="ru-RU" altLang="it-IT" b="1" i="1" dirty="0">
                <a:latin typeface="Times New Roman" panose="02020603050405020304" pitchFamily="18" charset="0"/>
              </a:rPr>
              <a:t> а </a:t>
            </a:r>
            <a:r>
              <a:rPr lang="en-US" altLang="it-IT" b="1" i="1" dirty="0">
                <a:latin typeface="Times New Roman" panose="02020603050405020304" pitchFamily="18" charset="0"/>
              </a:rPr>
              <a:t>&gt;</a:t>
            </a:r>
            <a:r>
              <a:rPr lang="ru-RU" altLang="it-IT" b="1" i="1" dirty="0">
                <a:latin typeface="Times New Roman" panose="02020603050405020304" pitchFamily="18" charset="0"/>
              </a:rPr>
              <a:t> </a:t>
            </a:r>
            <a:r>
              <a:rPr lang="en-US" altLang="it-IT" b="1" i="1" dirty="0">
                <a:latin typeface="Times New Roman" panose="02020603050405020304" pitchFamily="18" charset="0"/>
              </a:rPr>
              <a:t>b</a:t>
            </a:r>
            <a:endParaRPr lang="ru-RU" altLang="it-IT" b="1" i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189468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4520787"/>
              </p:ext>
            </p:extLst>
          </p:nvPr>
        </p:nvGraphicFramePr>
        <p:xfrm>
          <a:off x="3601790" y="3453222"/>
          <a:ext cx="2253457" cy="721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98400" imgH="203040" progId="Equation.3">
                  <p:embed/>
                </p:oleObj>
              </mc:Choice>
              <mc:Fallback>
                <p:oleObj name="Equation" r:id="rId6" imgW="698400" imgH="203040" progId="Equation.3">
                  <p:embed/>
                  <p:pic>
                    <p:nvPicPr>
                      <p:cNvPr id="189468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1790" y="3453222"/>
                        <a:ext cx="2253457" cy="7216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9469" name="Text Box 29"/>
          <p:cNvSpPr txBox="1">
            <a:spLocks noChangeArrowheads="1"/>
          </p:cNvSpPr>
          <p:nvPr/>
        </p:nvSpPr>
        <p:spPr bwMode="auto">
          <a:xfrm>
            <a:off x="5743372" y="3476908"/>
            <a:ext cx="3982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it-IT" b="1" i="1" dirty="0">
                <a:latin typeface="Times New Roman" panose="02020603050405020304" pitchFamily="18" charset="0"/>
              </a:rPr>
              <a:t>,  </a:t>
            </a:r>
            <a:r>
              <a:rPr lang="ru-RU" altLang="it-IT" b="1" i="1" dirty="0" err="1">
                <a:latin typeface="Times New Roman" panose="02020603050405020304" pitchFamily="18" charset="0"/>
              </a:rPr>
              <a:t>егерде</a:t>
            </a:r>
            <a:r>
              <a:rPr lang="ru-RU" altLang="it-IT" b="1" i="1" dirty="0">
                <a:latin typeface="Times New Roman" panose="02020603050405020304" pitchFamily="18" charset="0"/>
              </a:rPr>
              <a:t> а = </a:t>
            </a:r>
            <a:r>
              <a:rPr lang="en-US" altLang="it-IT" b="1" i="1" dirty="0">
                <a:latin typeface="Times New Roman" panose="02020603050405020304" pitchFamily="18" charset="0"/>
              </a:rPr>
              <a:t>b</a:t>
            </a:r>
            <a:endParaRPr lang="ru-RU" altLang="it-IT" b="1" i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189470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508989"/>
              </p:ext>
            </p:extLst>
          </p:nvPr>
        </p:nvGraphicFramePr>
        <p:xfrm>
          <a:off x="3900697" y="4838691"/>
          <a:ext cx="4302941" cy="109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8" imgW="952087" imgH="253890" progId="Equation.3">
                  <p:embed/>
                </p:oleObj>
              </mc:Choice>
              <mc:Fallback>
                <p:oleObj name="Формула" r:id="rId8" imgW="952087" imgH="253890" progId="Equation.3">
                  <p:embed/>
                  <p:pic>
                    <p:nvPicPr>
                      <p:cNvPr id="18947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0697" y="4838691"/>
                        <a:ext cx="4302941" cy="1095137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1130501" y="105352"/>
            <a:ext cx="103729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000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𝑎 -ға </a:t>
            </a:r>
            <a:r>
              <a:rPr lang="ru-RU" sz="4000" kern="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дейінгі</a:t>
            </a:r>
            <a:r>
              <a:rPr lang="ru-RU" sz="4000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kern="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қашықтық</a:t>
            </a:r>
            <a:endParaRPr kumimoji="0" lang="it-IT" sz="14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Down Arrow 3"/>
          <p:cNvSpPr/>
          <p:nvPr/>
        </p:nvSpPr>
        <p:spPr>
          <a:xfrm rot="1608022">
            <a:off x="2296560" y="979837"/>
            <a:ext cx="534904" cy="642138"/>
          </a:xfrm>
          <a:prstGeom prst="down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2060"/>
              </a:solidFill>
            </a:endParaRPr>
          </a:p>
        </p:txBody>
      </p:sp>
      <p:sp>
        <p:nvSpPr>
          <p:cNvPr id="37" name="Down Arrow 36"/>
          <p:cNvSpPr/>
          <p:nvPr/>
        </p:nvSpPr>
        <p:spPr>
          <a:xfrm>
            <a:off x="10065102" y="-218491"/>
            <a:ext cx="534904" cy="2233671"/>
          </a:xfrm>
          <a:prstGeom prst="down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Down Arrow 37"/>
          <p:cNvSpPr/>
          <p:nvPr/>
        </p:nvSpPr>
        <p:spPr>
          <a:xfrm rot="19164298">
            <a:off x="7984958" y="832209"/>
            <a:ext cx="534904" cy="642138"/>
          </a:xfrm>
          <a:prstGeom prst="down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Rectangle 38"/>
          <p:cNvSpPr/>
          <p:nvPr/>
        </p:nvSpPr>
        <p:spPr>
          <a:xfrm>
            <a:off x="1063700" y="3987886"/>
            <a:ext cx="9164517" cy="132343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4000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Барлық</a:t>
            </a:r>
            <a:r>
              <a:rPr lang="ru-RU" sz="40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үш</a:t>
            </a:r>
            <a:r>
              <a:rPr lang="ru-RU" sz="40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жағдай</a:t>
            </a:r>
            <a:r>
              <a:rPr lang="ru-RU" sz="40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</a:t>
            </a:r>
            <a:r>
              <a:rPr lang="ru-RU" sz="40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формуламен</a:t>
            </a:r>
            <a:r>
              <a:rPr lang="ru-RU" sz="40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қамтылған</a:t>
            </a:r>
            <a:endParaRPr kumimoji="0" lang="it-IT" sz="1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9286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9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9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9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9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89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894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894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894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8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8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8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8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8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8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1894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1894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1894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8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8" dur="80"/>
                                        <p:tgtEl>
                                          <p:spTgt spid="1894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9" dur="80"/>
                                        <p:tgtEl>
                                          <p:spTgt spid="1894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80"/>
                                        <p:tgtEl>
                                          <p:spTgt spid="1894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18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54" grpId="0" animBg="1"/>
      <p:bldP spid="189455" grpId="0" animBg="1"/>
      <p:bldP spid="189456" grpId="0"/>
      <p:bldP spid="189457" grpId="0"/>
      <p:bldP spid="189459" grpId="0"/>
      <p:bldP spid="189462" grpId="0" animBg="1"/>
      <p:bldP spid="189463" grpId="0" animBg="1"/>
      <p:bldP spid="189464" grpId="0"/>
      <p:bldP spid="189465" grpId="0"/>
      <p:bldP spid="189467" grpId="0"/>
      <p:bldP spid="189469" grpId="0"/>
      <p:bldP spid="4" grpId="0" animBg="1"/>
      <p:bldP spid="37" grpId="0" animBg="1"/>
      <p:bldP spid="38" grpId="0" animBg="1"/>
      <p:bldP spid="3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9133</TotalTime>
  <Words>596</Words>
  <Application>Microsoft Office PowerPoint</Application>
  <PresentationFormat>Широкоэкранный</PresentationFormat>
  <Paragraphs>141</Paragraphs>
  <Slides>15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Презентация PowerPoint</vt:lpstr>
      <vt:lpstr>Презентация PowerPoint</vt:lpstr>
      <vt:lpstr>Координатаның басынан 𝒂 нүктесіне дейінгі қашықтың а нүктесінің модульі деп аталады</vt:lpstr>
      <vt:lpstr>Нөлден басқа кез – келген рационал санның модулі оң сан болып табылады.</vt:lpstr>
      <vt:lpstr>Модулі бар барлық сандарды жазыңыз:</vt:lpstr>
      <vt:lpstr>Презентация PowerPoint</vt:lpstr>
      <vt:lpstr>Презентация PowerPoint</vt:lpstr>
      <vt:lpstr>Презентация PowerPoint</vt:lpstr>
      <vt:lpstr>Презентация PowerPoint</vt:lpstr>
      <vt:lpstr>АВ қашықтығын табыңыз, егер А(-3), В(2)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ICONIC</dc:title>
  <dc:creator>Musedsmh</dc:creator>
  <cp:lastModifiedBy>Оринтаева Жансая</cp:lastModifiedBy>
  <cp:revision>702</cp:revision>
  <dcterms:created xsi:type="dcterms:W3CDTF">2017-01-10T11:09:36Z</dcterms:created>
  <dcterms:modified xsi:type="dcterms:W3CDTF">2024-02-25T15:54:03Z</dcterms:modified>
</cp:coreProperties>
</file>