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</p:sldIdLst>
  <p:sldSz cx="14630400" cy="8229600"/>
  <p:notesSz cx="8229600" cy="146304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5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9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openxmlformats.org/officeDocument/2006/relationships/image" Target="../media/image47.svg"/><Relationship Id="rId5" Type="http://schemas.openxmlformats.org/officeDocument/2006/relationships/image" Target="../media/image42.png"/><Relationship Id="rId10" Type="http://schemas.openxmlformats.org/officeDocument/2006/relationships/image" Target="../media/image46.svg"/><Relationship Id="rId4" Type="http://schemas.openxmlformats.org/officeDocument/2006/relationships/image" Target="../media/image41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3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4.svg"/><Relationship Id="rId4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2315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Күш. Тартылыс құбылысы. Ауырлық күші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960965"/>
            <a:ext cx="7556421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Физикадағы ең маңызды ұғымдардың бірі – күш. Бүгінгі сабақта біз күштің табиғатын, тартылыс құбылысын және ауырлық күшін зерттейміз. Бұл білім әлемді түсінудің негізі болып табылады.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772025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Сабақ мақсаты: 7.2.2.2 – күнделікті өмірден күштердің әрекет етуіне мысалдар келтіру 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5789176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Құндылық – </a:t>
            </a:r>
            <a:r>
              <a:rPr lang="en-US" sz="19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Әділдік және жауапкершілік 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6409373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дәйексөз: </a:t>
            </a: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«Шыншыл болу – әділ болу.»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3958"/>
            <a:ext cx="91066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«Күш» ұғымы туралы не білуіміз керек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20087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204" y="23262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438632" y="2269093"/>
            <a:ext cx="48771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– денелердің әрекеттесуінің өлшемі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38632" y="2698313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Күштің әсерінен денелер жылдамдығын өзгерте алады немесе деформацияланады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39144" y="220087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13558" y="23262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083987" y="2269093"/>
            <a:ext cx="27486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– физикалық шама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083987" y="2698313"/>
            <a:ext cx="5752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Оны өлшеуге болады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373022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68204" y="385560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438632" y="3798451"/>
            <a:ext cx="2729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– векторлық шама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438632" y="4227671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Ол бағытпен сипатталады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39144" y="373022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513558" y="385560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083987" y="37984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қолдану нүктесі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083987" y="4227671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дененің қай нүктесіне қолданылғанын көрсету маңызды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5160407"/>
            <a:ext cx="597360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Күштің әсері неге байланысты?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93790" y="595419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Күштің шамасынан (модулінен)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93790" y="634115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Күштің бағытынан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93790" y="672810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қолдану нүктесінен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3" y="2646818"/>
            <a:ext cx="5033320" cy="237452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735211"/>
            <a:ext cx="5918121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«Күш» ұғымы туралы не білуіміз керек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280190" y="1460778"/>
            <a:ext cx="2176701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Күшті суретте белгілеу: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847612"/>
            <a:ext cx="911066" cy="111347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280190" y="3106103"/>
            <a:ext cx="2034540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модулін белгілеу: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492937"/>
            <a:ext cx="814268" cy="103346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223302" y="1460778"/>
            <a:ext cx="2680335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ХБЖ-де күштің өлшем бірлігі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10223302" y="1754148"/>
            <a:ext cx="2580084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[H] (Ньютон)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3302" y="2076569"/>
            <a:ext cx="3735513" cy="30141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280190" y="4864894"/>
            <a:ext cx="3038951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Күшті сызбада бейнелеу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6280190" y="5380792"/>
            <a:ext cx="7556421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векторы нүктеден басталып, бағыты бойынша бағытталған көрсеткімен аяқталады. Векторлық кесіндінің ұзындығы күштің шамасына пропорционал.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5938718"/>
            <a:ext cx="4911566" cy="15556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CD9858-ECC2-4876-8EF4-A6C9A3797158}"/>
              </a:ext>
            </a:extLst>
          </p:cNvPr>
          <p:cNvSpPr/>
          <p:nvPr/>
        </p:nvSpPr>
        <p:spPr>
          <a:xfrm>
            <a:off x="663355" y="3093125"/>
            <a:ext cx="6427113" cy="129861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4E7E91C-7358-4838-B986-02A7827AE897}"/>
              </a:ext>
            </a:extLst>
          </p:cNvPr>
          <p:cNvSpPr/>
          <p:nvPr/>
        </p:nvSpPr>
        <p:spPr>
          <a:xfrm>
            <a:off x="663355" y="4870133"/>
            <a:ext cx="6427113" cy="145161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0A5521D-1654-46FD-945C-700285D74231}"/>
              </a:ext>
            </a:extLst>
          </p:cNvPr>
          <p:cNvSpPr/>
          <p:nvPr/>
        </p:nvSpPr>
        <p:spPr>
          <a:xfrm>
            <a:off x="7278943" y="2824401"/>
            <a:ext cx="6427113" cy="129861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460E4E3-ED78-43B8-9A04-47C695569B01}"/>
              </a:ext>
            </a:extLst>
          </p:cNvPr>
          <p:cNvSpPr/>
          <p:nvPr/>
        </p:nvSpPr>
        <p:spPr>
          <a:xfrm>
            <a:off x="7278942" y="4544140"/>
            <a:ext cx="6427113" cy="13933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663355" y="1351478"/>
            <a:ext cx="10166033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Сызбада күшті қалай дұрыс бейнелеу керек?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3355" y="2268498"/>
            <a:ext cx="1246131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Біздің денеге 2 Н күш әсер етсін делік, күш оңға бағытталған және А нүктесіне қолданылған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3355" y="3187423"/>
            <a:ext cx="6427113" cy="188476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51831" y="3564375"/>
            <a:ext cx="270617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Бірлік кесіндіні таңдау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51831" y="3972164"/>
            <a:ext cx="605016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Масштаб үшін бірлік кесіндіні таңдаймыз. Мысалы, 1 см = 1 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278943" y="2904649"/>
            <a:ext cx="6427232" cy="188476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467419" y="3281601"/>
            <a:ext cx="3204567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Қолдану нүктесін белгілеу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467419" y="3689390"/>
            <a:ext cx="6050280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 нүктесін белгілейміз - күштің қолдану нүктесі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63355" y="4933593"/>
            <a:ext cx="6427113" cy="188476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51831" y="5310545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3. Векторды салу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51831" y="5718334"/>
            <a:ext cx="605016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 нүктесінен оңға қарай 2 см (2 Н үшін) ұзындықта векторды саламыз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278943" y="4650820"/>
            <a:ext cx="6427232" cy="188476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467419" y="5027772"/>
            <a:ext cx="23645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4. Векторды белгілеу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67419" y="5435561"/>
            <a:ext cx="6050280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Векторды F әрпімен белгілейміз және көрсеткіні қоямыз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1633"/>
            <a:ext cx="82915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Тартылыс құбылысы. Ауырлық күші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381006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Егер біз...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98038"/>
            <a:ext cx="4926568" cy="492656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6500" y="2404110"/>
            <a:ext cx="297656" cy="2976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56928" y="2398038"/>
            <a:ext cx="304716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Қолымыздан сөмкені түсірсек...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856928" y="3216712"/>
            <a:ext cx="304716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Сөмке жерге құлайды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6516" y="2404110"/>
            <a:ext cx="297656" cy="29765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796945" y="2398038"/>
            <a:ext cx="304716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Допты жоғары лақтырсақ...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0796945" y="3216712"/>
            <a:ext cx="304716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Доп белгілі бір биіктікке көтеріліп, қайтадан жерге түседі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6500" y="4254698"/>
            <a:ext cx="297656" cy="29765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856928" y="4248626"/>
            <a:ext cx="44145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Допты көлденең бағытта лақтырсақ...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856928" y="4757142"/>
            <a:ext cx="69871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Доп қисық сызықпен қозғалады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6212086" y="5297924"/>
            <a:ext cx="577762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Қозғалыс траекториясы қандай болады?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3048"/>
            <a:ext cx="845022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Бақыланған құбылыстардың себебі неде?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21738"/>
            <a:ext cx="6315670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Егер допты көлденең бағытта лақтырсақ, онда ол түзу сызықпен ұшпайды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322790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Оның траекториясы – </a:t>
            </a:r>
            <a:r>
              <a:rPr lang="en-US" sz="20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қисық сызық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НЕЛІКТЕН?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0" y="3004168"/>
            <a:ext cx="5368290" cy="193024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28560" y="1521738"/>
            <a:ext cx="5068729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Бақыланған құбылыстардың себебі неде?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142" y="2154198"/>
            <a:ext cx="3714748" cy="278021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20941" y="5522834"/>
            <a:ext cx="631567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Жер денелерді өзіне тартады – міне, сондықтан олардың қозғалысы қисық сызықпен жүреді!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93790" y="7116723"/>
            <a:ext cx="130428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жағдайларда дене тек көлденең бағытта ғана емес, сонымен қатар тігінен төмен қарай да қозғалады. Бұл екі қозғалыстың қосындысы қисық траекторияны береді.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750" y="658416"/>
            <a:ext cx="8361640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Бақыланған құбылыстардың себебі неде?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3750" y="1910477"/>
            <a:ext cx="8361640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Жерден ұшырылған жасанды серік те түзу сызықпен ұшпайды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3750" y="3465254"/>
            <a:ext cx="509938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Ол Жер айналасында қозғалады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73750" y="4267376"/>
            <a:ext cx="439241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НЕЛІКТЕН?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73750" y="5061165"/>
            <a:ext cx="8361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 Жер серікті өзіне тартады. Егер Жердің тартылыс күші болмаса, серік түзу сызықпен ғарышқа кетер 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73750" y="6237026"/>
            <a:ext cx="8361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Серіктің жылдамдығы мен Жердің тартылыс күші теңгерілген жағдайда серік тұрақты орбитада қозғалады. Бұл космостық техниканың негізгі принципі.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051" y="289321"/>
            <a:ext cx="99441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Бақыланған құбылыстардың себебі неде?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6051" y="1236760"/>
            <a:ext cx="515814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Толық және сарқырамалар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71" y="2159257"/>
            <a:ext cx="3876794" cy="238160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2159257"/>
            <a:ext cx="4458295" cy="2381607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181" y="2159257"/>
            <a:ext cx="4374952" cy="238160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93789" y="515564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Толық және сарқырамалар – Айдың Жерге әсерінің тағы бір айқын мысалы. Ай мұхитты өзіне тартады, сондықтан су деңгейі өзгереді. Толық кезінде су деңгейі көтеріліп, сарқырама кезінде төмендейді.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3"/>
          <p:cNvSpPr/>
          <p:nvPr/>
        </p:nvSpPr>
        <p:spPr>
          <a:xfrm>
            <a:off x="793789" y="6309239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D2D2E0"/>
          </a:solidFill>
          <a:ln/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47" y="6604514"/>
            <a:ext cx="248007" cy="19835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438512" y="6557127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Қызықты факт: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Толық және сарқырамалар тәулігіне екі рет пайда болады, себебі Жер өз осінен айналады.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8768"/>
            <a:ext cx="795385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Бақыланған құбылыстардың себебі неде?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280160"/>
            <a:ext cx="5814179" cy="43605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6290" y="5911930"/>
            <a:ext cx="606718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Жер және басқа планеталар Күнді айнала қозғалады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6290" y="6519863"/>
            <a:ext cx="726781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Олар Күнге және бір-біріне тартылады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414" y="1280160"/>
            <a:ext cx="3272314" cy="43118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448914" y="5863233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Комета ұшуы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8448914" y="6471167"/>
            <a:ext cx="538769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Кометалар да Күннің тартылыс күшінің әсерінде қозғалады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86290" y="7095411"/>
            <a:ext cx="130428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Күн жүйесіндегі барлық планеталар, серіктер, кометалар және астероидтар Күннің тартылыс күшінің әсерінде қозғалады. Күн өте үлкен массаға ие болғандықтан, оның тартылыс күші барлық денелерге әсер етеді.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38377"/>
            <a:ext cx="452592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Жалпы тартылыс заңы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46798" y="1371482"/>
            <a:ext cx="12789813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Денелердің арасындағы тартылыс күші осы денелердің массалары неғұрлым үлкен болса, соғұрлым үлкен болады. Денелердің арасындағы тартылыс күші олардың арақашықтығы артса, азаяды.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1118474"/>
            <a:ext cx="22860" cy="1138476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2446735"/>
            <a:ext cx="6437114" cy="1661636"/>
          </a:xfrm>
          <a:prstGeom prst="roundRect">
            <a:avLst>
              <a:gd name="adj" fmla="val 426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970002" y="2622948"/>
            <a:ext cx="506016" cy="506016"/>
          </a:xfrm>
          <a:prstGeom prst="roundRect">
            <a:avLst>
              <a:gd name="adj" fmla="val 18068768"/>
            </a:avLst>
          </a:prstGeom>
          <a:solidFill>
            <a:srgbClr val="1B1B27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186" y="2762013"/>
            <a:ext cx="227647" cy="22764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70002" y="3297556"/>
            <a:ext cx="3686532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Планеталар арасындағы әрекеттесу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70002" y="3662244"/>
            <a:ext cx="608468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планеталар бір-біріне және Күнге тартылады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399496" y="2446735"/>
            <a:ext cx="6437114" cy="1661636"/>
          </a:xfrm>
          <a:prstGeom prst="roundRect">
            <a:avLst>
              <a:gd name="adj" fmla="val 426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575709" y="2622948"/>
            <a:ext cx="506016" cy="506016"/>
          </a:xfrm>
          <a:prstGeom prst="roundRect">
            <a:avLst>
              <a:gd name="adj" fmla="val 18068768"/>
            </a:avLst>
          </a:prstGeom>
          <a:solidFill>
            <a:srgbClr val="1B1B27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4893" y="2762013"/>
            <a:ext cx="227647" cy="22764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575709" y="329755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Күн мен планеталар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575709" y="3662244"/>
            <a:ext cx="608468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Күн барлық планеталарға тартылады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93790" y="4361379"/>
            <a:ext cx="130428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5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Әлемдегі барлық денелердің бір-біріне тартылуы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93790" y="6723222"/>
            <a:ext cx="5368885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ЖАЛПЫ ТАРТЫЛЫС деп аталады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0558"/>
            <a:ext cx="10212110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Бұл әрекеттесудің өлшемі болып табылатын күш –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30655"/>
            <a:ext cx="7264837" cy="727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ЖАЛПЫ ТАРТЫЛЫС КҮШІ</a:t>
            </a:r>
            <a:endParaRPr lang="en-US" sz="4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411135"/>
            <a:ext cx="6437114" cy="1287423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85242" y="260258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Қашықтықтың әсері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85242" y="2967276"/>
            <a:ext cx="6054209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Денелердің арасындағы қашықтық неғұрлым үлкен болса, әрекеттесу күші соғұрлым кіші болады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399496" y="2411135"/>
            <a:ext cx="6437114" cy="1287423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90949" y="260258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Массаның әсері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90949" y="2967276"/>
            <a:ext cx="6054209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Денелердің массалары неғұрлым үлкен болса, әрекеттесу күші соғұрлым үлкен болады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790" y="3972667"/>
            <a:ext cx="13042821" cy="28694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793790" y="4254341"/>
            <a:ext cx="3477697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Жерге тартылыс күші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46798" y="5182076"/>
            <a:ext cx="5612130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Жердің өзіне барлық денелерді тартатын күші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46798" y="5565696"/>
            <a:ext cx="4263628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 деп аталады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93790" y="4929068"/>
            <a:ext cx="22860" cy="1311354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Shape 13"/>
          <p:cNvSpPr/>
          <p:nvPr/>
        </p:nvSpPr>
        <p:spPr>
          <a:xfrm>
            <a:off x="793790" y="6430208"/>
            <a:ext cx="13042821" cy="1148834"/>
          </a:xfrm>
          <a:prstGeom prst="roundRect">
            <a:avLst>
              <a:gd name="adj" fmla="val 6168"/>
            </a:avLst>
          </a:prstGeom>
          <a:solidFill>
            <a:srgbClr val="D2D2E0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82" y="6662142"/>
            <a:ext cx="263485" cy="21086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394460" y="6640949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Маңызды: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394460" y="7073027"/>
            <a:ext cx="12273558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жалпы тартылыс күшінің жеке жағдайы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184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Еске түсірейік...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468761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26747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Тығыздық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99768" y="3103959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Өткен сабақта біз тығыздық физикалық шамасымен танысқанбыз.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07437" y="2468761"/>
            <a:ext cx="4215408" cy="1476256"/>
          </a:xfrm>
          <a:prstGeom prst="roundRect">
            <a:avLst>
              <a:gd name="adj" fmla="val 56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26747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Анықтамасы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13415" y="3103959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Тығыздық – заттың бірлік көлеміндегі массасы.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21203" y="2468761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7181" y="26747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Белгіленуі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27181" y="3103959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ρ (ро) әрпімен белгіленеді. ХБЖ-де кг/м³ өлшенеді.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242673"/>
            <a:ext cx="332982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Практикалық сұрақтар: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491240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Мыстың, болаттың, қарағайдың, шынының тығыздығын қалай білуге болады?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29935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Шойынның тығыздығы 7000 кг/м³. Бұл не дегенді білдіреді?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568630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Бетонның тығыздығы 2,3 г/см³. 1 см³ бетонның массасы қандай?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60732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м³ тығынның массасын анықтаңыз.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93790" y="646021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Өлшемі 140 см × 100 см және қалыңдығы 1 мм мыс парағының массасын анықтаңыз.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171" y="216027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6171" y="3276362"/>
            <a:ext cx="627935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дене мен Жердің әрекеттесуі нәтижесінде пайда болады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57255" y="3276362"/>
            <a:ext cx="6279356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Жер бетінде және оның жанында орналасқан барлық денелерді тартады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6171" y="481417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 әрдайым Жер орталығына қарай бағытталған. Жердің кез келген нүктесінде ауырлық күші тігінен төмен бағытталады. Бұл күш дененің массасына байланысты өзгереді – масса неғұрлым үлкен болса, ауырлық күші де соғұрлым үлкен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8548"/>
            <a:ext cx="77615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күшінің сипаттамалары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8546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099786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2446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Бағыты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267390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 нүкте үшін ауырлық күші әрқашан </a:t>
            </a:r>
            <a:r>
              <a:rPr lang="en-US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тігінен төмен Жер орталығына қарай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бағытталған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07437" y="178546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2099786"/>
            <a:ext cx="4215408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5207437" y="22446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Массаға тәуелділік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207437" y="2673906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Дененің массасы неғұрлым үлкен болса, оған әсер ететін ауырлық күші соғұрлым үлкен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21203" y="178546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21203" y="2099786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9621203" y="22446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Бірдей масса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621203" y="2673906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Бірдей массалы денелерге бірдей ауырлық күші әсер етеді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4196953"/>
            <a:ext cx="462391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күшінің бағыты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4891445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Кез келген нүктеде ауырлық күші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тігінен төмен Жер орталығына бағытталған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7100" y="3626525"/>
            <a:ext cx="2749392" cy="41388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3613"/>
            <a:ext cx="57809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күшінің бағыты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99705"/>
            <a:ext cx="540186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 бүкіл денеге әсер етеді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970133"/>
            <a:ext cx="709088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Сондықтан </a:t>
            </a:r>
            <a:r>
              <a:rPr lang="en-US" sz="155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оны дененің орталығынан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бейнелейміз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3510915"/>
            <a:ext cx="7090886" cy="2333982"/>
          </a:xfrm>
          <a:prstGeom prst="roundRect">
            <a:avLst>
              <a:gd name="adj" fmla="val 3572"/>
            </a:avLst>
          </a:prstGeom>
          <a:solidFill>
            <a:srgbClr val="D2D2E0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777972"/>
            <a:ext cx="310039" cy="24800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00545" y="37588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Есте сақтаңыз: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500545" y="4267319"/>
            <a:ext cx="61857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 векторы дененің орталығынан басталады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500545" y="4654272"/>
            <a:ext cx="61857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Вектор әрқашан тігінен төмен Жер орталығына бағытталған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500545" y="5041225"/>
            <a:ext cx="61857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Векторлық кесіндінің ұзындығы күштің шамасына пропорционал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376404" y="2399705"/>
            <a:ext cx="346698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күшінің бағыты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404" y="2995017"/>
            <a:ext cx="3231594" cy="323159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376404" y="6449854"/>
            <a:ext cx="54677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3548"/>
            <a:ext cx="77933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күшін сызбада белгілеу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28" y="1558231"/>
            <a:ext cx="3178374" cy="31783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94672" y="1879640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Белгіленуі: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94672" y="245506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Fауыр немесе Fтарт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009079" y="3493353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күшін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әрпімен, ал индекс ретінде «ауыр» немесе «тарт» деп белгілейміз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93790" y="5363885"/>
            <a:ext cx="4215289" cy="2102048"/>
          </a:xfrm>
          <a:prstGeom prst="roundRect">
            <a:avLst>
              <a:gd name="adj" fmla="val 396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16650" y="5386745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E1E1EA"/>
          </a:solidFill>
          <a:ln/>
        </p:spPr>
      </p:sp>
      <p:sp>
        <p:nvSpPr>
          <p:cNvPr id="9" name="Text 6"/>
          <p:cNvSpPr/>
          <p:nvPr/>
        </p:nvSpPr>
        <p:spPr>
          <a:xfrm>
            <a:off x="2752606" y="54944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15008" y="6180415"/>
            <a:ext cx="33408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орталығын анықтау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15008" y="6609636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векторы осы нүктеден басталады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207437" y="5363885"/>
            <a:ext cx="4215408" cy="2102048"/>
          </a:xfrm>
          <a:prstGeom prst="roundRect">
            <a:avLst>
              <a:gd name="adj" fmla="val 396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230297" y="5386745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E1E1EA"/>
          </a:solidFill>
          <a:ln/>
        </p:spPr>
      </p:sp>
      <p:sp>
        <p:nvSpPr>
          <p:cNvPr id="14" name="Text 11"/>
          <p:cNvSpPr/>
          <p:nvPr/>
        </p:nvSpPr>
        <p:spPr>
          <a:xfrm>
            <a:off x="7166253" y="54944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28655" y="61804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Тігінен төмен бағыт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428655" y="6609636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Вектор Жер орталығына қарай бағытталады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9621203" y="5363885"/>
            <a:ext cx="4215289" cy="2102048"/>
          </a:xfrm>
          <a:prstGeom prst="roundRect">
            <a:avLst>
              <a:gd name="adj" fmla="val 396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9644063" y="5386745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E1E1EA"/>
          </a:solidFill>
          <a:ln/>
        </p:spPr>
      </p:sp>
      <p:sp>
        <p:nvSpPr>
          <p:cNvPr id="19" name="Text 16"/>
          <p:cNvSpPr/>
          <p:nvPr/>
        </p:nvSpPr>
        <p:spPr>
          <a:xfrm>
            <a:off x="11580019" y="54944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9842421" y="61804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Векторды белгілеу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9842421" y="6609636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Fауыр деп белгілеп, көрсеткіні қоямыз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051" y="429577"/>
            <a:ext cx="12538829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Жерге тартылыс күшінің (ауырлық күшінің) әсерінің кейбір мысалдары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71" y="1290756"/>
            <a:ext cx="2510195" cy="251019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928" y="1290756"/>
            <a:ext cx="2510314" cy="251031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304" y="1290756"/>
            <a:ext cx="2510195" cy="2510195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561" y="1290756"/>
            <a:ext cx="2510314" cy="2510314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0938" y="1290756"/>
            <a:ext cx="2510195" cy="2510195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6051" y="4160283"/>
            <a:ext cx="372070" cy="37207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344097" y="424862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Алманың құлауы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1344097" y="4570453"/>
            <a:ext cx="587037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Ағаштан үзілген алма ауырлық күшінің әсерінен жерге түседі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0449" y="4160283"/>
            <a:ext cx="372070" cy="372070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7958495" y="424862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Су ағыны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4"/>
          <p:cNvSpPr/>
          <p:nvPr/>
        </p:nvSpPr>
        <p:spPr>
          <a:xfrm>
            <a:off x="7958495" y="4570453"/>
            <a:ext cx="587037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Өзендегі су ауырлық күшінің әсерінен төмен қарай ағады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051" y="5106234"/>
            <a:ext cx="372070" cy="37207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344097" y="519457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Жауын-шашын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6"/>
          <p:cNvSpPr/>
          <p:nvPr/>
        </p:nvSpPr>
        <p:spPr>
          <a:xfrm>
            <a:off x="1344097" y="5516404"/>
            <a:ext cx="587037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Бұлттардағы су тамшылары ауырлық күшінің әсерінен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жауын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болып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түседі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00449" y="5106234"/>
            <a:ext cx="372070" cy="372070"/>
          </a:xfrm>
          <a:prstGeom prst="rect">
            <a:avLst/>
          </a:prstGeom>
        </p:spPr>
      </p:pic>
      <p:sp>
        <p:nvSpPr>
          <p:cNvPr id="18" name="Text 7"/>
          <p:cNvSpPr/>
          <p:nvPr/>
        </p:nvSpPr>
        <p:spPr>
          <a:xfrm>
            <a:off x="7958495" y="519457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Шаңғымен сырғанау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8"/>
          <p:cNvSpPr/>
          <p:nvPr/>
        </p:nvSpPr>
        <p:spPr>
          <a:xfrm>
            <a:off x="7958495" y="5516404"/>
            <a:ext cx="587037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Шаңғышы тауда ауырлық күшінің әсерінен төмен қарай қозғалады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3671" y="6219647"/>
            <a:ext cx="372070" cy="372070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1351717" y="630799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Секіру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0"/>
          <p:cNvSpPr/>
          <p:nvPr/>
        </p:nvSpPr>
        <p:spPr>
          <a:xfrm>
            <a:off x="1336358" y="6591717"/>
            <a:ext cx="587037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Жоғары секіргеннен кейін ауырлық күші бізді қайтадан жерге қайтарады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08069" y="6219647"/>
            <a:ext cx="372070" cy="372070"/>
          </a:xfrm>
          <a:prstGeom prst="rect">
            <a:avLst/>
          </a:prstGeom>
        </p:spPr>
      </p:pic>
      <p:sp>
        <p:nvSpPr>
          <p:cNvPr id="24" name="Text 11"/>
          <p:cNvSpPr/>
          <p:nvPr/>
        </p:nvSpPr>
        <p:spPr>
          <a:xfrm>
            <a:off x="7966115" y="630799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Көшкін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2"/>
          <p:cNvSpPr/>
          <p:nvPr/>
        </p:nvSpPr>
        <p:spPr>
          <a:xfrm>
            <a:off x="7950756" y="6591717"/>
            <a:ext cx="587037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Қар көшкіні ауырлық күшінің әсерінен тау беткейімен сырғып түседі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3"/>
          <p:cNvSpPr/>
          <p:nvPr/>
        </p:nvSpPr>
        <p:spPr>
          <a:xfrm>
            <a:off x="778312" y="7408308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 біздің күнделікті өміріміздің ажырамас бөлігі. Ол барлық денелерге әсер етеді және көптеген табиғи құбылыстардың негізі болып табылады.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589" y="587930"/>
            <a:ext cx="12549307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1: Функционалдық сауаттылық (Лифт мысалы)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16589" y="1554122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Жағдай: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Лифт ішінде «Максималды жүк: 400 кг немесе 5 адам» деген жазу бар. Орташа адамның массасы — 60 кг.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16589" y="3531512"/>
            <a:ext cx="13042821" cy="22860"/>
          </a:xfrm>
          <a:prstGeom prst="roundRect">
            <a:avLst>
              <a:gd name="adj" fmla="val 346419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4006749" y="2966025"/>
            <a:ext cx="22860" cy="565547"/>
          </a:xfrm>
          <a:prstGeom prst="roundRect">
            <a:avLst>
              <a:gd name="adj" fmla="val 346419"/>
            </a:avLst>
          </a:prstGeom>
          <a:solidFill>
            <a:srgbClr val="C7C7D0"/>
          </a:solidFill>
          <a:ln/>
        </p:spPr>
      </p:sp>
      <p:sp>
        <p:nvSpPr>
          <p:cNvPr id="6" name="Shape 4"/>
          <p:cNvSpPr/>
          <p:nvPr/>
        </p:nvSpPr>
        <p:spPr>
          <a:xfrm>
            <a:off x="3806129" y="3319403"/>
            <a:ext cx="424220" cy="424220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876793" y="3354705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2817077" y="2067877"/>
            <a:ext cx="2402443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Жүктемені есептеу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05065" y="2475666"/>
            <a:ext cx="602658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Лифтке 7 адам мінсе, шекті массадан аса ма?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326331" y="3531453"/>
            <a:ext cx="22860" cy="565547"/>
          </a:xfrm>
          <a:prstGeom prst="roundRect">
            <a:avLst>
              <a:gd name="adj" fmla="val 346419"/>
            </a:avLst>
          </a:prstGeom>
          <a:solidFill>
            <a:srgbClr val="C7C7D0"/>
          </a:solidFill>
          <a:ln/>
        </p:spPr>
      </p:sp>
      <p:sp>
        <p:nvSpPr>
          <p:cNvPr id="11" name="Shape 9"/>
          <p:cNvSpPr/>
          <p:nvPr/>
        </p:nvSpPr>
        <p:spPr>
          <a:xfrm>
            <a:off x="7125711" y="3319403"/>
            <a:ext cx="424220" cy="424220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96374" y="3354705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110822" y="4285654"/>
            <a:ext cx="2454116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Әсер ететін күштер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324646" y="4693443"/>
            <a:ext cx="602658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жағдайда қандай күштер әсер етеді?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0646032" y="2966025"/>
            <a:ext cx="22860" cy="565547"/>
          </a:xfrm>
          <a:prstGeom prst="roundRect">
            <a:avLst>
              <a:gd name="adj" fmla="val 346419"/>
            </a:avLst>
          </a:prstGeom>
          <a:solidFill>
            <a:srgbClr val="C7C7D0"/>
          </a:solidFill>
          <a:ln/>
        </p:spPr>
      </p:sp>
      <p:sp>
        <p:nvSpPr>
          <p:cNvPr id="16" name="Shape 14"/>
          <p:cNvSpPr/>
          <p:nvPr/>
        </p:nvSpPr>
        <p:spPr>
          <a:xfrm>
            <a:off x="10445411" y="3319403"/>
            <a:ext cx="424220" cy="424220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516075" y="3354705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479100" y="2067877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3. Қауіптілігі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44228" y="2475666"/>
            <a:ext cx="6026706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Жүктемені асырып жіберу қауіпті ме? Неге?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816589" y="5207198"/>
            <a:ext cx="10224535" cy="2283500"/>
          </a:xfrm>
          <a:prstGeom prst="roundRect">
            <a:avLst>
              <a:gd name="adj" fmla="val 3468"/>
            </a:avLst>
          </a:prstGeom>
          <a:solidFill>
            <a:srgbClr val="D2D2E0"/>
          </a:solidFill>
          <a:ln/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65" y="5465087"/>
            <a:ext cx="294561" cy="235625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488101" y="5442704"/>
            <a:ext cx="304145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(3 балл):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488101" y="5925859"/>
            <a:ext cx="1218283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лифт массасын дұрыс есептейді, қорытынды жасайды, 2 қауіп жазады.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488101" y="6293524"/>
            <a:ext cx="1218283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есеп шамамен дұрыс, 1 қауіп жазады.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1488101" y="6661189"/>
            <a:ext cx="1218283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есеп не түсіндірме жартылай ғана.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1488101" y="7028854"/>
            <a:ext cx="1218283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 балл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орындамаған немесе мүлде қате.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ассажирские лифты без МП | БЕЛТРАНСЛИФТ">
            <a:extLst>
              <a:ext uri="{FF2B5EF4-FFF2-40B4-BE49-F238E27FC236}">
                <a16:creationId xmlns:a16="http://schemas.microsoft.com/office/drawing/2014/main" id="{35576937-CE9A-4B87-953F-3046F54B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36" y="3814226"/>
            <a:ext cx="2629809" cy="42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477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2: Функционалдық сауаттылық (Құндылық: Әділдік және жауапкершілік)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8176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Жағдай: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Базардағы сатушы өнімді таразыға салып сатады. Кейбір сатушылар таразыны артық немесе кем көрсететіндей етіп бұрып қоюы мүмкін.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837742"/>
            <a:ext cx="4215289" cy="1647825"/>
          </a:xfrm>
          <a:prstGeom prst="roundRect">
            <a:avLst>
              <a:gd name="adj" fmla="val 665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814882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6" name="Shape 4"/>
          <p:cNvSpPr/>
          <p:nvPr/>
        </p:nvSpPr>
        <p:spPr>
          <a:xfrm>
            <a:off x="2603778" y="354008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2782372" y="368891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15008" y="4333875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Бұл жерде ауырлық күші мен салмақ қалай қатысады?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07437" y="3837742"/>
            <a:ext cx="4215408" cy="1647825"/>
          </a:xfrm>
          <a:prstGeom prst="roundRect">
            <a:avLst>
              <a:gd name="adj" fmla="val 665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3814882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354008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368891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28655" y="4333875"/>
            <a:ext cx="3772972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Мұндай әрекет «Шыншыл болу – әділ болу» дәйексөзіне сай ма?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9621203" y="3837742"/>
            <a:ext cx="4215289" cy="1647825"/>
          </a:xfrm>
          <a:prstGeom prst="roundRect">
            <a:avLst>
              <a:gd name="adj" fmla="val 665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9621203" y="3814882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16" name="Shape 14"/>
          <p:cNvSpPr/>
          <p:nvPr/>
        </p:nvSpPr>
        <p:spPr>
          <a:xfrm>
            <a:off x="11431191" y="354008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sp>
        <p:nvSpPr>
          <p:cNvPr id="17" name="Text 15"/>
          <p:cNvSpPr/>
          <p:nvPr/>
        </p:nvSpPr>
        <p:spPr>
          <a:xfrm>
            <a:off x="11609784" y="368891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842421" y="4333875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Әділдік пен жауапкершілік неге маңызды?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93790" y="5708809"/>
            <a:ext cx="9241750" cy="1647825"/>
          </a:xfrm>
          <a:prstGeom prst="roundRect">
            <a:avLst>
              <a:gd name="adj" fmla="val 5648"/>
            </a:avLst>
          </a:prstGeom>
          <a:solidFill>
            <a:srgbClr val="D2D2E0"/>
          </a:solidFill>
          <a:ln/>
        </p:spPr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975866"/>
            <a:ext cx="310039" cy="248007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500545" y="5956697"/>
            <a:ext cx="8203525" cy="1110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(2 балл):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 балл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– лифт массасын дұрыс есептейді, қорытынды жасайды, 2 қауіп жазады,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 балл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– есеп шамамен дұрыс, 1 қауіп жазады.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– есеп не түсіндірме жартылай ғана.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0 балл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– орындамаған немесе мүлде қате.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Усть-Каменогорск - Как в магазинах и на рынках уберечься от обвеса? |  YK-news.kz">
            <a:extLst>
              <a:ext uri="{FF2B5EF4-FFF2-40B4-BE49-F238E27FC236}">
                <a16:creationId xmlns:a16="http://schemas.microsoft.com/office/drawing/2014/main" id="{72E0B974-5241-4CD1-A9C2-7E414C5E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825" y="5028247"/>
            <a:ext cx="3903879" cy="29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8770"/>
            <a:ext cx="9818251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3: Зерттеу дағдысы (шағын зерттеу жоспары)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01604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Міндет: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Тақырыпқа байланысты зерттеу сұрағын таңдап, қысқа зерттеу жоспарын құрыңдар.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862971"/>
            <a:ext cx="2842617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 зерттеу сұрақтары: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365177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«Сөмкенің массасы артқан сайын иыққа түсетін салмақ қалай өзгереді?»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2655332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«Әртүрлі есіктерді ашу үшін қажет күш неге әртүрлі?»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060859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Өздеріңнің зерттеу сұрақтарың: 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3522226"/>
            <a:ext cx="3163848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жоспары (3–4 қадам):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024432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790" y="4262080"/>
            <a:ext cx="644699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1" name="Text 9"/>
          <p:cNvSpPr/>
          <p:nvPr/>
        </p:nvSpPr>
        <p:spPr>
          <a:xfrm>
            <a:off x="793790" y="4366974"/>
            <a:ext cx="2255877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сұрағын анықтау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688800"/>
            <a:ext cx="644699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Жауапты эксперимент арқылы алуға болатын нақты және өлшенетін сұрақ таңдау.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389614" y="4024432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389614" y="4262080"/>
            <a:ext cx="644699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7389614" y="4366974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Гипотеза құру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389614" y="4688800"/>
            <a:ext cx="644699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Зерттеу сұрағына алдын ала жауап беру (болжам).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93790" y="5187315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93790" y="5424964"/>
            <a:ext cx="644699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9" name="Text 17"/>
          <p:cNvSpPr/>
          <p:nvPr/>
        </p:nvSpPr>
        <p:spPr>
          <a:xfrm>
            <a:off x="793790" y="5529858"/>
            <a:ext cx="2000369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Эксперимент дизайны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93790" y="5851684"/>
            <a:ext cx="644699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Қажетті материалдарды, айнымалыларды және өлшеу әдістерін анықтау.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389614" y="5187315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7389614" y="5424964"/>
            <a:ext cx="644699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3" name="Text 21"/>
          <p:cNvSpPr/>
          <p:nvPr/>
        </p:nvSpPr>
        <p:spPr>
          <a:xfrm>
            <a:off x="7389614" y="5529858"/>
            <a:ext cx="3998119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Нәтижелерді талдау және қорытынды жасау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389614" y="5851684"/>
            <a:ext cx="644699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Жиналған деректерді өңдеп, гипотезаны растау немесе теріске шығару.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793790" y="6368772"/>
            <a:ext cx="13042821" cy="1222058"/>
          </a:xfrm>
          <a:prstGeom prst="roundRect">
            <a:avLst>
              <a:gd name="adj" fmla="val 5116"/>
            </a:avLst>
          </a:prstGeom>
          <a:solidFill>
            <a:srgbClr val="D2D2E0"/>
          </a:solidFill>
          <a:ln/>
        </p:spPr>
      </p: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18" y="6567249"/>
            <a:ext cx="232529" cy="185976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1323975" y="6554748"/>
            <a:ext cx="2380893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(1 балл):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1323975" y="6936105"/>
            <a:ext cx="1236380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- Зерттеу сұрағын дұрыс құрады; 3–4 нақты қадам жазады.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1323975" y="7226260"/>
            <a:ext cx="1236380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 балл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- Зерттеу жоспары толық емес немесе логикасы бұлыңғыр.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C:\Users\User\AppData\Local\Microsoft\Windows\INetCache\Content.MSO\49A2F258.tmp">
            <a:extLst>
              <a:ext uri="{FF2B5EF4-FFF2-40B4-BE49-F238E27FC236}">
                <a16:creationId xmlns:a16="http://schemas.microsoft.com/office/drawing/2014/main" id="{1F2814FB-9073-4142-B040-C01798F481A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733" y="1198840"/>
            <a:ext cx="2326362" cy="2628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09B87A4-E365-4FFE-9529-26C34E8ACFA2}"/>
              </a:ext>
            </a:extLst>
          </p:cNvPr>
          <p:cNvSpPr/>
          <p:nvPr/>
        </p:nvSpPr>
        <p:spPr>
          <a:xfrm>
            <a:off x="793790" y="1789271"/>
            <a:ext cx="13207960" cy="833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F355BAD-A72F-41FB-98AB-79D19C12B7AF}"/>
              </a:ext>
            </a:extLst>
          </p:cNvPr>
          <p:cNvSpPr/>
          <p:nvPr/>
        </p:nvSpPr>
        <p:spPr>
          <a:xfrm>
            <a:off x="793790" y="2744211"/>
            <a:ext cx="13207960" cy="833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4D21470-8CAB-47F3-B458-1EA480896726}"/>
              </a:ext>
            </a:extLst>
          </p:cNvPr>
          <p:cNvSpPr/>
          <p:nvPr/>
        </p:nvSpPr>
        <p:spPr>
          <a:xfrm>
            <a:off x="793790" y="3725227"/>
            <a:ext cx="13207960" cy="833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8739C53E-4C00-4CE5-84D2-488A2FFACDBB}"/>
              </a:ext>
            </a:extLst>
          </p:cNvPr>
          <p:cNvSpPr/>
          <p:nvPr/>
        </p:nvSpPr>
        <p:spPr>
          <a:xfrm>
            <a:off x="793790" y="4680167"/>
            <a:ext cx="13207960" cy="833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2D576F6-C0FB-4149-8BF4-3B6730E90AD2}"/>
              </a:ext>
            </a:extLst>
          </p:cNvPr>
          <p:cNvSpPr/>
          <p:nvPr/>
        </p:nvSpPr>
        <p:spPr>
          <a:xfrm>
            <a:off x="793789" y="5678805"/>
            <a:ext cx="13207960" cy="833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E9F12BFE-B5F2-4D66-934A-01B65936A8BF}"/>
              </a:ext>
            </a:extLst>
          </p:cNvPr>
          <p:cNvSpPr/>
          <p:nvPr/>
        </p:nvSpPr>
        <p:spPr>
          <a:xfrm>
            <a:off x="793789" y="6633745"/>
            <a:ext cx="13207960" cy="9044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793790" y="691277"/>
            <a:ext cx="5477589" cy="441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V.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🧮</a:t>
            </a: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Деңгейлік есептер – 3 балл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10772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Тартылыс тұрақтысы (g) = </a:t>
            </a:r>
            <a:r>
              <a:rPr lang="en-US" dirty="0">
                <a:solidFill>
                  <a:srgbClr val="3C3939"/>
                </a:solidFill>
                <a:highlight>
                  <a:srgbClr val="D2F0E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 Н/кг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1789271"/>
            <a:ext cx="555665" cy="833557"/>
          </a:xfrm>
          <a:prstGeom prst="roundRect">
            <a:avLst>
              <a:gd name="adj" fmla="val 36004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383" y="2101810"/>
            <a:ext cx="208359" cy="20835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88281" y="1928098"/>
            <a:ext cx="2763083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1-деңгей: 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күшін анықтау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88281" y="2228493"/>
            <a:ext cx="1234832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кг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денеге әсер ететін ауырлық күші: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______ Н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2761655"/>
            <a:ext cx="555665" cy="833557"/>
          </a:xfrm>
          <a:prstGeom prst="roundRect">
            <a:avLst>
              <a:gd name="adj" fmla="val 36004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383" y="3074194"/>
            <a:ext cx="208359" cy="20835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88281" y="2900482"/>
            <a:ext cx="2802493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2-деңгей: 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Кітапқа әсер ететін күш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488281" y="3200876"/>
            <a:ext cx="1234832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кг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кітап үстел үстінде тұр. </a:t>
            </a:r>
            <a:r>
              <a:rPr lang="en-US" sz="1400" dirty="0">
                <a:solidFill>
                  <a:srgbClr val="3C3939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F = m·g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формуласын қолданып ауырлық күшін анықтаңдар.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______ Н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93790" y="3734038"/>
            <a:ext cx="555665" cy="833557"/>
          </a:xfrm>
          <a:prstGeom prst="roundRect">
            <a:avLst>
              <a:gd name="adj" fmla="val 36004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383" y="4046577"/>
            <a:ext cx="208359" cy="20835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88281" y="3872865"/>
            <a:ext cx="3812619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3-деңгей: 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Оқушыға әсер ететін тартылыс күші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488281" y="4173260"/>
            <a:ext cx="1234832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Оқушының массасы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50 кг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Оған Жердің тартылыс күші: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______ Н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93790" y="4706422"/>
            <a:ext cx="555665" cy="833557"/>
          </a:xfrm>
          <a:prstGeom prst="roundRect">
            <a:avLst>
              <a:gd name="adj" fmla="val 36004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383" y="5018961"/>
            <a:ext cx="208359" cy="20835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488281" y="4845248"/>
            <a:ext cx="3306842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4-деңгей: 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Арбашаға әсер ететін күштер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488281" y="5145643"/>
            <a:ext cx="1234832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8 кг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арбаша жерге қойылған. Ауырлық күші мен тірек реакция күшінің шамасы туралы не айтуға болады? (Сандармен + сөздік түсіндірме қажет)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793790" y="5678805"/>
            <a:ext cx="555665" cy="833557"/>
          </a:xfrm>
          <a:prstGeom prst="roundRect">
            <a:avLst>
              <a:gd name="adj" fmla="val 36004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383" y="5991344"/>
            <a:ext cx="208359" cy="208359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488281" y="5817632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5-деңгей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 Кері есеп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1488281" y="6118027"/>
            <a:ext cx="1234832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Дененің салмағы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120 Н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Массасын анықта: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______ кг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793790" y="6668572"/>
            <a:ext cx="13042821" cy="869633"/>
          </a:xfrm>
          <a:prstGeom prst="roundRect">
            <a:avLst>
              <a:gd name="adj" fmla="val 6710"/>
            </a:avLst>
          </a:prstGeom>
          <a:solidFill>
            <a:srgbClr val="D2D2E0"/>
          </a:solidFill>
          <a:ln/>
        </p:spPr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617" y="6857762"/>
            <a:ext cx="217051" cy="173593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1288494" y="6842046"/>
            <a:ext cx="224075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(3 балл):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19"/>
          <p:cNvSpPr/>
          <p:nvPr/>
        </p:nvSpPr>
        <p:spPr>
          <a:xfrm>
            <a:off x="1288494" y="7197923"/>
            <a:ext cx="1240928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балл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5 есептің 4–5-і дұрыс; формула, бірлік, түсіндірме дұрыс.,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балл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3 есеп дұрыс.,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1–2 есеп дұрыс.,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 балл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Қате немесе бос қалдырған.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Бесплатные стикеры задачи + стикеры 180 (SVG, PNG) | Flaticon">
            <a:extLst>
              <a:ext uri="{FF2B5EF4-FFF2-40B4-BE49-F238E27FC236}">
                <a16:creationId xmlns:a16="http://schemas.microsoft.com/office/drawing/2014/main" id="{B44AD570-74FB-48AF-827D-0690877E7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t="11115" r="23386" b="10869"/>
          <a:stretch/>
        </p:blipFill>
        <p:spPr bwMode="auto">
          <a:xfrm rot="2402529">
            <a:off x="13014563" y="180661"/>
            <a:ext cx="1005320" cy="142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492"/>
            <a:ext cx="11422618" cy="565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📌</a:t>
            </a:r>
            <a:r>
              <a:rPr lang="en-US" sz="35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VI. Рефлексия (өзін-өзі бағалау) «Бағдаршам» әдісі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815465"/>
            <a:ext cx="1304282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Өзіңді бағала: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569964"/>
            <a:ext cx="4228505" cy="926902"/>
          </a:xfrm>
          <a:prstGeom prst="roundRect">
            <a:avLst>
              <a:gd name="adj" fmla="val 1183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2547104"/>
            <a:ext cx="4228505" cy="91440"/>
          </a:xfrm>
          <a:prstGeom prst="roundRect">
            <a:avLst>
              <a:gd name="adj" fmla="val 82047"/>
            </a:avLst>
          </a:prstGeom>
          <a:solidFill>
            <a:srgbClr val="1B1B27"/>
          </a:solidFill>
          <a:ln/>
        </p:spPr>
      </p:sp>
      <p:sp>
        <p:nvSpPr>
          <p:cNvPr id="6" name="Shape 4"/>
          <p:cNvSpPr/>
          <p:nvPr/>
        </p:nvSpPr>
        <p:spPr>
          <a:xfrm>
            <a:off x="2640092" y="2302073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1B1B27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0826" y="2462808"/>
            <a:ext cx="214313" cy="21431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95243" y="301644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00FF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Бәрін толық түсіндім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0888" y="2569964"/>
            <a:ext cx="4228505" cy="926902"/>
          </a:xfrm>
          <a:prstGeom prst="roundRect">
            <a:avLst>
              <a:gd name="adj" fmla="val 1183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200888" y="2547104"/>
            <a:ext cx="4228505" cy="91440"/>
          </a:xfrm>
          <a:prstGeom prst="roundRect">
            <a:avLst>
              <a:gd name="adj" fmla="val 82047"/>
            </a:avLst>
          </a:prstGeom>
          <a:solidFill>
            <a:srgbClr val="1B1B27"/>
          </a:solidFill>
          <a:ln/>
        </p:spPr>
      </p:sp>
      <p:sp>
        <p:nvSpPr>
          <p:cNvPr id="11" name="Shape 8"/>
          <p:cNvSpPr/>
          <p:nvPr/>
        </p:nvSpPr>
        <p:spPr>
          <a:xfrm>
            <a:off x="7047190" y="2302073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1B1B27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7925" y="2462808"/>
            <a:ext cx="214313" cy="21431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02342" y="301644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Жартылай түсіндім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607987" y="2569964"/>
            <a:ext cx="4228505" cy="926902"/>
          </a:xfrm>
          <a:prstGeom prst="roundRect">
            <a:avLst>
              <a:gd name="adj" fmla="val 1183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5" name="Shape 11"/>
          <p:cNvSpPr/>
          <p:nvPr/>
        </p:nvSpPr>
        <p:spPr>
          <a:xfrm>
            <a:off x="9607987" y="2547104"/>
            <a:ext cx="4228505" cy="91440"/>
          </a:xfrm>
          <a:prstGeom prst="roundRect">
            <a:avLst>
              <a:gd name="adj" fmla="val 82047"/>
            </a:avLst>
          </a:prstGeom>
          <a:solidFill>
            <a:srgbClr val="1B1B27"/>
          </a:solidFill>
          <a:ln/>
        </p:spPr>
      </p:sp>
      <p:sp>
        <p:nvSpPr>
          <p:cNvPr id="16" name="Shape 12"/>
          <p:cNvSpPr/>
          <p:nvPr/>
        </p:nvSpPr>
        <p:spPr>
          <a:xfrm>
            <a:off x="11454289" y="2302073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1B1B27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5023" y="2462808"/>
            <a:ext cx="214313" cy="214312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09440" y="3016448"/>
            <a:ext cx="366367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Түсінбедім, қосымша көмек қажет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93790" y="3697724"/>
            <a:ext cx="1304282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Менің таңдауым: 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93790" y="4273638"/>
            <a:ext cx="13042821" cy="298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1" name="Text 16"/>
          <p:cNvSpPr/>
          <p:nvPr/>
        </p:nvSpPr>
        <p:spPr>
          <a:xfrm>
            <a:off x="793790" y="4571405"/>
            <a:ext cx="8044101" cy="565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🏠</a:t>
            </a:r>
            <a:r>
              <a:rPr lang="en-US" sz="35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VII. Үй тапсырмасы (бағаланбайды)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793790" y="5405080"/>
            <a:ext cx="6432113" cy="1932027"/>
          </a:xfrm>
          <a:prstGeom prst="roundRect">
            <a:avLst>
              <a:gd name="adj" fmla="val 388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3" name="Text 18"/>
          <p:cNvSpPr/>
          <p:nvPr/>
        </p:nvSpPr>
        <p:spPr>
          <a:xfrm>
            <a:off x="995243" y="5484852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Зерттеу-байқау: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995243" y="5870972"/>
            <a:ext cx="602920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Үйдегі 2–3 затты (сөмке, ыдыс, су толы бөтелке…) салыстырып: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995243" y="6263878"/>
            <a:ext cx="602920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массасын шамамен анықта;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995243" y="6612136"/>
            <a:ext cx="602920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салмақтың сезілуін сипатта.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2"/>
          <p:cNvSpPr/>
          <p:nvPr/>
        </p:nvSpPr>
        <p:spPr>
          <a:xfrm>
            <a:off x="7404497" y="5405080"/>
            <a:ext cx="6432113" cy="1932027"/>
          </a:xfrm>
          <a:prstGeom prst="roundRect">
            <a:avLst>
              <a:gd name="adj" fmla="val 388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8" name="Text 23"/>
          <p:cNvSpPr/>
          <p:nvPr/>
        </p:nvSpPr>
        <p:spPr>
          <a:xfrm>
            <a:off x="7605951" y="5484852"/>
            <a:ext cx="2955608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ИИ-пен жұмыс (ChatGPT):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4"/>
          <p:cNvSpPr/>
          <p:nvPr/>
        </p:nvSpPr>
        <p:spPr>
          <a:xfrm>
            <a:off x="7605951" y="5870972"/>
            <a:ext cx="6029206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Сұрақ қойыңдар: «Қандай мамандықтарда ауырлық күші мен салмақ туралы білім маңызды?» ИИ берген 3 мамандықты дәптерге жазып, әрқайсысына 1 сөйлем жаз: «Бұл мамандықта салмақты білу неге маңызды?» Интернет болмаса — өз ойыңды жаз.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3053"/>
            <a:ext cx="71021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«Жылдам тест» (жеке жұмыс)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0938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Критерий: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сұрақтарға дұрыс жауап берсе – 1 б; 0–1 дұрыс болса – 0 б.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250162"/>
            <a:ext cx="7632025" cy="843201"/>
          </a:xfrm>
          <a:prstGeom prst="roundRect">
            <a:avLst>
              <a:gd name="adj" fmla="val 9886"/>
            </a:avLst>
          </a:prstGeom>
          <a:solidFill>
            <a:srgbClr val="D2D2E0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2545437"/>
            <a:ext cx="248007" cy="1983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8513" y="2498050"/>
            <a:ext cx="678894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Мақсаты:</a:t>
            </a:r>
            <a:r>
              <a:rPr lang="en-US" sz="155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Өткен материалды қайталау және түсінігіңізді нығайту.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316605"/>
            <a:ext cx="7632025" cy="4076581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1754029"/>
            <a:ext cx="4621887" cy="462188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917543" y="6599158"/>
            <a:ext cx="492656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83625"/>
            <a:ext cx="62081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Сұрақтарға жауап беріңіз: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20135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4515683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4660582"/>
            <a:ext cx="44922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Денелер неліктен қозғалысқа келеді?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089803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Денелердің қозғалысқа келу себептері қандай?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14379" y="420135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14379" y="4515683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0" name="Text 7"/>
          <p:cNvSpPr/>
          <p:nvPr/>
        </p:nvSpPr>
        <p:spPr>
          <a:xfrm>
            <a:off x="7414379" y="4660582"/>
            <a:ext cx="49555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Олардың жылдамдығы неліктен өзгереді?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414379" y="5089803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Жылдамдықтың өзгеруіне не себеп болады?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3790" y="575452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93790" y="6068854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0" y="6213753"/>
            <a:ext cx="29666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Басқа тәсілмен қозғалыс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93790" y="6642973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 денелерді дәл сондай қозғалысқа әртүрлі тәсілмен келтіруге бола ма?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414379" y="575452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414379" y="6068854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8" name="Text 15"/>
          <p:cNvSpPr/>
          <p:nvPr/>
        </p:nvSpPr>
        <p:spPr>
          <a:xfrm>
            <a:off x="7414379" y="62137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Әрекет ететін дене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414379" y="6642973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Қозғалысты қарастырғанда осы денені қозғалысқа келтіретін денені білу әрқашан маңызды ма?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1517" y="181212"/>
            <a:ext cx="12917448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жылдамдығы нәтижесінде және қалай өзгереді?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17" y="820815"/>
            <a:ext cx="3795951" cy="37959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1517" y="4828816"/>
            <a:ext cx="399585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Соққы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01517" y="5300185"/>
            <a:ext cx="3995857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Доп қабырғаға соғылып, жылдамдығын өзгертеді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051" y="820815"/>
            <a:ext cx="3795951" cy="236648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65051" y="4962640"/>
            <a:ext cx="399585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Үйкеліс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65051" y="5434008"/>
            <a:ext cx="399585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Араба үйкеліс күшінің әсерінен баяулайды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585" y="820815"/>
            <a:ext cx="3924300" cy="39243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28585" y="4957166"/>
            <a:ext cx="41308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Тарту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28585" y="5428534"/>
            <a:ext cx="4130873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Арқан арқылы тартқанда дене қозғалысқа келеді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89" y="7223282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бұл жағдайларда дененің жылдамдығы </a:t>
            </a:r>
            <a:r>
              <a:rPr lang="en-US" sz="2400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басқа денелермен әрекеттесу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нәтижесінде өзгереді.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47688"/>
            <a:ext cx="421755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Қорытынды: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142167"/>
            <a:ext cx="12284631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жылдамдығы оның басқа денелермен әрекеттесуі кезінде өзгереді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1927384"/>
            <a:ext cx="4252555" cy="425255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863" y="1927384"/>
            <a:ext cx="4252555" cy="425255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6316" y="1927384"/>
            <a:ext cx="4252555" cy="425255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793790" y="6480215"/>
            <a:ext cx="13042821" cy="1201579"/>
          </a:xfrm>
          <a:prstGeom prst="roundRect">
            <a:avLst>
              <a:gd name="adj" fmla="val 5897"/>
            </a:avLst>
          </a:prstGeom>
          <a:solidFill>
            <a:srgbClr val="D2D2E0"/>
          </a:solidFill>
          <a:ln/>
        </p:spPr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82" y="6713339"/>
            <a:ext cx="316230" cy="25300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447205" y="6690955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Маңызды ұғым: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1447205" y="7175778"/>
            <a:ext cx="1222081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Немесе жай айтсақ: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күш әсер етеді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немесе оған күш қолданылады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3932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ДЕГЕНІМІЗ НЕ?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31915" y="2906316"/>
            <a:ext cx="872323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– денелердің әрекеттесуінің өлшемі болып табылатын физикалық шама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668191"/>
            <a:ext cx="22860" cy="773906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680222"/>
            <a:ext cx="452866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Денеге күш әсер ететінінің төрт белгісі: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93790" y="4216003"/>
            <a:ext cx="6441996" cy="960477"/>
          </a:xfrm>
          <a:prstGeom prst="roundRect">
            <a:avLst>
              <a:gd name="adj" fmla="val 114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70930" y="4216003"/>
            <a:ext cx="91440" cy="960477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8" name="Text 6"/>
          <p:cNvSpPr/>
          <p:nvPr/>
        </p:nvSpPr>
        <p:spPr>
          <a:xfrm>
            <a:off x="1043940" y="4397573"/>
            <a:ext cx="339816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Жылдамдықтың мәні өзгеруі мүмкін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43940" y="4740831"/>
            <a:ext cx="60102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тезірек немесе баяуырақ қозғала бастайды.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394496" y="4216003"/>
            <a:ext cx="6442115" cy="960477"/>
          </a:xfrm>
          <a:prstGeom prst="roundRect">
            <a:avLst>
              <a:gd name="adj" fmla="val 114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371636" y="4216003"/>
            <a:ext cx="91440" cy="960477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2" name="Text 10"/>
          <p:cNvSpPr/>
          <p:nvPr/>
        </p:nvSpPr>
        <p:spPr>
          <a:xfrm>
            <a:off x="7644646" y="4397573"/>
            <a:ext cx="303037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Қозғалыс бағыты өзгеруі мүмкін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644646" y="4740831"/>
            <a:ext cx="601039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Мысалы, билиард шарына таяқшамен соққы берген кезде.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93790" y="5335191"/>
            <a:ext cx="6441996" cy="960477"/>
          </a:xfrm>
          <a:prstGeom prst="roundRect">
            <a:avLst>
              <a:gd name="adj" fmla="val 114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770930" y="5335191"/>
            <a:ext cx="91440" cy="960477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6" name="Text 14"/>
          <p:cNvSpPr/>
          <p:nvPr/>
        </p:nvSpPr>
        <p:spPr>
          <a:xfrm>
            <a:off x="1043940" y="5516761"/>
            <a:ext cx="293798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өлшемі өзгеруі мүмкін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43940" y="5860018"/>
            <a:ext cx="60102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Допқа соққы берген кезде оның өлшемі өзгереді.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394496" y="5335191"/>
            <a:ext cx="6442115" cy="960477"/>
          </a:xfrm>
          <a:prstGeom prst="roundRect">
            <a:avLst>
              <a:gd name="adj" fmla="val 114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371636" y="5335191"/>
            <a:ext cx="91440" cy="960477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20" name="Text 18"/>
          <p:cNvSpPr/>
          <p:nvPr/>
        </p:nvSpPr>
        <p:spPr>
          <a:xfrm>
            <a:off x="7644646" y="5516761"/>
            <a:ext cx="276653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пішіні өзгеруі мүмкін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644646" y="5860018"/>
            <a:ext cx="601039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Резеңкені қысқан кезде оның пішіні өзгереді.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542211"/>
            <a:ext cx="4683323" cy="585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Қорытынды:</a:t>
            </a:r>
            <a:endParaRPr lang="en-US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8670" y="1202531"/>
            <a:ext cx="13053060" cy="936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Күштің әсерінен бүкіл дененің немесе оның кейбір бөліктерінің жылдамдығы өзгереді</a:t>
            </a:r>
            <a:endParaRPr lang="en-US"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" y="2541984"/>
            <a:ext cx="4246007" cy="424600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078" y="2541984"/>
            <a:ext cx="4246126" cy="424612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984" y="2541984"/>
            <a:ext cx="4246126" cy="424612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88670" y="7027069"/>
            <a:ext cx="13053060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Суреттерде көрсетілгендей, күш денелердің пішінін, өлшемін және қозғалыс жағдайын өзгертеді. Бұл өзгерістер әртүрлі болуы мүмкін: серпімді немесе серпімсіз деформация, жылдамдықтың өзгеруі немесе қозғалыс бағытының өзгеруі.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74800" y="94690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Деформация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1646277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i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Деформация – дененің пішіні мен өлшемінің кез келген өзгерісі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3813750" y="2936200"/>
            <a:ext cx="22860" cy="4346377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6257330" y="2936200"/>
            <a:ext cx="7556421" cy="1974771"/>
          </a:xfrm>
          <a:prstGeom prst="roundRect">
            <a:avLst>
              <a:gd name="adj" fmla="val 42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248305" y="3142178"/>
            <a:ext cx="336708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Серпімді деформация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463308" y="3633311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Күштің әсері тоқтағаннан кейін жоғалады және дене бастапқы өлшемі мен пішінін толық қабылдайды.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63308" y="4387453"/>
            <a:ext cx="71520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Мысалдар: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серіппе, резеңке, металл сымның созылуы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57330" y="5307806"/>
            <a:ext cx="7556421" cy="1974771"/>
          </a:xfrm>
          <a:prstGeom prst="roundRect">
            <a:avLst>
              <a:gd name="adj" fmla="val 42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027789" y="5513784"/>
            <a:ext cx="558760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Серпімсіз (пластикалық) деформация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63308" y="6004917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Күштің әсері тоқтағаннан кейін қалады және дене бастапқы өлшемі мен пішінін қабылдамайды.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463308" y="6759059"/>
            <a:ext cx="71520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Мысалдар: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саздың жайылуы, металдың иілуі, пластилин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2074</Words>
  <Application>Microsoft Office PowerPoint</Application>
  <PresentationFormat>Произвольный</PresentationFormat>
  <Paragraphs>307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6</cp:revision>
  <dcterms:created xsi:type="dcterms:W3CDTF">2025-11-22T16:35:19Z</dcterms:created>
  <dcterms:modified xsi:type="dcterms:W3CDTF">2025-11-22T17:52:01Z</dcterms:modified>
</cp:coreProperties>
</file>