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9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37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530543"/>
            <a:ext cx="7600712" cy="964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Динамика негіздері: Ньютон заңдары бойынша есептер шығару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58044" y="1784509"/>
            <a:ext cx="7600712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9-сынып оқушыларына арналған практикалық сабақ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58044" y="2382441"/>
            <a:ext cx="4088011" cy="482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Сабақтың мақсаттары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58044" y="3154085"/>
            <a:ext cx="3703915" cy="1744028"/>
          </a:xfrm>
          <a:prstGeom prst="roundRect">
            <a:avLst>
              <a:gd name="adj" fmla="val 464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58545" y="3354586"/>
            <a:ext cx="2793802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бірінші заңы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458545" y="3771781"/>
            <a:ext cx="3302913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Инерция заңын тұжырымдау және есептер шығаруда қолдану дағдысын дамыту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54841" y="3154085"/>
            <a:ext cx="3703915" cy="1744028"/>
          </a:xfrm>
          <a:prstGeom prst="roundRect">
            <a:avLst>
              <a:gd name="adj" fmla="val 464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55342" y="3354586"/>
            <a:ext cx="2712839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екінші заңы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55342" y="3771781"/>
            <a:ext cx="3302913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ma формуласын қолданып, күш, масса және үдеу арасындағы байланысты есептеу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58044" y="5090993"/>
            <a:ext cx="7600712" cy="1126808"/>
          </a:xfrm>
          <a:prstGeom prst="roundRect">
            <a:avLst>
              <a:gd name="adj" fmla="val 719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58545" y="5291495"/>
            <a:ext cx="276701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үшінші заңы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458545" y="5708690"/>
            <a:ext cx="7199709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Әсер мен қарсы әсер заңын түсініп, өмірлік мысалдарда қолдану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258044" y="6434852"/>
            <a:ext cx="7600712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Құндылық:</a:t>
            </a:r>
            <a:r>
              <a:rPr lang="en-US" sz="15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Әділдік және жауапкершілік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547366" y="7177564"/>
            <a:ext cx="731139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«Шыншыл болу – әділ болу.»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258044" y="6960513"/>
            <a:ext cx="22860" cy="742712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6724" y="313968"/>
            <a:ext cx="6681668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1-ТАПСЫРМА: ФУНКЦИОНАЛДЫҚ САУАТТЫЛЫҚ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56724" y="716399"/>
            <a:ext cx="4114443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«Автобустағы жолаушы» – жұптық жұмыс (2 балл)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40" y="1095018"/>
            <a:ext cx="4114443" cy="22227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987653" y="1085994"/>
            <a:ext cx="6719173" cy="182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Жағдаят: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Автобус бірқалыпты қозғалып келе жатып, </a:t>
            </a:r>
          </a:p>
          <a:p>
            <a:pPr marL="0" indent="0" algn="l">
              <a:buNone/>
            </a:pP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кенеттен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тежеледі. Тұрып тұрған жолаушы алға қарай ұмтылады.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56724" y="3518060"/>
            <a:ext cx="1427440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Сұрақтар: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56724" y="3867627"/>
            <a:ext cx="6801326" cy="1030843"/>
          </a:xfrm>
          <a:prstGeom prst="roundRect">
            <a:avLst>
              <a:gd name="adj" fmla="val 465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71964" y="3882867"/>
            <a:ext cx="6770846" cy="342543"/>
          </a:xfrm>
          <a:prstGeom prst="roundRect">
            <a:avLst>
              <a:gd name="adj" fmla="val 8663"/>
            </a:avLst>
          </a:prstGeom>
          <a:solidFill>
            <a:srgbClr val="E1E1EA"/>
          </a:solidFill>
          <a:ln/>
        </p:spPr>
      </p:sp>
      <p:sp>
        <p:nvSpPr>
          <p:cNvPr id="9" name="Text 6"/>
          <p:cNvSpPr/>
          <p:nvPr/>
        </p:nvSpPr>
        <p:spPr>
          <a:xfrm>
            <a:off x="3771781" y="4046651"/>
            <a:ext cx="171212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86145" y="4339591"/>
            <a:ext cx="1427440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заңы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86145" y="4586407"/>
            <a:ext cx="6542484" cy="182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құбылысты Ньютонның қай заңы түсіндіреді?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372231" y="3867627"/>
            <a:ext cx="6801445" cy="1030843"/>
          </a:xfrm>
          <a:prstGeom prst="roundRect">
            <a:avLst>
              <a:gd name="adj" fmla="val 465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387471" y="3882867"/>
            <a:ext cx="6770965" cy="342543"/>
          </a:xfrm>
          <a:prstGeom prst="roundRect">
            <a:avLst>
              <a:gd name="adj" fmla="val 8663"/>
            </a:avLst>
          </a:prstGeom>
          <a:solidFill>
            <a:srgbClr val="E1E1EA"/>
          </a:solidFill>
          <a:ln/>
        </p:spPr>
      </p:sp>
      <p:sp>
        <p:nvSpPr>
          <p:cNvPr id="14" name="Text 11"/>
          <p:cNvSpPr/>
          <p:nvPr/>
        </p:nvSpPr>
        <p:spPr>
          <a:xfrm>
            <a:off x="10687288" y="4046651"/>
            <a:ext cx="171212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501652" y="4339591"/>
            <a:ext cx="1427440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Қауіпсіздік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01652" y="4586407"/>
            <a:ext cx="6542603" cy="182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Жолаушылар неге тұтқадан ұстауы керек?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456724" y="5012651"/>
            <a:ext cx="6801326" cy="1030843"/>
          </a:xfrm>
          <a:prstGeom prst="roundRect">
            <a:avLst>
              <a:gd name="adj" fmla="val 465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471964" y="5027891"/>
            <a:ext cx="6770846" cy="342543"/>
          </a:xfrm>
          <a:prstGeom prst="roundRect">
            <a:avLst>
              <a:gd name="adj" fmla="val 8663"/>
            </a:avLst>
          </a:prstGeom>
          <a:solidFill>
            <a:srgbClr val="E1E1EA"/>
          </a:solidFill>
          <a:ln/>
        </p:spPr>
      </p:sp>
      <p:sp>
        <p:nvSpPr>
          <p:cNvPr id="19" name="Text 16"/>
          <p:cNvSpPr/>
          <p:nvPr/>
        </p:nvSpPr>
        <p:spPr>
          <a:xfrm>
            <a:off x="3771781" y="5191675"/>
            <a:ext cx="171212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86145" y="5484615"/>
            <a:ext cx="1427440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Үдеуді есептеу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586145" y="5731431"/>
            <a:ext cx="6542484" cy="182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Автобустың массасы – 6000 кг. Оған алға қарай 12 000 Н тарту күші әсер </a:t>
            </a:r>
            <a:r>
              <a:rPr lang="en-US" sz="14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етеді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(үйкелісті ескермейміз). Үдеуін тап.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7372231" y="5012651"/>
            <a:ext cx="6801445" cy="1030843"/>
          </a:xfrm>
          <a:prstGeom prst="roundRect">
            <a:avLst>
              <a:gd name="adj" fmla="val 465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7387471" y="5027891"/>
            <a:ext cx="6770965" cy="342543"/>
          </a:xfrm>
          <a:prstGeom prst="roundRect">
            <a:avLst>
              <a:gd name="adj" fmla="val 8663"/>
            </a:avLst>
          </a:prstGeom>
          <a:solidFill>
            <a:srgbClr val="E1E1EA"/>
          </a:solidFill>
          <a:ln/>
        </p:spPr>
      </p:sp>
      <p:sp>
        <p:nvSpPr>
          <p:cNvPr id="24" name="Text 21"/>
          <p:cNvSpPr/>
          <p:nvPr/>
        </p:nvSpPr>
        <p:spPr>
          <a:xfrm>
            <a:off x="10687288" y="5191675"/>
            <a:ext cx="171212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501652" y="5484615"/>
            <a:ext cx="1427440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Өзара әрекет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7501652" y="5731431"/>
            <a:ext cx="6542603" cy="182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Автобус пен жолдың өзара әрекет күштері Ньютонның қай заңымен сипатталады?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4"/>
          <p:cNvSpPr/>
          <p:nvPr/>
        </p:nvSpPr>
        <p:spPr>
          <a:xfrm>
            <a:off x="456724" y="6228968"/>
            <a:ext cx="13716953" cy="21788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8" name="Shape 25"/>
          <p:cNvSpPr/>
          <p:nvPr/>
        </p:nvSpPr>
        <p:spPr>
          <a:xfrm>
            <a:off x="456724" y="6379131"/>
            <a:ext cx="13716953" cy="646033"/>
          </a:xfrm>
          <a:prstGeom prst="roundRect">
            <a:avLst>
              <a:gd name="adj" fmla="val 9888"/>
            </a:avLst>
          </a:prstGeom>
          <a:solidFill>
            <a:srgbClr val="D2D2E0"/>
          </a:solidFill>
          <a:ln/>
        </p:spPr>
      </p:sp>
      <p:pic>
        <p:nvPicPr>
          <p:cNvPr id="2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05" y="6543676"/>
            <a:ext cx="142637" cy="114181"/>
          </a:xfrm>
          <a:prstGeom prst="rect">
            <a:avLst/>
          </a:prstGeom>
        </p:spPr>
      </p:pic>
      <p:sp>
        <p:nvSpPr>
          <p:cNvPr id="30" name="Text 26"/>
          <p:cNvSpPr/>
          <p:nvPr/>
        </p:nvSpPr>
        <p:spPr>
          <a:xfrm>
            <a:off x="827723" y="6521768"/>
            <a:ext cx="13231773" cy="182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⭐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Бағалау критерийлері (2 балл):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Ньютонның 1-заңын дұрыс атайды - 0,5 б. Қауіпсіздік себебін инерциямен байланыстырады - 0,5 б. 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Үдеуді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дұрыс есептейді (2 м/с²) - 0,5 б. 3-заң бойынша әрекет-қарсы әрекет күштерін түсіндіреді - 0,5 б.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7565" y="355878"/>
            <a:ext cx="5499973" cy="404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2-ТАПСЫРМА: ҰЛТТЫҚ ҚҰНДЫЛЫҚ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17565" y="811887"/>
            <a:ext cx="4950619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«Арқан тарту» ойыны – жеке/жұптық жұмыс (2 балл)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17565" y="1377791"/>
            <a:ext cx="3938945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Жағдаят: Екі топ арқан тарту ойынын ойнап жатыр: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17565" y="1709261"/>
            <a:ext cx="6639758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«А» тобында: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3 оқушы, әрқайсысы 300 Н күшпен тартады.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17565" y="1961555"/>
            <a:ext cx="6639758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«Б» тобында: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2 оқушы, әрқайсысы 300 Н күшпен тартады.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17565" y="2508171"/>
            <a:ext cx="6639758" cy="1006554"/>
          </a:xfrm>
          <a:prstGeom prst="roundRect">
            <a:avLst>
              <a:gd name="adj" fmla="val 726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517565" y="2492931"/>
            <a:ext cx="6639758" cy="60960"/>
          </a:xfrm>
          <a:prstGeom prst="roundRect">
            <a:avLst>
              <a:gd name="adj" fmla="val 89165"/>
            </a:avLst>
          </a:prstGeom>
          <a:solidFill>
            <a:srgbClr val="1B1B27"/>
          </a:solidFill>
          <a:ln/>
        </p:spPr>
      </p:sp>
      <p:sp>
        <p:nvSpPr>
          <p:cNvPr id="9" name="Shape 7"/>
          <p:cNvSpPr/>
          <p:nvPr/>
        </p:nvSpPr>
        <p:spPr>
          <a:xfrm>
            <a:off x="3643313" y="2314099"/>
            <a:ext cx="388144" cy="388144"/>
          </a:xfrm>
          <a:prstGeom prst="roundRect">
            <a:avLst>
              <a:gd name="adj" fmla="val 235583"/>
            </a:avLst>
          </a:prstGeom>
          <a:solidFill>
            <a:srgbClr val="1B1B27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9756" y="2430542"/>
            <a:ext cx="155258" cy="1552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62107" y="2831663"/>
            <a:ext cx="1617702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Күштер сызбасы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62107" y="3163133"/>
            <a:ext cx="6350675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Арқанға әсер ететін күштердің сызбасын салыңыз.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17565" y="3838099"/>
            <a:ext cx="6639758" cy="1006554"/>
          </a:xfrm>
          <a:prstGeom prst="roundRect">
            <a:avLst>
              <a:gd name="adj" fmla="val 726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517565" y="3822859"/>
            <a:ext cx="6639758" cy="60960"/>
          </a:xfrm>
          <a:prstGeom prst="roundRect">
            <a:avLst>
              <a:gd name="adj" fmla="val 89165"/>
            </a:avLst>
          </a:prstGeom>
          <a:solidFill>
            <a:srgbClr val="1B1B27"/>
          </a:solidFill>
          <a:ln/>
        </p:spPr>
      </p:sp>
      <p:sp>
        <p:nvSpPr>
          <p:cNvPr id="15" name="Shape 12"/>
          <p:cNvSpPr/>
          <p:nvPr/>
        </p:nvSpPr>
        <p:spPr>
          <a:xfrm>
            <a:off x="3643313" y="3644027"/>
            <a:ext cx="388144" cy="388144"/>
          </a:xfrm>
          <a:prstGeom prst="roundRect">
            <a:avLst>
              <a:gd name="adj" fmla="val 235583"/>
            </a:avLst>
          </a:prstGeom>
          <a:solidFill>
            <a:srgbClr val="1B1B27"/>
          </a:solidFill>
          <a:ln/>
        </p:spPr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9756" y="3760470"/>
            <a:ext cx="155258" cy="155258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662107" y="4161592"/>
            <a:ext cx="2169200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Жеңімпаз және нәтиже күш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62107" y="4493062"/>
            <a:ext cx="6350675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топ жеңеді? Нәтиже күш қандай?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517565" y="5168027"/>
            <a:ext cx="6639758" cy="1006554"/>
          </a:xfrm>
          <a:prstGeom prst="roundRect">
            <a:avLst>
              <a:gd name="adj" fmla="val 726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0" name="Shape 16"/>
          <p:cNvSpPr/>
          <p:nvPr/>
        </p:nvSpPr>
        <p:spPr>
          <a:xfrm>
            <a:off x="517565" y="5152787"/>
            <a:ext cx="6639758" cy="60960"/>
          </a:xfrm>
          <a:prstGeom prst="roundRect">
            <a:avLst>
              <a:gd name="adj" fmla="val 89165"/>
            </a:avLst>
          </a:prstGeom>
          <a:solidFill>
            <a:srgbClr val="1B1B27"/>
          </a:solidFill>
          <a:ln/>
        </p:spPr>
      </p:sp>
      <p:sp>
        <p:nvSpPr>
          <p:cNvPr id="21" name="Shape 17"/>
          <p:cNvSpPr/>
          <p:nvPr/>
        </p:nvSpPr>
        <p:spPr>
          <a:xfrm>
            <a:off x="3643313" y="4973955"/>
            <a:ext cx="388144" cy="388144"/>
          </a:xfrm>
          <a:prstGeom prst="roundRect">
            <a:avLst>
              <a:gd name="adj" fmla="val 235583"/>
            </a:avLst>
          </a:prstGeom>
          <a:solidFill>
            <a:srgbClr val="1B1B27"/>
          </a:solidFill>
          <a:ln/>
        </p:spPr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9756" y="5090398"/>
            <a:ext cx="155258" cy="155258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662107" y="5491520"/>
            <a:ext cx="1617702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 заңы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9"/>
          <p:cNvSpPr/>
          <p:nvPr/>
        </p:nvSpPr>
        <p:spPr>
          <a:xfrm>
            <a:off x="662107" y="5822990"/>
            <a:ext cx="6350675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жағдайды Ньютонның қай заңы түсіндіреді?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0"/>
          <p:cNvSpPr/>
          <p:nvPr/>
        </p:nvSpPr>
        <p:spPr>
          <a:xfrm>
            <a:off x="517565" y="6497955"/>
            <a:ext cx="6639758" cy="1006554"/>
          </a:xfrm>
          <a:prstGeom prst="roundRect">
            <a:avLst>
              <a:gd name="adj" fmla="val 726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6" name="Shape 21"/>
          <p:cNvSpPr/>
          <p:nvPr/>
        </p:nvSpPr>
        <p:spPr>
          <a:xfrm>
            <a:off x="517565" y="6482715"/>
            <a:ext cx="6639758" cy="60960"/>
          </a:xfrm>
          <a:prstGeom prst="roundRect">
            <a:avLst>
              <a:gd name="adj" fmla="val 89165"/>
            </a:avLst>
          </a:prstGeom>
          <a:solidFill>
            <a:srgbClr val="1B1B27"/>
          </a:solidFill>
          <a:ln/>
        </p:spPr>
      </p:sp>
      <p:sp>
        <p:nvSpPr>
          <p:cNvPr id="27" name="Shape 22"/>
          <p:cNvSpPr/>
          <p:nvPr/>
        </p:nvSpPr>
        <p:spPr>
          <a:xfrm>
            <a:off x="3643313" y="6303883"/>
            <a:ext cx="388144" cy="388144"/>
          </a:xfrm>
          <a:prstGeom prst="roundRect">
            <a:avLst>
              <a:gd name="adj" fmla="val 235583"/>
            </a:avLst>
          </a:prstGeom>
          <a:solidFill>
            <a:srgbClr val="1B1B27"/>
          </a:solidFill>
          <a:ln/>
        </p:spPr>
      </p:sp>
      <p:pic>
        <p:nvPicPr>
          <p:cNvPr id="28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9756" y="6420326"/>
            <a:ext cx="155258" cy="155258"/>
          </a:xfrm>
          <a:prstGeom prst="rect">
            <a:avLst/>
          </a:prstGeom>
        </p:spPr>
      </p:pic>
      <p:sp>
        <p:nvSpPr>
          <p:cNvPr id="29" name="Text 23"/>
          <p:cNvSpPr/>
          <p:nvPr/>
        </p:nvSpPr>
        <p:spPr>
          <a:xfrm>
            <a:off x="662107" y="6821448"/>
            <a:ext cx="1617702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Құндылықтар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4"/>
          <p:cNvSpPr/>
          <p:nvPr/>
        </p:nvSpPr>
        <p:spPr>
          <a:xfrm>
            <a:off x="662107" y="7152918"/>
            <a:ext cx="6350675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«Әділдік» және «жауапкершілік» құндылықтары бұл ойында қалай көрінеді?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5"/>
          <p:cNvSpPr/>
          <p:nvPr/>
        </p:nvSpPr>
        <p:spPr>
          <a:xfrm>
            <a:off x="7609999" y="6692027"/>
            <a:ext cx="6639758" cy="963811"/>
          </a:xfrm>
          <a:prstGeom prst="roundRect">
            <a:avLst>
              <a:gd name="adj" fmla="val 5640"/>
            </a:avLst>
          </a:prstGeom>
          <a:solidFill>
            <a:srgbClr val="D2D2E0"/>
          </a:solidFill>
          <a:ln/>
        </p:spPr>
      </p:sp>
      <p:pic>
        <p:nvPicPr>
          <p:cNvPr id="32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9301" y="6885146"/>
            <a:ext cx="161687" cy="129302"/>
          </a:xfrm>
          <a:prstGeom prst="rect">
            <a:avLst/>
          </a:prstGeom>
        </p:spPr>
      </p:pic>
      <p:sp>
        <p:nvSpPr>
          <p:cNvPr id="33" name="Text 26"/>
          <p:cNvSpPr/>
          <p:nvPr/>
        </p:nvSpPr>
        <p:spPr>
          <a:xfrm>
            <a:off x="8030290" y="6853595"/>
            <a:ext cx="6090166" cy="621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⭐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Бағалау критерийлері (2 балл):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Күштердің сызбасын дұрыс сызады, шамасын есептейді (900 Н және 600 Н) - 0,5 б. Жеңген топты және нәтижелік күш бағытын түсіндіреді - 0,5 б. Ньютонның 2-заңын қолданады - 0,5 б. Құндылықтарға байланысты 2 ой жазады - 0,5 б.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hape 27"/>
          <p:cNvSpPr/>
          <p:nvPr/>
        </p:nvSpPr>
        <p:spPr>
          <a:xfrm>
            <a:off x="517565" y="7860118"/>
            <a:ext cx="13595271" cy="23693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pic>
        <p:nvPicPr>
          <p:cNvPr id="1026" name="Picture 2" descr="DataLife Engine &gt; Версия для печати &gt; Арқан тартыс">
            <a:extLst>
              <a:ext uri="{FF2B5EF4-FFF2-40B4-BE49-F238E27FC236}">
                <a16:creationId xmlns:a16="http://schemas.microsoft.com/office/drawing/2014/main" id="{9702632E-00B7-41AC-8D3A-6733E396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31" y="933152"/>
            <a:ext cx="5255893" cy="526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81" y="185142"/>
            <a:ext cx="6189702" cy="310586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47215" y="631269"/>
            <a:ext cx="5621298" cy="424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3-ТАПСЫРМА. ЗЕРТТЕУ ДАҒДЫСЫ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47215" y="1245989"/>
            <a:ext cx="4368998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«Неге қауіпсіздік белбеуі маңызды?» (2 балл)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262455" y="1758910"/>
            <a:ext cx="702230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Зерттеу сұрағы: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Көлікте қауіпсіздік белбеуі соқтығысу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кезіндегі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жарақатты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қалай азайтады?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262455" y="2671584"/>
            <a:ext cx="702230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Топпен шағын зерттеу жоспарын жасаңыздар: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58641" y="3452932"/>
            <a:ext cx="6703814" cy="1438037"/>
          </a:xfrm>
          <a:prstGeom prst="roundRect">
            <a:avLst>
              <a:gd name="adj" fmla="val 396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73881" y="3468172"/>
            <a:ext cx="6673334" cy="407551"/>
          </a:xfrm>
          <a:prstGeom prst="roundRect">
            <a:avLst>
              <a:gd name="adj" fmla="val 9516"/>
            </a:avLst>
          </a:prstGeom>
          <a:solidFill>
            <a:srgbClr val="E1E1EA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8690" y="3566280"/>
            <a:ext cx="203716" cy="20371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09732" y="4011573"/>
            <a:ext cx="1698427" cy="21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сұрағы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09732" y="4305301"/>
            <a:ext cx="6401633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Жоғарыдағы зерттеу сұрағын өз сөздеріңізбен нақты тұжырымдап жазыңыздар.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398306" y="3452932"/>
            <a:ext cx="6703933" cy="1438037"/>
          </a:xfrm>
          <a:prstGeom prst="roundRect">
            <a:avLst>
              <a:gd name="adj" fmla="val 396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7413546" y="3468172"/>
            <a:ext cx="6673453" cy="407551"/>
          </a:xfrm>
          <a:prstGeom prst="roundRect">
            <a:avLst>
              <a:gd name="adj" fmla="val 9516"/>
            </a:avLst>
          </a:prstGeom>
          <a:solidFill>
            <a:srgbClr val="E1E1EA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8355" y="3566280"/>
            <a:ext cx="203716" cy="20371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9396" y="4011573"/>
            <a:ext cx="1698427" cy="21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Болжам (гипотеза)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49396" y="4305301"/>
            <a:ext cx="6401753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Қауіпсіздік белбеуінің жарақатты қалай азайтатыны туралы өз болжамдарыңызды (гипотеза) құрыңыздар, инерция ұғымын ескеріңіз.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58641" y="5026819"/>
            <a:ext cx="6703814" cy="2602587"/>
          </a:xfrm>
          <a:prstGeom prst="roundRect">
            <a:avLst>
              <a:gd name="adj" fmla="val 219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8" name="Shape 13"/>
          <p:cNvSpPr/>
          <p:nvPr/>
        </p:nvSpPr>
        <p:spPr>
          <a:xfrm>
            <a:off x="573881" y="5042059"/>
            <a:ext cx="6673334" cy="407551"/>
          </a:xfrm>
          <a:prstGeom prst="roundRect">
            <a:avLst>
              <a:gd name="adj" fmla="val 9516"/>
            </a:avLst>
          </a:prstGeom>
          <a:solidFill>
            <a:srgbClr val="E1E1EA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8690" y="5140167"/>
            <a:ext cx="203716" cy="203716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09732" y="5585461"/>
            <a:ext cx="1698427" cy="21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Тәжірибе жоспары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09732" y="5879188"/>
            <a:ext cx="6401633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Келесі құралдарды қолданып, 3-4 қадамнан тұратын тәжірибе жоспарын жазыңыздар: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09732" y="6177916"/>
            <a:ext cx="6401633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Қажет құралдар: ойыншық машинка, кішкентай фигура (мысалы, қуыршақ), резеңке белдік немесе жіп.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709732" y="6660000"/>
            <a:ext cx="6401633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Әрекеттер: ойыншық машинканы жылдам қозғалтып, кенеттен тоқтатыңыз. Фигураны белбеусіз және белбеумен байлап сынап көріңіз.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7398306" y="5026819"/>
            <a:ext cx="6703933" cy="2602587"/>
          </a:xfrm>
          <a:prstGeom prst="roundRect">
            <a:avLst>
              <a:gd name="adj" fmla="val 219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7413546" y="5042059"/>
            <a:ext cx="6673453" cy="407551"/>
          </a:xfrm>
          <a:prstGeom prst="roundRect">
            <a:avLst>
              <a:gd name="adj" fmla="val 9516"/>
            </a:avLst>
          </a:prstGeom>
          <a:solidFill>
            <a:srgbClr val="E1E1EA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8355" y="5140167"/>
            <a:ext cx="203716" cy="203716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549396" y="5585461"/>
            <a:ext cx="1698427" cy="21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 заңы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1"/>
          <p:cNvSpPr/>
          <p:nvPr/>
        </p:nvSpPr>
        <p:spPr>
          <a:xfrm>
            <a:off x="7549396" y="5879188"/>
            <a:ext cx="6401753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құбылысты Ньютонның қай заңы түсіндіретінін және оның тәжірибеде қалай көрінетінін белгілеңіздер.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2"/>
          <p:cNvSpPr/>
          <p:nvPr/>
        </p:nvSpPr>
        <p:spPr>
          <a:xfrm>
            <a:off x="7549396" y="6466523"/>
            <a:ext cx="6401753" cy="1011793"/>
          </a:xfrm>
          <a:prstGeom prst="roundRect">
            <a:avLst>
              <a:gd name="adj" fmla="val 5640"/>
            </a:avLst>
          </a:prstGeom>
          <a:solidFill>
            <a:srgbClr val="D2D2E0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5246" y="6669763"/>
            <a:ext cx="169783" cy="135850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7990880" y="6571537"/>
            <a:ext cx="5824418" cy="651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⭐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Бағалау критерийлері (2 балл):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Зерттеу сұрағы нақты тұжырымдалған - 0,5 б. Болжам инерциямен байланысты - 0,5 б. Тәжірибе қадамдары ретімен берілген - 0,5 б. Қолданылатын Ньютон заңы дұрыс анықталған - 0,5 б.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6387" y="424339"/>
            <a:ext cx="6671905" cy="481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4-ТАПСЫРМА. ДЕҢГЕЙЛІК ЕСЕПТЕР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16387" y="1214080"/>
            <a:ext cx="13397627" cy="924639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39247" y="1236940"/>
            <a:ext cx="616387" cy="878919"/>
          </a:xfrm>
          <a:prstGeom prst="roundRect">
            <a:avLst>
              <a:gd name="adj" fmla="val 6051"/>
            </a:avLst>
          </a:prstGeom>
          <a:solidFill>
            <a:srgbClr val="E1E1EA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80" y="1560790"/>
            <a:ext cx="231100" cy="231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09700" y="1391007"/>
            <a:ext cx="7310199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1-деңгей Массасы 2 кг денеге көлденең бағытта 6 Н күш әсер етеді. Үдеуін тап.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6387" y="2292787"/>
            <a:ext cx="13397627" cy="924639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39247" y="2315647"/>
            <a:ext cx="616387" cy="878919"/>
          </a:xfrm>
          <a:prstGeom prst="roundRect">
            <a:avLst>
              <a:gd name="adj" fmla="val 6051"/>
            </a:avLst>
          </a:prstGeom>
          <a:solidFill>
            <a:srgbClr val="E1E1EA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80" y="2639497"/>
            <a:ext cx="231100" cy="2311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09700" y="2469713"/>
            <a:ext cx="6994446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2-деңгей Массасы 5 кг дене 1,5 м/с² үдеумен қозғалады. Қорытқы күшті тап.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16387" y="3371493"/>
            <a:ext cx="13397627" cy="924639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639247" y="3394353"/>
            <a:ext cx="616387" cy="878919"/>
          </a:xfrm>
          <a:prstGeom prst="roundRect">
            <a:avLst>
              <a:gd name="adj" fmla="val 6051"/>
            </a:avLst>
          </a:prstGeom>
          <a:solidFill>
            <a:srgbClr val="E1E1EA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080" y="3718203"/>
            <a:ext cx="231100" cy="2311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09700" y="3548420"/>
            <a:ext cx="11441549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3-деңгей Массасы 3 кг денеге қарама-қарсы бағытта 10 Н және 4 Н күштер әсер етеді. a) Нәтижелік күшті тап. </a:t>
            </a:r>
          </a:p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b) Үдеуін тап.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16387" y="4450199"/>
            <a:ext cx="13397627" cy="924639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39247" y="4473059"/>
            <a:ext cx="616387" cy="878919"/>
          </a:xfrm>
          <a:prstGeom prst="roundRect">
            <a:avLst>
              <a:gd name="adj" fmla="val 6051"/>
            </a:avLst>
          </a:prstGeom>
          <a:solidFill>
            <a:srgbClr val="E1E1EA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8080" y="4796909"/>
            <a:ext cx="231100" cy="2311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409700" y="4627126"/>
            <a:ext cx="11029593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4-деңгей 60 кг адам лифтте жоғары қарай 1 м/с² үдеумен қозғалып келеді. Таразындағы көрсеткіш қандай? </a:t>
            </a:r>
          </a:p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(g = 10 м/с²)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616387" y="5528905"/>
            <a:ext cx="13397627" cy="924639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639247" y="5551765"/>
            <a:ext cx="616387" cy="878919"/>
          </a:xfrm>
          <a:prstGeom prst="roundRect">
            <a:avLst>
              <a:gd name="adj" fmla="val 6051"/>
            </a:avLst>
          </a:prstGeom>
          <a:solidFill>
            <a:srgbClr val="E1E1EA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080" y="5875615"/>
            <a:ext cx="231100" cy="23110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409700" y="5705832"/>
            <a:ext cx="12427387" cy="481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5-деңгей (шығармашылық) 20 кг шана 50 Н күшпен, жіп 30° бұрыш жасай тартылды. Үйкеліс күші – 10 Н. a) Күштердің сызбасын сал. b) Көлденең бағыттағы қорытқы күш пен үдеуді тап. (cos30° = 0,87)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6"/>
          <p:cNvSpPr/>
          <p:nvPr/>
        </p:nvSpPr>
        <p:spPr>
          <a:xfrm>
            <a:off x="616387" y="6703888"/>
            <a:ext cx="13397627" cy="26789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4" name="Shape 17"/>
          <p:cNvSpPr/>
          <p:nvPr/>
        </p:nvSpPr>
        <p:spPr>
          <a:xfrm>
            <a:off x="616387" y="6903958"/>
            <a:ext cx="13397627" cy="901184"/>
          </a:xfrm>
          <a:prstGeom prst="roundRect">
            <a:avLst>
              <a:gd name="adj" fmla="val 7183"/>
            </a:avLst>
          </a:prstGeom>
          <a:solidFill>
            <a:srgbClr val="D2D2E0"/>
          </a:solidFill>
          <a:ln/>
        </p:spPr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453" y="7136844"/>
            <a:ext cx="192643" cy="154067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1117163" y="7096482"/>
            <a:ext cx="12742783" cy="492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⭐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Бағалау критерийлері (4 балл):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1 және 2-деңгей есептерін дұрыс шығарады - 1 б. 3-деңгей бойынша нәтижелік күш пен үдеуді табады - 1 б. 4-деңгейде таразы көрсеткішін дұрыс есептейді - 1 б. 5-деңгейдегі сызба және үдеу дұрыс - 1 б.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7132" y="566619"/>
            <a:ext cx="580013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Рефлексия: «Бағдаршам» әдісі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7132" y="1385143"/>
            <a:ext cx="58734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Бүгінгі сабақтан алған біліміңізді бағалаңыз: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32" y="1906948"/>
            <a:ext cx="5873472" cy="379797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541068" y="2475199"/>
            <a:ext cx="1343205" cy="16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Жасыл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541068" y="2786218"/>
            <a:ext cx="2059582" cy="268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 заңдарын қолдана отырып есеп шығаруды сенімді меңгердім.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7778" y="2570186"/>
            <a:ext cx="179094" cy="179094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6767" y="3226864"/>
            <a:ext cx="179094" cy="17909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23322" y="3227237"/>
            <a:ext cx="1343206" cy="16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Сары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006945" y="3442897"/>
            <a:ext cx="2059582" cy="268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Әлі де кейбір есеп түрлерін қайталау қажет.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541068" y="3805935"/>
            <a:ext cx="1343205" cy="16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Қызыл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4541068" y="4105545"/>
            <a:ext cx="2059582" cy="268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Қиындық көрдім, қосымша түсіндіру керек.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7778" y="3883543"/>
            <a:ext cx="179094" cy="17909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232332" y="566619"/>
            <a:ext cx="652760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 ТАПСЫРМАСЫ (Бағаланбайды)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7232332" y="1509176"/>
            <a:ext cx="6685121" cy="3238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6" name="Text 10"/>
          <p:cNvSpPr/>
          <p:nvPr/>
        </p:nvSpPr>
        <p:spPr>
          <a:xfrm>
            <a:off x="7232332" y="1764714"/>
            <a:ext cx="6685121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ИИ-мен зерттеу тапсырмасы (ChatGPT қолдану)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7232332" y="2707213"/>
            <a:ext cx="66851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Төмендегі тапсырманы орындау үшін ChatGPT-ті пайдаланыңыз.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7232332" y="32231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232332" y="3731627"/>
            <a:ext cx="66851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Күнделікті өмірден Ньютон заңдары байқалатын 3 жағдайды таңдап алыңыз.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232332" y="45650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Орындау: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232332" y="5073580"/>
            <a:ext cx="668512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ChatGPT-ке сұрақ қойыңыз: </a:t>
            </a:r>
            <a:r>
              <a:rPr lang="en-US" sz="2000" dirty="0">
                <a:solidFill>
                  <a:srgbClr val="3C3939"/>
                </a:solidFill>
                <a:highlight>
                  <a:srgbClr val="F2F2F2"/>
                </a:highlight>
                <a:latin typeface="Times New Roman" panose="02020603050405020304" pitchFamily="18" charset="0"/>
                <a:ea typeface="Consolas" pitchFamily="34" charset="-122"/>
                <a:cs typeface="Times New Roman" panose="02020603050405020304" pitchFamily="18" charset="0"/>
              </a:rPr>
              <a:t>«Мына жағдайды Ньютон заңдары арқылы түсіндіріп бер: …»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232332" y="5793313"/>
            <a:ext cx="66851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Алынған жауапты өз сөзіңізбен қысқартып қайта жазыңыз.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7232332" y="6180266"/>
            <a:ext cx="66851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жағдайға шағын иллюстрация немесе сызба жасаңыз.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C:\Users\User\AppData\Local\Microsoft\Windows\INetCache\Content.MSO\65EC755F.tmp">
            <a:extLst>
              <a:ext uri="{FF2B5EF4-FFF2-40B4-BE49-F238E27FC236}">
                <a16:creationId xmlns:a16="http://schemas.microsoft.com/office/drawing/2014/main" id="{632B7C67-B9D9-4F73-ABB5-EF970548BDCB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4879" r="4673" b="12684"/>
          <a:stretch/>
        </p:blipFill>
        <p:spPr bwMode="auto">
          <a:xfrm>
            <a:off x="13130688" y="1574036"/>
            <a:ext cx="1258492" cy="1175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8701"/>
            <a:ext cx="111268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Миға шабуыл: Ньютон заңдарын еске түсірейік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79677"/>
            <a:ext cx="4656058" cy="46560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41576" y="2154793"/>
            <a:ext cx="319742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Викторина сұрақтары: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576" y="2750106"/>
            <a:ext cx="4217551" cy="42175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32096"/>
            <a:ext cx="593348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үш заңы: қысқаша еске түсіру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20182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2516148"/>
            <a:ext cx="36790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2661047"/>
            <a:ext cx="31626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Бірінші заң (Инерция заңы)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80190" y="3090267"/>
            <a:ext cx="36790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Денеге сыртқы күш әсер етпесе немесе күштердің қосындысы нөлге тең болса, дене тыныштық күйін немесе түзу сызықты бірқалыпты қозғалысын сақтайды.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157579" y="220182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57579" y="2516148"/>
            <a:ext cx="36790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0" name="Text 7"/>
          <p:cNvSpPr/>
          <p:nvPr/>
        </p:nvSpPr>
        <p:spPr>
          <a:xfrm>
            <a:off x="10157579" y="2661047"/>
            <a:ext cx="26031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Екінші заң (Негізгі заң)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157579" y="3090267"/>
            <a:ext cx="36790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Денеге түсетін күш оның массасы мен үдеуінің көбейтіндісіне тең: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ma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Күш неғұрлым үлкен болса, үдеу де соғұрлым үлкен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80190" y="502515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80190" y="5339477"/>
            <a:ext cx="755642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4" name="Text 11"/>
          <p:cNvSpPr/>
          <p:nvPr/>
        </p:nvSpPr>
        <p:spPr>
          <a:xfrm>
            <a:off x="6280190" y="5484376"/>
            <a:ext cx="41744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Үшінші заң (Әсер-қарсы әсер заңы)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280190" y="591359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 дене екінші денеге қандай күшпен әсер етсе, екінші дене де бірінші денеге дәл сондай күшпен, бірақ қарама-қарсы бағытта әсер 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438507"/>
            <a:ext cx="6094214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шығару алгоритмі: 6 қадам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7362" y="1495068"/>
            <a:ext cx="159425" cy="717590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37937" y="1390412"/>
            <a:ext cx="478393" cy="478393"/>
          </a:xfrm>
          <a:prstGeom prst="roundRect">
            <a:avLst>
              <a:gd name="adj" fmla="val 955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476" y="1510070"/>
            <a:ext cx="239197" cy="23919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75755" y="1415296"/>
            <a:ext cx="231945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1-қадам: Денені анықтау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275755" y="1759982"/>
            <a:ext cx="12716708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 және оған әсер ететін барлық күштерді (ауырлық, үйкеліс, тірек реакциясы, тарту күші) анықтау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36558" y="2611398"/>
            <a:ext cx="159425" cy="717590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877133" y="2506742"/>
            <a:ext cx="478393" cy="478393"/>
          </a:xfrm>
          <a:prstGeom prst="roundRect">
            <a:avLst>
              <a:gd name="adj" fmla="val 955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72" y="2626400"/>
            <a:ext cx="239197" cy="23919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514951" y="2531626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2-қадам: Сызба құру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514951" y="2876312"/>
            <a:ext cx="1247751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Күштердің векторлық сызбасын сызу, әрбір күштің бағытын нақты көрсету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1275755" y="3727728"/>
            <a:ext cx="159425" cy="717590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116330" y="3623072"/>
            <a:ext cx="478393" cy="478393"/>
          </a:xfrm>
          <a:prstGeom prst="roundRect">
            <a:avLst>
              <a:gd name="adj" fmla="val 955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5869" y="3742730"/>
            <a:ext cx="239197" cy="23919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754148" y="3647956"/>
            <a:ext cx="290441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3-қадам: Координаталық жүйе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754148" y="3992642"/>
            <a:ext cx="12238315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Координаталық осьтерді таңдау (x – көлденең, y – тік бағыт)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1514951" y="4844058"/>
            <a:ext cx="159425" cy="717590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355527" y="4739402"/>
            <a:ext cx="478393" cy="478393"/>
          </a:xfrm>
          <a:prstGeom prst="roundRect">
            <a:avLst>
              <a:gd name="adj" fmla="val 955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5065" y="4859060"/>
            <a:ext cx="239197" cy="23919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993344" y="4764286"/>
            <a:ext cx="2040969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4-қадам: Теңдеу жазу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1993344" y="5108972"/>
            <a:ext cx="11999119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заңы бойынша теңдеу құру: ΣF = ma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1275755" y="5960388"/>
            <a:ext cx="159425" cy="717590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1116330" y="5855732"/>
            <a:ext cx="478393" cy="478393"/>
          </a:xfrm>
          <a:prstGeom prst="roundRect">
            <a:avLst>
              <a:gd name="adj" fmla="val 955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5869" y="5975390"/>
            <a:ext cx="239197" cy="239197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754148" y="5880616"/>
            <a:ext cx="2389942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5-қадам: Есептеу жүргізу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1754148" y="6225302"/>
            <a:ext cx="12238315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Белгісіз шаманы табу (a, F, m), SI жүйесіндегі бірліктерді тексеру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1"/>
          <p:cNvSpPr/>
          <p:nvPr/>
        </p:nvSpPr>
        <p:spPr>
          <a:xfrm>
            <a:off x="1036558" y="7076718"/>
            <a:ext cx="159425" cy="717590"/>
          </a:xfrm>
          <a:prstGeom prst="roundRect">
            <a:avLst>
              <a:gd name="adj" fmla="val 420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9" name="Shape 22"/>
          <p:cNvSpPr/>
          <p:nvPr/>
        </p:nvSpPr>
        <p:spPr>
          <a:xfrm>
            <a:off x="877133" y="6972062"/>
            <a:ext cx="478393" cy="478393"/>
          </a:xfrm>
          <a:prstGeom prst="roundRect">
            <a:avLst>
              <a:gd name="adj" fmla="val 955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72" y="7091720"/>
            <a:ext cx="239197" cy="239197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1514951" y="6996946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6-қадам: Түсіндіру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4"/>
          <p:cNvSpPr/>
          <p:nvPr/>
        </p:nvSpPr>
        <p:spPr>
          <a:xfrm>
            <a:off x="1514951" y="7341632"/>
            <a:ext cx="1247751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Жауапты талдау, физикалық мағынасын түсіндіру, өмірмен байланыстыру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217" y="652105"/>
            <a:ext cx="102273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Мысал: қарапайым есепті бірге шығарамыз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0217" y="164913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шарты: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0217" y="231886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кг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денеге көлденең бағытта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 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күш әсер етеді. Үйкеліс күші жоқ деп есептейік. Дененің үдеуін табу керек.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80217" y="2958792"/>
            <a:ext cx="13042821" cy="3238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780217" y="32887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Шешімі: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0217" y="4075153"/>
            <a:ext cx="402431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Берілгені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2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кг</a:t>
            </a:r>
            <a:endParaRPr lang="en-US" sz="20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10 Н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Fүйк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= 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0217" y="5523905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Табу керек: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a = 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296257" y="4075153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296257" y="4571286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ma, демек a = F/m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296257" y="5067420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12298" y="4075153"/>
            <a:ext cx="402431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 = 10 Н / 2 кг = 5 м/с²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812298" y="4888826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Жауабы: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Дененің үдеуі 5 м/с² тең.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157" y="598765"/>
            <a:ext cx="6277094" cy="532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Күштердің векторлық сызбасы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57" y="1577935"/>
            <a:ext cx="5138261" cy="33430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1157" y="5112544"/>
            <a:ext cx="6426279" cy="1089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Механикадағы дене қозғалысын сипаттау үшін әсер ететін әсер ететін негізгі күштерді және олардың бағыттарын дұрыс түсіну маңызды. Төмендегі диаграмма денеге әсер ететін әртүрлі күштерді және олардың векторлық бағыттарын көрсетеді: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338060" y="1223546"/>
            <a:ext cx="6426279" cy="1095018"/>
          </a:xfrm>
          <a:prstGeom prst="roundRect">
            <a:avLst>
              <a:gd name="adj" fmla="val 1002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315200" y="1223546"/>
            <a:ext cx="91440" cy="1095018"/>
          </a:xfrm>
          <a:prstGeom prst="roundRect">
            <a:avLst>
              <a:gd name="adj" fmla="val 78228"/>
            </a:avLst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7599759" y="1416666"/>
            <a:ext cx="2128838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 (Fа)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99759" y="1853030"/>
            <a:ext cx="5971461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Дененің төменге тартылуы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338060" y="2488824"/>
            <a:ext cx="6426279" cy="1095018"/>
          </a:xfrm>
          <a:prstGeom prst="roundRect">
            <a:avLst>
              <a:gd name="adj" fmla="val 1002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315200" y="2488824"/>
            <a:ext cx="91440" cy="1095018"/>
          </a:xfrm>
          <a:prstGeom prst="roundRect">
            <a:avLst>
              <a:gd name="adj" fmla="val 78228"/>
            </a:avLst>
          </a:prstGeom>
          <a:solidFill>
            <a:srgbClr val="1B1B27"/>
          </a:solidFill>
          <a:ln/>
        </p:spPr>
      </p:sp>
      <p:sp>
        <p:nvSpPr>
          <p:cNvPr id="11" name="Text 8"/>
          <p:cNvSpPr/>
          <p:nvPr/>
        </p:nvSpPr>
        <p:spPr>
          <a:xfrm>
            <a:off x="7599759" y="2681943"/>
            <a:ext cx="2128838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Тірек реакциясы (N)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99759" y="3118307"/>
            <a:ext cx="5971461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Жерден жоғары қарай әсер етеді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338060" y="3754101"/>
            <a:ext cx="6426279" cy="1095018"/>
          </a:xfrm>
          <a:prstGeom prst="roundRect">
            <a:avLst>
              <a:gd name="adj" fmla="val 1002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315200" y="3754101"/>
            <a:ext cx="91440" cy="1095018"/>
          </a:xfrm>
          <a:prstGeom prst="roundRect">
            <a:avLst>
              <a:gd name="adj" fmla="val 78228"/>
            </a:avLst>
          </a:prstGeom>
          <a:solidFill>
            <a:srgbClr val="1B1B27"/>
          </a:solidFill>
          <a:ln/>
        </p:spPr>
      </p:sp>
      <p:sp>
        <p:nvSpPr>
          <p:cNvPr id="15" name="Text 12"/>
          <p:cNvSpPr/>
          <p:nvPr/>
        </p:nvSpPr>
        <p:spPr>
          <a:xfrm>
            <a:off x="7599759" y="3947220"/>
            <a:ext cx="2128838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күші (fүйк)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99759" y="4383584"/>
            <a:ext cx="5971461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Қозғалысты тежейтін көлденең күш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338060" y="5019378"/>
            <a:ext cx="6426279" cy="1095018"/>
          </a:xfrm>
          <a:prstGeom prst="roundRect">
            <a:avLst>
              <a:gd name="adj" fmla="val 1002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7315200" y="5019378"/>
            <a:ext cx="91440" cy="1095018"/>
          </a:xfrm>
          <a:prstGeom prst="roundRect">
            <a:avLst>
              <a:gd name="adj" fmla="val 78228"/>
            </a:avLst>
          </a:prstGeom>
          <a:solidFill>
            <a:srgbClr val="1B1B27"/>
          </a:solidFill>
          <a:ln/>
        </p:spPr>
      </p:sp>
      <p:sp>
        <p:nvSpPr>
          <p:cNvPr id="19" name="Text 16"/>
          <p:cNvSpPr/>
          <p:nvPr/>
        </p:nvSpPr>
        <p:spPr>
          <a:xfrm>
            <a:off x="7599759" y="5212497"/>
            <a:ext cx="2128838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Қолданбалы күш (F)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599759" y="5648861"/>
            <a:ext cx="5971461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 бағытын көрсетеді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338060" y="6305967"/>
            <a:ext cx="6426279" cy="817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Осы күштердің әрқайсысын есеп шығару кезінде дұрыс анықтап, олардың бағыттарын нақты көрсету қателіктерді болдырмауға көмектеседі. Әр күштің бағыты мен шамасы дененің қозғалысына әсер етеді.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2259"/>
            <a:ext cx="116447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Практикалық жаттығулар: өз бетімен шығарыңыз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849993"/>
            <a:ext cx="13042821" cy="1190744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1872853"/>
            <a:ext cx="793790" cy="1145024"/>
          </a:xfrm>
          <a:prstGeom prst="roundRect">
            <a:avLst>
              <a:gd name="adj" fmla="val 7046"/>
            </a:avLst>
          </a:prstGeom>
          <a:solidFill>
            <a:srgbClr val="E1E1EA"/>
          </a:solidFill>
          <a:ln/>
        </p:spPr>
      </p:sp>
      <p:sp>
        <p:nvSpPr>
          <p:cNvPr id="5" name="Text 3"/>
          <p:cNvSpPr/>
          <p:nvPr/>
        </p:nvSpPr>
        <p:spPr>
          <a:xfrm>
            <a:off x="1060847" y="225933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808798" y="20712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808798" y="2500431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4 кг массалы денеге 20 Н күш әсер етеді. Үйкеліс күші 4 Н. Дененің үдеуін табыңыз.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93790" y="3239095"/>
            <a:ext cx="13042821" cy="1190744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16650" y="3261955"/>
            <a:ext cx="793790" cy="1145024"/>
          </a:xfrm>
          <a:prstGeom prst="roundRect">
            <a:avLst>
              <a:gd name="adj" fmla="val 7046"/>
            </a:avLst>
          </a:prstGeom>
          <a:solidFill>
            <a:srgbClr val="E1E1EA"/>
          </a:solidFill>
          <a:ln/>
        </p:spPr>
      </p:sp>
      <p:sp>
        <p:nvSpPr>
          <p:cNvPr id="10" name="Text 8"/>
          <p:cNvSpPr/>
          <p:nvPr/>
        </p:nvSpPr>
        <p:spPr>
          <a:xfrm>
            <a:off x="1060847" y="364843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808798" y="34603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808798" y="3889534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м/с² үдеумен қозғалып келе жатқан 5 кг денеге қандай күш әсер етеді?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4628197"/>
            <a:ext cx="13042821" cy="1190744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16650" y="4651057"/>
            <a:ext cx="793790" cy="1145024"/>
          </a:xfrm>
          <a:prstGeom prst="roundRect">
            <a:avLst>
              <a:gd name="adj" fmla="val 7046"/>
            </a:avLst>
          </a:prstGeom>
          <a:solidFill>
            <a:srgbClr val="E1E1EA"/>
          </a:solidFill>
          <a:ln/>
        </p:spPr>
      </p:sp>
      <p:sp>
        <p:nvSpPr>
          <p:cNvPr id="15" name="Text 13"/>
          <p:cNvSpPr/>
          <p:nvPr/>
        </p:nvSpPr>
        <p:spPr>
          <a:xfrm>
            <a:off x="1060847" y="503753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808798" y="48494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808798" y="5278636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2 м/с² үдеумен тежеледі. Оған әсер ететін күш 50 Н. Дененің массасын табыңыз.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3790" y="604218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Әрбір есепті шығарғанда жоғарыда берілген 6 қадамды қолданыңыз. Сызбаларды мұқият сызып, барлық күштердің бағыттарын дұрыс көрсетуді ұмытпаңыз.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16151" y="164782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Жиі кездесетін қателіктер және оларды қалай болдырмау керек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947511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315348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3317081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3947160"/>
            <a:ext cx="36586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Күштердің бағытын шатастыру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9768" y="4376380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Әрқашан координаталық осьтерді анықтап, оң және теріс бағыттарды белгілеп алыңыз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7437" y="2947511"/>
            <a:ext cx="4215408" cy="2587466"/>
          </a:xfrm>
          <a:prstGeom prst="roundRect">
            <a:avLst>
              <a:gd name="adj" fmla="val 32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13415" y="315348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7126" y="3317081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3947160"/>
            <a:ext cx="33878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Өлшем бірліктерін аластыру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13415" y="4376380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Барлық шамаларды SI жүйесіне аударыңыз: масса – кг, күш – Н, үдеу – м/с²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21203" y="2947511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27181" y="315348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0892" y="3317081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3947160"/>
            <a:ext cx="32439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Барлық күштерді ескермеу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27181" y="4376380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Денеге әсер ететін барлық күштерді (ауырлық, үйкеліс, реакция) міндетті түрде көрсетіңіз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793790" y="5758220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8" y="6053495"/>
            <a:ext cx="248007" cy="19835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438513" y="6006108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Ескерту: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Есеп шығару кезінде әрбір қадамды мұқият орындау арқылы қателіктерден аулақ боласыз. Сызбаларды анық сызып, формулаларды дұрыс қолдану – табыстың кепілі!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1773"/>
            <a:ext cx="75651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Қорытынды: білімімізді бекітейік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49260"/>
            <a:ext cx="298549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Бүгін біз не үйрендік: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219688"/>
            <a:ext cx="95257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үш заңын қайталадық және олардың мәнін түсіндік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606641"/>
            <a:ext cx="95257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 шығарудың 6 қадамдық алгоритмімен танысты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993594"/>
            <a:ext cx="95257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Күштердің векторлық сызбаларын құруды үйрендік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380548"/>
            <a:ext cx="95257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Нақты мысалдар бойынша есептер шығардық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767501"/>
            <a:ext cx="95257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Жиі кездесетін қателіктерді талқыладық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5407431"/>
            <a:ext cx="9525714" cy="3238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793790" y="5662970"/>
            <a:ext cx="952571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«Физика заңдары – табиғаттың тілі. Оларды үйренсек, әлемді терең түсінеміз!»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232" y="2674144"/>
            <a:ext cx="2927152" cy="29271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1451</Words>
  <Application>Microsoft Office PowerPoint</Application>
  <PresentationFormat>Произвольный</PresentationFormat>
  <Paragraphs>177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7</cp:revision>
  <dcterms:created xsi:type="dcterms:W3CDTF">2025-11-22T05:34:26Z</dcterms:created>
  <dcterms:modified xsi:type="dcterms:W3CDTF">2025-11-22T19:11:38Z</dcterms:modified>
</cp:coreProperties>
</file>