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11" r:id="rId3"/>
    <p:sldId id="312" r:id="rId4"/>
    <p:sldId id="313" r:id="rId5"/>
    <p:sldId id="316" r:id="rId6"/>
    <p:sldId id="314" r:id="rId7"/>
    <p:sldId id="317" r:id="rId8"/>
    <p:sldId id="315" r:id="rId9"/>
    <p:sldId id="318" r:id="rId10"/>
    <p:sldId id="320" r:id="rId11"/>
    <p:sldId id="321" r:id="rId12"/>
    <p:sldId id="319" r:id="rId13"/>
    <p:sldId id="325" r:id="rId14"/>
    <p:sldId id="323" r:id="rId15"/>
    <p:sldId id="32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977">
          <p15:clr>
            <a:srgbClr val="A4A3A4"/>
          </p15:clr>
        </p15:guide>
        <p15:guide id="4" orient="horz" pos="1128">
          <p15:clr>
            <a:srgbClr val="A4A3A4"/>
          </p15:clr>
        </p15:guide>
        <p15:guide id="5" pos="3846">
          <p15:clr>
            <a:srgbClr val="A4A3A4"/>
          </p15:clr>
        </p15:guide>
        <p15:guide id="6" pos="34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64" autoAdjust="0"/>
    <p:restoredTop sz="94343" autoAdjust="0"/>
  </p:normalViewPr>
  <p:slideViewPr>
    <p:cSldViewPr snapToGrid="0" showGuides="1">
      <p:cViewPr varScale="1">
        <p:scale>
          <a:sx n="84" d="100"/>
          <a:sy n="84" d="100"/>
        </p:scale>
        <p:origin x="274" y="82"/>
      </p:cViewPr>
      <p:guideLst>
        <p:guide orient="horz" pos="2183"/>
        <p:guide pos="3840"/>
        <p:guide orient="horz" pos="1977"/>
        <p:guide orient="horz" pos="1128"/>
        <p:guide pos="3846"/>
        <p:guide pos="348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23/09/2025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9/23/2025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552B3-3877-4C5B-A361-1D5D7D10D417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47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1433513" y="717550"/>
            <a:ext cx="8906605" cy="1805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Рационалды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салыстыру</a:t>
            </a:r>
            <a:endParaRPr lang="ru-RU" altLang="ru-RU" sz="54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сандар</a:t>
            </a:r>
            <a:endParaRPr lang="ru-RU" altLang="ru-RU" sz="54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p:pic>
        <p:nvPicPr>
          <p:cNvPr id="33795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635878"/>
            <a:ext cx="2778125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12"/>
          <p:cNvSpPr txBox="1"/>
          <p:nvPr/>
        </p:nvSpPr>
        <p:spPr>
          <a:xfrm>
            <a:off x="1118461" y="2701396"/>
            <a:ext cx="5141854" cy="500992"/>
          </a:xfrm>
          <a:prstGeom prst="rect">
            <a:avLst/>
          </a:prstGeom>
        </p:spPr>
        <p:txBody>
          <a:bodyPr wrap="square" lIns="0" tIns="8467" rIns="0" bIns="0">
            <a:spAutoFit/>
          </a:bodyPr>
          <a:lstStyle>
            <a:lvl1pPr marL="7938"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spcBef>
                <a:spcPts val="63"/>
              </a:spcBef>
            </a:pP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774835" y="3624212"/>
            <a:ext cx="65419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Рационал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үйренейік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323815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10</a:t>
            </a:fld>
            <a:endParaRPr lang="ru-RU"/>
          </a:p>
        </p:txBody>
      </p:sp>
      <p:sp>
        <p:nvSpPr>
          <p:cNvPr id="2" name="Rectangle 1"/>
          <p:cNvSpPr/>
          <p:nvPr/>
        </p:nvSpPr>
        <p:spPr>
          <a:xfrm>
            <a:off x="798219" y="617347"/>
            <a:ext cx="1059556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-5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сандарының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модульдерін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салыстырайық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Егер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-2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-5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сандарын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сызықта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бейнелейтін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болсақ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онда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-2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сәйкес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келетін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-5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сәйкес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келетін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нүктесіне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қарағанда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санаудың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басына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жақын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орналасқан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2800" b="1" dirty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690" y="2578905"/>
            <a:ext cx="8534400" cy="16383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1161690" y="4217205"/>
            <a:ext cx="89514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Содан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кейін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модульдің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анықтамасы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4109" y="4707322"/>
            <a:ext cx="24336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|-2|&lt; |-5|</a:t>
            </a:r>
            <a:endParaRPr lang="it-IT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50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11</a:t>
            </a:fld>
            <a:endParaRPr lang="ru-RU"/>
          </a:p>
        </p:txBody>
      </p:sp>
      <p:sp>
        <p:nvSpPr>
          <p:cNvPr id="2" name="Rectangle 1"/>
          <p:cNvSpPr/>
          <p:nvPr/>
        </p:nvSpPr>
        <p:spPr>
          <a:xfrm>
            <a:off x="675861" y="1345899"/>
            <a:ext cx="101695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санның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ішінен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кішірек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3600" b="1" dirty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5832" y="549474"/>
            <a:ext cx="32640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dirty="0"/>
          </a:p>
        </p:txBody>
      </p:sp>
      <p:sp>
        <p:nvSpPr>
          <p:cNvPr id="16" name="Rectangle 15"/>
          <p:cNvSpPr/>
          <p:nvPr/>
        </p:nvSpPr>
        <p:spPr>
          <a:xfrm>
            <a:off x="1333358" y="2304560"/>
            <a:ext cx="18245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Мысалы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endParaRPr lang="it-IT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33358" y="2788656"/>
                <a:ext cx="7386959" cy="30954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0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Егерде</a:t>
                </a:r>
                <a:r>
                  <a:rPr lang="ru-RU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|-</a:t>
                </a:r>
                <a:r>
                  <a:rPr lang="ru-RU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</a:t>
                </a:r>
                <a:r>
                  <a:rPr lang="en-US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|&lt; |-</a:t>
                </a:r>
                <a:r>
                  <a:rPr lang="ru-RU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</a:t>
                </a:r>
                <a:r>
                  <a:rPr lang="en-US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</a:t>
                </a:r>
                <a:r>
                  <a:rPr lang="ru-RU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то -6</a:t>
                </a:r>
                <a:r>
                  <a:rPr lang="en-US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&gt; -10</a:t>
                </a:r>
              </a:p>
              <a:p>
                <a:r>
                  <a:rPr lang="en-US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|-2</a:t>
                </a:r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,6</a:t>
                </a:r>
                <a:r>
                  <a:rPr lang="en-US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|&lt; |-</a:t>
                </a:r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8,1</a:t>
                </a:r>
                <a:r>
                  <a:rPr lang="en-US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</a:t>
                </a:r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то -2,6</a:t>
                </a:r>
                <a:r>
                  <a:rPr lang="en-US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&gt; -</a:t>
                </a:r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8,1</a:t>
                </a:r>
              </a:p>
              <a:p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-3,5</a:t>
                </a:r>
                <a:r>
                  <a:rPr lang="en-US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&gt; </a:t>
                </a:r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-5,8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−2</m:t>
                      </m:r>
                      <m:f>
                        <m:fPr>
                          <m:ctrlPr>
                            <a:rPr lang="it-IT" sz="4000" i="1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8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9</m:t>
                          </m:r>
                        </m:den>
                      </m:f>
                      <m:r>
                        <a:rPr lang="it-IT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&gt;</m:t>
                      </m:r>
                      <m:r>
                        <a:rPr lang="ru-R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−7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it-IT" sz="4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358" y="2788656"/>
                <a:ext cx="7386959" cy="3095463"/>
              </a:xfrm>
              <a:prstGeom prst="rect">
                <a:avLst/>
              </a:prstGeom>
              <a:blipFill>
                <a:blip r:embed="rId2"/>
                <a:stretch>
                  <a:fillRect l="-2973" t="-3543" r="-18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2168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963" y="901700"/>
            <a:ext cx="9605962" cy="1655762"/>
          </a:xfrm>
        </p:spPr>
        <p:txBody>
          <a:bodyPr>
            <a:no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нәтижені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салыстырыңыз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&gt;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белгісімен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>
                <a:solidFill>
                  <a:srgbClr val="002060"/>
                </a:solidFill>
              </a:rPr>
              <a:t>12</a:t>
            </a:fld>
            <a:endParaRPr lang="ru-RU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256731" y="2000785"/>
                <a:ext cx="10219651" cy="2413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8,7 ж/е 7,8;          2) –6 ж/е –11;        </a:t>
                </a: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3) – 4,1 ж/е 2;            4) –18 ж/е –1,8; </a:t>
                </a:r>
              </a:p>
              <a:p>
                <a:r>
                  <a:rPr lang="ru-RU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5)</a:t>
                </a:r>
                <a:r>
                  <a:rPr lang="ru-RU" sz="4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ж/е </a:t>
                </a:r>
                <a14:m>
                  <m:oMath xmlns:m="http://schemas.openxmlformats.org/officeDocument/2006/math">
                    <m:r>
                      <a:rPr lang="ru-RU" sz="54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           6) 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ж/е –5;    </a:t>
                </a:r>
                <a:endParaRPr lang="it-IT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731" y="2000785"/>
                <a:ext cx="10219651" cy="2413289"/>
              </a:xfrm>
              <a:prstGeom prst="rect">
                <a:avLst/>
              </a:prstGeom>
              <a:blipFill>
                <a:blip r:embed="rId2"/>
                <a:stretch>
                  <a:fillRect l="-2087" t="-3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5333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7067" y="636657"/>
            <a:ext cx="10331933" cy="1655762"/>
          </a:xfrm>
        </p:spPr>
        <p:txBody>
          <a:bodyPr>
            <a:no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нәтижені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салыстырыңыз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белгісімен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>
                <a:solidFill>
                  <a:srgbClr val="002060"/>
                </a:solidFill>
              </a:rPr>
              <a:t>13</a:t>
            </a:fld>
            <a:endParaRPr lang="ru-RU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294832" y="2043616"/>
                <a:ext cx="8687368" cy="2413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8,7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7,8;            2) –6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–11;        </a:t>
                </a: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3)  – 4,1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&lt;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2;            4) –18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&lt;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–1,8; </a:t>
                </a:r>
              </a:p>
              <a:p>
                <a:r>
                  <a:rPr lang="ru-RU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5)</a:t>
                </a:r>
                <a:r>
                  <a:rPr lang="ru-RU" sz="4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54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            6) 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–5;    </a:t>
                </a:r>
                <a:endParaRPr lang="it-IT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4832" y="2043616"/>
                <a:ext cx="8687368" cy="2413289"/>
              </a:xfrm>
              <a:prstGeom prst="rect">
                <a:avLst/>
              </a:prstGeom>
              <a:blipFill>
                <a:blip r:embed="rId2"/>
                <a:stretch>
                  <a:fillRect l="-2454" t="-3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9902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94136" y="995934"/>
                <a:ext cx="10648951" cy="4941409"/>
              </a:xfrm>
            </p:spPr>
            <p:txBody>
              <a:bodyPr>
                <a:noAutofit/>
              </a:bodyPr>
              <a:lstStyle/>
              <a:p>
                <a:pPr marL="742950" indent="-742950" algn="l">
                  <a:buAutoNum type="arabicParenR"/>
                </a:pP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5,7 –</a:t>
                </a:r>
                <a:r>
                  <a:rPr lang="ru-RU" sz="36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оң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сан;</a:t>
                </a:r>
                <a:endParaRPr lang="en-US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3600" b="1" dirty="0">
                    <a:solidFill>
                      <a:schemeClr val="accent4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</a:t>
                </a:r>
                <a:r>
                  <a:rPr lang="en-US" sz="36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5,7&gt;0</a:t>
                </a:r>
                <a:r>
                  <a:rPr lang="ru-RU" sz="3600" b="1" dirty="0">
                    <a:solidFill>
                      <a:schemeClr val="accent4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en-US" sz="3600" b="1" dirty="0">
                  <a:solidFill>
                    <a:schemeClr val="accent4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2) –99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 </a:t>
                </a:r>
                <a:r>
                  <a:rPr lang="ru-RU" sz="36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теріс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сан; </a:t>
                </a:r>
                <a:endParaRPr lang="en-US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</a:t>
                </a:r>
                <a:r>
                  <a:rPr lang="en-US" sz="36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-99&lt;0</a:t>
                </a:r>
              </a:p>
              <a:p>
                <a:pPr algn="l"/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𝒙 саны бестен көп, бірақ жетіден аз;</a:t>
                </a:r>
                <a:r>
                  <a:rPr lang="ru-RU" sz="3600" b="1" dirty="0">
                    <a:solidFill>
                      <a:schemeClr val="accent4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ru-RU" sz="36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                            </m:t>
                    </m:r>
                    <m:r>
                      <a:rPr lang="en-US" sz="3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r>
                      <a:rPr lang="en-US" sz="3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&lt;</m:t>
                    </m:r>
                    <m:r>
                      <a:rPr lang="en-US" sz="36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3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&lt;</m:t>
                    </m:r>
                    <m:r>
                      <a:rPr lang="en-US" sz="3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𝟕</m:t>
                    </m:r>
                  </m:oMath>
                </a14:m>
                <a:endParaRPr lang="en-US" sz="36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4) 𝒚 саны теріс емес.</a:t>
                </a:r>
                <a:endParaRPr lang="kk-KZ" sz="36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𝒚</m:t>
                      </m:r>
                      <m:r>
                        <a:rPr lang="en-US" sz="3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≥</m:t>
                      </m:r>
                      <m:r>
                        <a:rPr lang="ru-RU" sz="3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it-IT" sz="36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94136" y="995934"/>
                <a:ext cx="10648951" cy="4941409"/>
              </a:xfrm>
              <a:blipFill>
                <a:blip r:embed="rId2"/>
                <a:stretch>
                  <a:fillRect l="-1717" t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14</a:t>
            </a:fld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1370490" y="349603"/>
            <a:ext cx="60292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ретінде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59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47"/>
          <p:cNvSpPr>
            <a:spLocks noChangeArrowheads="1"/>
          </p:cNvSpPr>
          <p:nvPr/>
        </p:nvSpPr>
        <p:spPr bwMode="auto">
          <a:xfrm>
            <a:off x="1377950" y="762000"/>
            <a:ext cx="4478338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algn="just" eaLnBrk="1" hangingPunct="1"/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ru-RU" sz="50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4276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1058863"/>
            <a:ext cx="314166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36"/>
          <p:cNvSpPr txBox="1"/>
          <p:nvPr/>
        </p:nvSpPr>
        <p:spPr>
          <a:xfrm>
            <a:off x="867533" y="1906798"/>
            <a:ext cx="725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Рационал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үйренді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67501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90976" y="2216292"/>
            <a:ext cx="6476999" cy="26961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13; -7,2; 0; 46; -46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сандарынан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>
              <a:buFontTx/>
              <a:buNone/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а)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б)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в)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емес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сан.</a:t>
            </a:r>
          </a:p>
        </p:txBody>
      </p:sp>
      <p:sp>
        <p:nvSpPr>
          <p:cNvPr id="9" name="Title 14">
            <a:extLst>
              <a:ext uri="{FF2B5EF4-FFF2-40B4-BE49-F238E27FC236}">
                <a16:creationId xmlns:a16="http://schemas.microsoft.com/office/drawing/2014/main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4670" y="497350"/>
            <a:ext cx="4989613" cy="812480"/>
          </a:xfrm>
        </p:spPr>
        <p:txBody>
          <a:bodyPr/>
          <a:lstStyle/>
          <a:p>
            <a:r>
              <a:rPr lang="kk-KZ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</a:t>
            </a:r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айталау</a:t>
            </a:r>
            <a:endParaRPr lang="en-ID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7418384" y="3847950"/>
            <a:ext cx="1586752" cy="666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ru-RU" alt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в)  0.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7127" y="634484"/>
            <a:ext cx="25715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None/>
              <a:defRPr/>
            </a:pPr>
            <a:r>
              <a:rPr lang="ru-RU" altLang="ru-RU" sz="4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</a:t>
            </a:r>
            <a:r>
              <a:rPr lang="ru-RU" altLang="ru-RU" sz="4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7418384" y="2216292"/>
            <a:ext cx="2853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alt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а)  13;   46;</a:t>
            </a:r>
          </a:p>
        </p:txBody>
      </p:sp>
      <p:sp>
        <p:nvSpPr>
          <p:cNvPr id="6" name="Rectangle 5"/>
          <p:cNvSpPr/>
          <p:nvPr/>
        </p:nvSpPr>
        <p:spPr>
          <a:xfrm>
            <a:off x="7418384" y="2991679"/>
            <a:ext cx="3409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alt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б)  -7,2;   -46;</a:t>
            </a:r>
          </a:p>
        </p:txBody>
      </p:sp>
    </p:spTree>
    <p:extLst>
      <p:ext uri="{BB962C8B-B14F-4D97-AF65-F5344CB8AC3E}">
        <p14:creationId xmlns:p14="http://schemas.microsoft.com/office/powerpoint/2010/main" val="308935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84738" y="494767"/>
            <a:ext cx="10180020" cy="82651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ru-RU" altLang="ru-RU" sz="1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ru-RU" altLang="ru-RU" sz="1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altLang="ru-RU" sz="1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Белгіленген</a:t>
            </a:r>
            <a:r>
              <a:rPr lang="ru-RU" altLang="ru-RU" sz="1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нүктелердің</a:t>
            </a:r>
            <a:r>
              <a:rPr lang="ru-RU" altLang="ru-RU" sz="1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координаттарын</a:t>
            </a:r>
            <a:r>
              <a:rPr lang="ru-RU" altLang="ru-RU" sz="1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altLang="ru-RU" sz="1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buFontTx/>
              <a:buNone/>
              <a:defRPr/>
            </a:pPr>
            <a:r>
              <a:rPr lang="ru-RU" altLang="ru-RU" sz="44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altLang="ru-RU" sz="44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sz="44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84738" y="3064323"/>
            <a:ext cx="10831000" cy="1584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б)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нүктеге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белгілеңіз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М(4); </a:t>
            </a:r>
            <a:r>
              <a:rPr lang="en-US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(-3,5);  Р(2,5);  К(-2</a:t>
            </a:r>
            <a:r>
              <a:rPr lang="en-US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64436" y="2332676"/>
            <a:ext cx="98513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alt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А(-2); В(1,5); С(5); </a:t>
            </a:r>
            <a:r>
              <a:rPr lang="en-US" alt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ru-RU" alt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(-4,5);</a:t>
            </a:r>
            <a:r>
              <a:rPr lang="en-US" alt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О(0).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848" y="1368669"/>
            <a:ext cx="9410700" cy="95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262" y="4139208"/>
            <a:ext cx="8321241" cy="1000125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7429500" y="4551628"/>
            <a:ext cx="242888" cy="1590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 20"/>
          <p:cNvSpPr/>
          <p:nvPr/>
        </p:nvSpPr>
        <p:spPr>
          <a:xfrm>
            <a:off x="2855320" y="4559730"/>
            <a:ext cx="242888" cy="1590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 21"/>
          <p:cNvSpPr/>
          <p:nvPr/>
        </p:nvSpPr>
        <p:spPr>
          <a:xfrm>
            <a:off x="6507834" y="4549491"/>
            <a:ext cx="242888" cy="1590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Oval 22"/>
          <p:cNvSpPr/>
          <p:nvPr/>
        </p:nvSpPr>
        <p:spPr>
          <a:xfrm>
            <a:off x="3682377" y="4533689"/>
            <a:ext cx="242888" cy="1590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7280677" y="4002074"/>
            <a:ext cx="596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endParaRPr 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20659" y="3998632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endParaRPr 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96838" y="3966897"/>
            <a:ext cx="487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endParaRPr 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88580" y="3958664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endParaRPr 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45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9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71" y="1334622"/>
            <a:ext cx="2695575" cy="4000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4</a:t>
            </a:fld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3741576" y="1222779"/>
            <a:ext cx="6749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Кеше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ауа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температурасы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2°C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ал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төмендеп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-3°C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endParaRPr lang="it-IT" sz="32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78393" y="2813486"/>
            <a:ext cx="7439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Кешегі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ауа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температурасын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бүгінгімен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салыстырыңыз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17708" y="4483339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&gt; –3</a:t>
            </a:r>
          </a:p>
        </p:txBody>
      </p:sp>
      <p:sp>
        <p:nvSpPr>
          <p:cNvPr id="2" name="Oval 1"/>
          <p:cNvSpPr/>
          <p:nvPr/>
        </p:nvSpPr>
        <p:spPr>
          <a:xfrm>
            <a:off x="1397289" y="2764244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Oval 19"/>
          <p:cNvSpPr/>
          <p:nvPr/>
        </p:nvSpPr>
        <p:spPr>
          <a:xfrm>
            <a:off x="3081623" y="4293145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TextBox 2"/>
          <p:cNvSpPr txBox="1"/>
          <p:nvPr/>
        </p:nvSpPr>
        <p:spPr>
          <a:xfrm>
            <a:off x="1030542" y="2531186"/>
            <a:ext cx="467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35559" y="4062313"/>
            <a:ext cx="707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20219" y="331841"/>
            <a:ext cx="110485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421224" y="2899591"/>
            <a:ext cx="212389" cy="243553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ounded Rectangle 13"/>
          <p:cNvSpPr/>
          <p:nvPr/>
        </p:nvSpPr>
        <p:spPr>
          <a:xfrm>
            <a:off x="3070891" y="4473740"/>
            <a:ext cx="225888" cy="84463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79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" grpId="0" animBg="1"/>
      <p:bldP spid="20" grpId="0" animBg="1"/>
      <p:bldP spid="3" grpId="0"/>
      <p:bldP spid="21" grpId="0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846" y="763994"/>
            <a:ext cx="2695575" cy="4000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5</a:t>
            </a:fld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3809354" y="549474"/>
            <a:ext cx="76144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түзуде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-3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белгілеңіз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жақта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орналасқан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it-IT" sz="2800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3824" y="2335619"/>
            <a:ext cx="6243638" cy="85725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809354" y="3261641"/>
            <a:ext cx="59052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түзуде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(2 Саны)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санға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(-3)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қарағанда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жақта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орналасқан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2800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456601" y="2188325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1043820" y="1888301"/>
            <a:ext cx="467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75422" y="3521198"/>
            <a:ext cx="674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039065" y="3770224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ounded Rectangle 10"/>
          <p:cNvSpPr/>
          <p:nvPr/>
        </p:nvSpPr>
        <p:spPr>
          <a:xfrm>
            <a:off x="1462054" y="2328963"/>
            <a:ext cx="212389" cy="243553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ounded Rectangle 11"/>
          <p:cNvSpPr/>
          <p:nvPr/>
        </p:nvSpPr>
        <p:spPr>
          <a:xfrm>
            <a:off x="3049259" y="3918182"/>
            <a:ext cx="225888" cy="84463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83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6</a:t>
            </a:fld>
            <a:endParaRPr lang="ru-RU"/>
          </a:p>
        </p:txBody>
      </p:sp>
      <p:sp>
        <p:nvSpPr>
          <p:cNvPr id="2" name="Rectangle 1"/>
          <p:cNvSpPr/>
          <p:nvPr/>
        </p:nvSpPr>
        <p:spPr>
          <a:xfrm>
            <a:off x="1301608" y="1601054"/>
            <a:ext cx="95887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рационал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санның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үлкені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түзудің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жағында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ал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кішісі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сол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жақта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бейнеленген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5832" y="549474"/>
            <a:ext cx="3339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Есіңде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сақта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97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7</a:t>
            </a:fld>
            <a:endParaRPr lang="ru-RU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073" y="1335104"/>
            <a:ext cx="8858250" cy="104775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887410" y="526636"/>
            <a:ext cx="3057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dirty="0"/>
          </a:p>
        </p:txBody>
      </p:sp>
      <p:sp>
        <p:nvSpPr>
          <p:cNvPr id="17" name="Rectangle 16"/>
          <p:cNvSpPr/>
          <p:nvPr/>
        </p:nvSpPr>
        <p:spPr>
          <a:xfrm>
            <a:off x="5518984" y="2776458"/>
            <a:ext cx="19447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70541" y="3581172"/>
            <a:ext cx="21755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-1,5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70541" y="2707315"/>
            <a:ext cx="22685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2,2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64542" y="4585834"/>
            <a:ext cx="16882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89515" y="3787506"/>
            <a:ext cx="18036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2,2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70541" y="2740573"/>
            <a:ext cx="21755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2,2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824054" y="3555251"/>
            <a:ext cx="22685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-1,5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64542" y="4581477"/>
            <a:ext cx="1781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500788" y="2751814"/>
            <a:ext cx="20377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82823" y="3782040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0&lt;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2,2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30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  <p:bldP spid="22" grpId="0"/>
      <p:bldP spid="25" grpId="0"/>
      <p:bldP spid="26" grpId="0"/>
      <p:bldP spid="27" grpId="0"/>
      <p:bldP spid="28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8</a:t>
            </a:fld>
            <a:endParaRPr lang="ru-RU"/>
          </a:p>
        </p:txBody>
      </p:sp>
      <p:sp>
        <p:nvSpPr>
          <p:cNvPr id="2" name="Rectangle 1"/>
          <p:cNvSpPr/>
          <p:nvPr/>
        </p:nvSpPr>
        <p:spPr>
          <a:xfrm>
            <a:off x="1018002" y="673749"/>
            <a:ext cx="103357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Кез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саннан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аз. </a:t>
            </a:r>
          </a:p>
          <a:p>
            <a:endParaRPr lang="ru-RU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нөлден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𝑎 &gt; 0,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мұндағы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𝑎 -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Сан. </a:t>
            </a:r>
          </a:p>
          <a:p>
            <a:endParaRPr lang="ru-RU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нөлден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аз. </a:t>
            </a:r>
          </a:p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𝑎&lt; 0,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мұндағы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𝑎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сан.</a:t>
            </a:r>
            <a:endParaRPr lang="it-IT" sz="3200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16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9</a:t>
            </a:fld>
            <a:endParaRPr lang="ru-RU"/>
          </a:p>
        </p:txBody>
      </p:sp>
      <p:sp>
        <p:nvSpPr>
          <p:cNvPr id="3" name="Rectangle 2"/>
          <p:cNvSpPr/>
          <p:nvPr/>
        </p:nvSpPr>
        <p:spPr>
          <a:xfrm>
            <a:off x="2282436" y="513520"/>
            <a:ext cx="60372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санды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7624" y="1166824"/>
            <a:ext cx="70301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Кеше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температурасы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-2°С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ал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төмендеп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-5°С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endParaRPr lang="it-IT" sz="2800" b="1" dirty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766" y="1192365"/>
            <a:ext cx="2442104" cy="3814962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>
          <a:xfrm>
            <a:off x="1625783" y="3156259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 18"/>
          <p:cNvSpPr/>
          <p:nvPr/>
        </p:nvSpPr>
        <p:spPr>
          <a:xfrm>
            <a:off x="2939052" y="3841661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1149263" y="2877305"/>
            <a:ext cx="542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245" y="3625767"/>
            <a:ext cx="542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-5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667458" y="3328453"/>
            <a:ext cx="162297" cy="147214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ounded Rectangle 22"/>
          <p:cNvSpPr/>
          <p:nvPr/>
        </p:nvSpPr>
        <p:spPr>
          <a:xfrm>
            <a:off x="2986088" y="3955965"/>
            <a:ext cx="157388" cy="84463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ctangle 23"/>
          <p:cNvSpPr/>
          <p:nvPr/>
        </p:nvSpPr>
        <p:spPr>
          <a:xfrm>
            <a:off x="3857624" y="2502382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-2°С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температурада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термометрдегі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сұйықтық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бағанасы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-5°С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температурадан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жоғары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Демек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-2 саны -5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санынан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Жазады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37585" y="4426736"/>
            <a:ext cx="19159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–2 &gt; –5</a:t>
            </a:r>
            <a:r>
              <a:rPr lang="ru-RU" sz="2800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dirty="0">
              <a:solidFill>
                <a:srgbClr val="3F3F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96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/>
      <p:bldP spid="21" grpId="0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8954</TotalTime>
  <Words>590</Words>
  <Application>Microsoft Office PowerPoint</Application>
  <PresentationFormat>Широкоэкранный</PresentationFormat>
  <Paragraphs>101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 Math</vt:lpstr>
      <vt:lpstr>PT Sans Caption</vt:lpstr>
      <vt:lpstr>Roboto Condensed</vt:lpstr>
      <vt:lpstr>Source Sans Pro</vt:lpstr>
      <vt:lpstr>Tahoma</vt:lpstr>
      <vt:lpstr>Wingdings 3</vt:lpstr>
      <vt:lpstr>Office Theme</vt:lpstr>
      <vt:lpstr>Презентация PowerPoint</vt:lpstr>
      <vt:lpstr>Қайталау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*</cp:lastModifiedBy>
  <cp:revision>699</cp:revision>
  <dcterms:created xsi:type="dcterms:W3CDTF">2017-01-10T11:09:36Z</dcterms:created>
  <dcterms:modified xsi:type="dcterms:W3CDTF">2025-09-23T02:02:12Z</dcterms:modified>
</cp:coreProperties>
</file>