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8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rbel" panose="020B050302020402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6" d="100"/>
          <a:sy n="56" d="100"/>
        </p:scale>
        <p:origin x="6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902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1760" y="5356834"/>
            <a:ext cx="10972800" cy="1969788"/>
          </a:xfrm>
        </p:spPr>
        <p:txBody>
          <a:bodyPr wrap="none" anchor="t">
            <a:normAutofit/>
          </a:bodyPr>
          <a:lstStyle>
            <a:lvl1pPr algn="r">
              <a:defRPr sz="11520" b="0" spc="-36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1759" y="4433251"/>
            <a:ext cx="10972800" cy="904830"/>
          </a:xfrm>
        </p:spPr>
        <p:txBody>
          <a:bodyPr anchor="b">
            <a:normAutofit/>
          </a:bodyPr>
          <a:lstStyle>
            <a:lvl1pPr marL="0" indent="0" algn="r">
              <a:buNone/>
              <a:defRPr sz="384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47347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240593"/>
            <a:ext cx="12618720" cy="983226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07746" y="1184911"/>
            <a:ext cx="12618720" cy="4055682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6223819"/>
            <a:ext cx="12616814" cy="818966"/>
          </a:xfrm>
        </p:spPr>
        <p:txBody>
          <a:bodyPr/>
          <a:lstStyle>
            <a:lvl1pPr marL="0" indent="0">
              <a:buNone/>
              <a:defRPr sz="192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38118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4241213"/>
          </a:xfrm>
        </p:spPr>
        <p:txBody>
          <a:bodyPr anchor="ctr"/>
          <a:lstStyle>
            <a:lvl1pPr>
              <a:defRPr sz="384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5387279"/>
            <a:ext cx="12616814" cy="1802191"/>
          </a:xfrm>
        </p:spPr>
        <p:txBody>
          <a:bodyPr anchor="ctr"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45909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455" y="438150"/>
            <a:ext cx="11163302" cy="3591485"/>
          </a:xfrm>
        </p:spPr>
        <p:txBody>
          <a:bodyPr anchor="ctr"/>
          <a:lstStyle>
            <a:lvl1pPr>
              <a:defRPr sz="528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064773" y="4038668"/>
            <a:ext cx="10502759" cy="658762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5840" y="5402075"/>
            <a:ext cx="12614909" cy="1787395"/>
          </a:xfrm>
        </p:spPr>
        <p:txBody>
          <a:bodyPr anchor="ctr">
            <a:normAutofit/>
          </a:bodyPr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33253" y="944189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525374" y="3291840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193584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2792361"/>
            <a:ext cx="12618720" cy="3014202"/>
          </a:xfrm>
        </p:spPr>
        <p:txBody>
          <a:bodyPr anchor="b">
            <a:normAutofit/>
          </a:bodyPr>
          <a:lstStyle>
            <a:lvl1pPr>
              <a:defRPr sz="648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5820697"/>
            <a:ext cx="12616814" cy="1368773"/>
          </a:xfrm>
        </p:spPr>
        <p:txBody>
          <a:bodyPr anchor="t"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15164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604739" y="2263140"/>
            <a:ext cx="3536239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628158" y="3086100"/>
            <a:ext cx="3512820" cy="4307206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5594" y="2263140"/>
            <a:ext cx="3523489" cy="69151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88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5492929" y="3086100"/>
            <a:ext cx="3536153" cy="4307206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394842" y="2263140"/>
            <a:ext cx="3518536" cy="69151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88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9394842" y="3086100"/>
            <a:ext cx="3518536" cy="4307206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8000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598502" y="5157004"/>
            <a:ext cx="3528060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598502" y="2707625"/>
            <a:ext cx="3528060" cy="1828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598502" y="5848519"/>
            <a:ext cx="3528060" cy="791027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2797" y="5157004"/>
            <a:ext cx="3516630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5482796" y="2707625"/>
            <a:ext cx="3516630" cy="1828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5481173" y="5848517"/>
            <a:ext cx="3521287" cy="791027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365187" y="5157004"/>
            <a:ext cx="3518536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9365186" y="2707625"/>
            <a:ext cx="3518536" cy="1828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9365037" y="5848515"/>
            <a:ext cx="3523196" cy="791027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66225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16617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62084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8144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907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98147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955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2181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972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6809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1813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1647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80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025438" y="5356834"/>
            <a:ext cx="10972800" cy="1969788"/>
          </a:xfrm>
        </p:spPr>
        <p:txBody>
          <a:bodyPr wrap="none" anchor="t">
            <a:normAutofit/>
          </a:bodyPr>
          <a:lstStyle>
            <a:lvl1pPr algn="l">
              <a:defRPr sz="11520" b="0" spc="-36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25438" y="4432409"/>
            <a:ext cx="10972800" cy="904830"/>
          </a:xfrm>
        </p:spPr>
        <p:txBody>
          <a:bodyPr anchor="b">
            <a:normAutofit/>
          </a:bodyPr>
          <a:lstStyle>
            <a:lvl1pPr marL="0" indent="0" algn="l">
              <a:buNone/>
              <a:defRPr sz="384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13462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4000" y="2190750"/>
            <a:ext cx="6030259" cy="522160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3808" y="2190750"/>
            <a:ext cx="6040752" cy="522160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14789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4000" y="2017396"/>
            <a:ext cx="6030259" cy="988694"/>
          </a:xfrm>
        </p:spPr>
        <p:txBody>
          <a:bodyPr anchor="b"/>
          <a:lstStyle>
            <a:lvl1pPr marL="0" indent="0">
              <a:buNone/>
              <a:defRPr sz="288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000" y="3006090"/>
            <a:ext cx="6030259" cy="442150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83808" y="2017396"/>
            <a:ext cx="6042658" cy="98869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8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83808" y="3006090"/>
            <a:ext cx="6042658" cy="442150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75123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45883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26871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001" y="2468880"/>
            <a:ext cx="4382430" cy="4573906"/>
          </a:xfrm>
        </p:spPr>
        <p:txBody>
          <a:bodyPr/>
          <a:lstStyle>
            <a:lvl1pPr marL="0" indent="0">
              <a:buNone/>
              <a:defRPr sz="192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15549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001" y="2468880"/>
            <a:ext cx="4382430" cy="4573906"/>
          </a:xfrm>
        </p:spPr>
        <p:txBody>
          <a:bodyPr/>
          <a:lstStyle>
            <a:lvl1pPr marL="0" indent="0">
              <a:buNone/>
              <a:defRPr sz="192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4018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4000" y="2190750"/>
            <a:ext cx="1228056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9033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  <p:sldLayoutId id="2147483704" r:id="rId24"/>
    <p:sldLayoutId id="2147483705" r:id="rId25"/>
    <p:sldLayoutId id="2147483706" r:id="rId26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648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sv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14827" y="346769"/>
            <a:ext cx="7771209" cy="1608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600" dirty="0">
                <a:solidFill>
                  <a:srgbClr val="1B1B27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Газдардың молекулалық-кинетикалық теориясының негізгі қағидалары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514827" y="1800700"/>
            <a:ext cx="3432096" cy="4289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50"/>
              </a:lnSpc>
              <a:buNone/>
            </a:pPr>
            <a:r>
              <a:rPr lang="en-US" sz="3600" dirty="0">
                <a:solidFill>
                  <a:srgbClr val="1B1B27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Оқу мақсаттары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514827" y="2545851"/>
            <a:ext cx="3676293" cy="5488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Газдардың молекулалық-кинетикалық теориясының негізгі қағидаларын түсіну.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14827" y="3622176"/>
            <a:ext cx="3676293" cy="8233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Молекулалардың қозғалысын және олардың газ қасиеттеріне әсерін сипаттау.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14827" y="4657487"/>
            <a:ext cx="3676293" cy="5488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Температура, қысым және көлем арасындағы байланысты түсіндіру.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14827" y="5650645"/>
            <a:ext cx="3676293" cy="2744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Идеал газ заңдарын қолдана білу.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4887097" y="1821535"/>
            <a:ext cx="3432096" cy="4289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50"/>
              </a:lnSpc>
              <a:buNone/>
            </a:pPr>
            <a:r>
              <a:rPr lang="en-US" sz="3600" dirty="0">
                <a:solidFill>
                  <a:srgbClr val="1B1B27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Құндылықтар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4707315" y="2551121"/>
            <a:ext cx="3676293" cy="5488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Ғылыми білімнің маңыздылығын бағалау.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4765000" y="3622176"/>
            <a:ext cx="3676293" cy="5488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Физикалық құбылыстарға деген қызығушылықты дамыту.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4764999" y="4627306"/>
            <a:ext cx="3676293" cy="5488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Дүниетанымды кеңейту және логикалық ойлау қабілетін жетілдіру.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4709041" y="5647907"/>
            <a:ext cx="3676293" cy="2744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Тәжірибелік дағдыларды қалыптастыру.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686395" y="6342698"/>
            <a:ext cx="7771209" cy="1277898"/>
          </a:xfrm>
          <a:prstGeom prst="roundRect">
            <a:avLst>
              <a:gd name="adj" fmla="val 5640"/>
            </a:avLst>
          </a:prstGeom>
          <a:solidFill>
            <a:srgbClr val="D2D2E0"/>
          </a:solidFill>
          <a:ln/>
        </p:spPr>
      </p:sp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964" y="6605111"/>
            <a:ext cx="214432" cy="171569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1243965" y="6557129"/>
            <a:ext cx="7042071" cy="8233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"Физика бізге әлемнің қалай жұмыс істейтінін түсінуге көмектеседі. Бұл білім бізді қоршаған ортаны жақсырақ тануға және оны өз қажеттіліктерімізге пайдалануға мүмкіндік береді."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9616" y="1192650"/>
            <a:ext cx="5155049" cy="611445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30066" y="364450"/>
            <a:ext cx="8779550" cy="8281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4000" dirty="0">
                <a:solidFill>
                  <a:srgbClr val="1B1B27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Молекулалық-кинетикалық теорияның негізгі қағидалары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1"/>
          <p:cNvSpPr/>
          <p:nvPr/>
        </p:nvSpPr>
        <p:spPr>
          <a:xfrm>
            <a:off x="530066" y="1391364"/>
            <a:ext cx="8779550" cy="1520547"/>
          </a:xfrm>
          <a:prstGeom prst="roundRect">
            <a:avLst>
              <a:gd name="adj" fmla="val 3661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670203" y="1531501"/>
            <a:ext cx="431762" cy="397550"/>
          </a:xfrm>
          <a:prstGeom prst="roundRect">
            <a:avLst>
              <a:gd name="adj" fmla="val 22998580"/>
            </a:avLst>
          </a:prstGeom>
          <a:solidFill>
            <a:srgbClr val="1B1B27"/>
          </a:solidFill>
          <a:ln/>
        </p:spPr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9502" y="1640800"/>
            <a:ext cx="194222" cy="17883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211264" y="1681579"/>
            <a:ext cx="1799074" cy="2069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Бірінші қағида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670202" y="2347913"/>
            <a:ext cx="8475157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Барлық заттар өте ұсақ бөлшектерден – молекулалар мен атомдардан тұрады. Бұл бөлшектер көзге көрінбейді, бірақ олардың болуы көптеген тәжірибелермен дәлелденген.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530066" y="3044428"/>
            <a:ext cx="8779550" cy="1520547"/>
          </a:xfrm>
          <a:prstGeom prst="roundRect">
            <a:avLst>
              <a:gd name="adj" fmla="val 3661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1" name="Shape 6"/>
          <p:cNvSpPr/>
          <p:nvPr/>
        </p:nvSpPr>
        <p:spPr>
          <a:xfrm>
            <a:off x="670203" y="3184565"/>
            <a:ext cx="431762" cy="397550"/>
          </a:xfrm>
          <a:prstGeom prst="roundRect">
            <a:avLst>
              <a:gd name="adj" fmla="val 22998580"/>
            </a:avLst>
          </a:prstGeom>
          <a:solidFill>
            <a:srgbClr val="1B1B27"/>
          </a:solidFill>
          <a:ln/>
        </p:spPr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9502" y="3293864"/>
            <a:ext cx="194222" cy="178832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211264" y="3305115"/>
            <a:ext cx="1799074" cy="2069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Екінші қағида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670202" y="4000976"/>
            <a:ext cx="8475157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Молекулалар үздіксіз және бейберекет қозғалыста болады. Бұл қозғалыс температураға байланысты – температура неғұрлым жоғары болса, молекулалар соғұрлым жылдам қозғалады.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hape 9"/>
          <p:cNvSpPr/>
          <p:nvPr/>
        </p:nvSpPr>
        <p:spPr>
          <a:xfrm>
            <a:off x="530066" y="4697492"/>
            <a:ext cx="8779550" cy="1520547"/>
          </a:xfrm>
          <a:prstGeom prst="roundRect">
            <a:avLst>
              <a:gd name="adj" fmla="val 3661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6" name="Shape 10"/>
          <p:cNvSpPr/>
          <p:nvPr/>
        </p:nvSpPr>
        <p:spPr>
          <a:xfrm>
            <a:off x="670203" y="4837628"/>
            <a:ext cx="431762" cy="397550"/>
          </a:xfrm>
          <a:prstGeom prst="roundRect">
            <a:avLst>
              <a:gd name="adj" fmla="val 22998580"/>
            </a:avLst>
          </a:prstGeom>
          <a:solidFill>
            <a:srgbClr val="1B1B27"/>
          </a:solidFill>
          <a:ln/>
        </p:spPr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9502" y="4946928"/>
            <a:ext cx="194222" cy="178832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1266222" y="4968835"/>
            <a:ext cx="1799074" cy="2069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Үшінші қағида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2"/>
          <p:cNvSpPr/>
          <p:nvPr/>
        </p:nvSpPr>
        <p:spPr>
          <a:xfrm>
            <a:off x="670202" y="5654040"/>
            <a:ext cx="8475157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Молекулалар өзара және ыдыс қабырғаларымен соқтығысқанда серпімді соқтығысулар жасайды. Энергия сақталады және жылу түрінде жоғалмайды.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hape 13"/>
          <p:cNvSpPr/>
          <p:nvPr/>
        </p:nvSpPr>
        <p:spPr>
          <a:xfrm>
            <a:off x="530066" y="6350556"/>
            <a:ext cx="8779550" cy="1520547"/>
          </a:xfrm>
          <a:prstGeom prst="roundRect">
            <a:avLst>
              <a:gd name="adj" fmla="val 3661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21" name="Shape 14"/>
          <p:cNvSpPr/>
          <p:nvPr/>
        </p:nvSpPr>
        <p:spPr>
          <a:xfrm>
            <a:off x="670203" y="6490692"/>
            <a:ext cx="431762" cy="397550"/>
          </a:xfrm>
          <a:prstGeom prst="roundRect">
            <a:avLst>
              <a:gd name="adj" fmla="val 22998580"/>
            </a:avLst>
          </a:prstGeom>
          <a:solidFill>
            <a:srgbClr val="1B1B27"/>
          </a:solidFill>
          <a:ln/>
        </p:spPr>
      </p:sp>
      <p:pic>
        <p:nvPicPr>
          <p:cNvPr id="22" name="Image 5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9502" y="6599992"/>
            <a:ext cx="194222" cy="178832"/>
          </a:xfrm>
          <a:prstGeom prst="rect">
            <a:avLst/>
          </a:prstGeom>
        </p:spPr>
      </p:pic>
      <p:sp>
        <p:nvSpPr>
          <p:cNvPr id="23" name="Text 15"/>
          <p:cNvSpPr/>
          <p:nvPr/>
        </p:nvSpPr>
        <p:spPr>
          <a:xfrm>
            <a:off x="1266222" y="6623151"/>
            <a:ext cx="1799074" cy="316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Төртінші қағида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16"/>
          <p:cNvSpPr/>
          <p:nvPr/>
        </p:nvSpPr>
        <p:spPr>
          <a:xfrm>
            <a:off x="670202" y="7307104"/>
            <a:ext cx="8475157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Газдағы молекулалардың санын және әрбір молекуланың жылдамдығын бөлек өлшеу мүмкін емес, сондықтан орташа шамалар арқылы сипаттаймыз.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215759" y="433626"/>
            <a:ext cx="10892790" cy="5147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4050"/>
              </a:lnSpc>
              <a:buNone/>
            </a:pPr>
            <a:r>
              <a:rPr lang="en-US" sz="4000" dirty="0">
                <a:solidFill>
                  <a:srgbClr val="1B1B27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Температура мен кинетикалық энергияның байланысы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11" y="1529239"/>
            <a:ext cx="5083731" cy="508373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1644789" y="1360051"/>
            <a:ext cx="2471261" cy="308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400"/>
              </a:lnSpc>
              <a:buNone/>
            </a:pPr>
            <a:r>
              <a:rPr lang="en-US" sz="3600" dirty="0">
                <a:solidFill>
                  <a:srgbClr val="1B1B27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Негізгі формулалар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289477" y="1833682"/>
            <a:ext cx="7826573" cy="5272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050"/>
              </a:lnSpc>
              <a:buNone/>
            </a:pPr>
            <a:r>
              <a:rPr lang="en-US" sz="24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Молекулалардың орташа кинетикалық энергиясы температураға тура пропорционал. Бұл қатынас екі негізгі формуламен өрнектеледі: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289477" y="2717602"/>
            <a:ext cx="7826573" cy="2636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050"/>
              </a:lnSpc>
              <a:buNone/>
            </a:pPr>
            <a:r>
              <a:rPr lang="en-US" sz="2400" b="1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Бір бөлшек үшін: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6289477" y="2981206"/>
            <a:ext cx="7826573" cy="450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9477" y="2981206"/>
            <a:ext cx="7826573" cy="51042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6289477" y="3639860"/>
            <a:ext cx="7826573" cy="2636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Мұндағы k = 1.38 × 10-23 Дж/К – </a:t>
            </a:r>
            <a:r>
              <a:rPr lang="en-US" sz="16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Больцман</a:t>
            </a: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тұрақтысы, </a:t>
            </a:r>
            <a:endParaRPr lang="ru-RU" dirty="0">
              <a:solidFill>
                <a:srgbClr val="3C3939"/>
              </a:solidFill>
              <a:latin typeface="Times New Roman" panose="02020603050405020304" pitchFamily="18" charset="0"/>
              <a:ea typeface="Roboto" pitchFamily="34" charset="-122"/>
              <a:cs typeface="Times New Roman" panose="02020603050405020304" pitchFamily="18" charset="0"/>
            </a:endParaRPr>
          </a:p>
          <a:p>
            <a:pPr marL="0" indent="0" algn="l">
              <a:lnSpc>
                <a:spcPts val="205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T – абсолюттік температура (Кельвинмен).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6289477" y="4260176"/>
            <a:ext cx="7826573" cy="2636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400" b="1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Бір моль үшін: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6289477" y="4523780"/>
            <a:ext cx="7826573" cy="450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9477" y="4628018"/>
            <a:ext cx="7826573" cy="450175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6289477" y="5182433"/>
            <a:ext cx="7826573" cy="2636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Мұндағы R = 8.31 Дж/(моль·К) – универсал газ тұрақтысы.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9"/>
          <p:cNvSpPr/>
          <p:nvPr/>
        </p:nvSpPr>
        <p:spPr>
          <a:xfrm>
            <a:off x="6289477" y="5594271"/>
            <a:ext cx="7826573" cy="2636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400" b="1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Орташа квадраттық жылдамдық: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0"/>
          <p:cNvSpPr/>
          <p:nvPr/>
        </p:nvSpPr>
        <p:spPr>
          <a:xfrm>
            <a:off x="6289477" y="6066353"/>
            <a:ext cx="7826573" cy="5485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9477" y="6066353"/>
            <a:ext cx="7826573" cy="548521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6289477" y="6823353"/>
            <a:ext cx="7826573" cy="5272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4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Бұл формула молекулалардың орташа жылдамдығын температура мен молярлық масса арқылы есептеуге мүмкіндік береді.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80442"/>
            <a:ext cx="13042821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600" dirty="0">
                <a:solidFill>
                  <a:srgbClr val="1B1B27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Тәжірибелік дәлелдемелер: Броундық қозғалыс және диффузия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89" y="1679497"/>
            <a:ext cx="4347567" cy="79379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92147" y="2671644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Броундық қозғалыс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992147" y="3100865"/>
            <a:ext cx="3950851" cy="1905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1827 жылы ағылшын ботанигі Роберт Броун микроскоп астында судағы гүл тозаңының бейберекет қозғалысын байқады. Бұл қозғалыс су молекулаларының тозаң бөлшектерін үздіксіз соққылауынан туындайды.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992147" y="5125165"/>
            <a:ext cx="3950851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Жарықта көрінетін шаң бөлшектерінің зигзаг қозғалысы – молекулалардың болуының тікелей дәлелі. Температура жоғарылаған сайын қозғалыс қарқынды болады.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356" y="1679497"/>
            <a:ext cx="4347567" cy="79379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339714" y="2671644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Диффузия процесі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5339714" y="3100865"/>
            <a:ext cx="3950851" cy="1905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Диффузия – заттардың молекулаларының бейберекет жылулық қозғалысының нәтижесінде өздігінен араласу процесі. Ас үйде тамақ пісіргенде иіс бүкіл бөлмеге таралады – бұл диффузияның айқын мысалы.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339714" y="5125165"/>
            <a:ext cx="3950851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Газдарда диффузия өте жылдам жүреді, себебі газ молекулалары арасындағы қашықтық үлкен және олар еркін қозғалады. Сұйықтықтарда баяу, қатты денелерде одан да баяу жүреді.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8923" y="1679497"/>
            <a:ext cx="4347567" cy="79379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687281" y="2671644"/>
            <a:ext cx="3737967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Қысым-температура тәуелділігі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687281" y="3100865"/>
            <a:ext cx="3950851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Жабық ыдыстағы газдың қысымы температураға тура пропорционал. Газ шарын қыздырсақ, ішіндегі қысым артады және шар кебуі мүмкін.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9"/>
          <p:cNvSpPr/>
          <p:nvPr/>
        </p:nvSpPr>
        <p:spPr>
          <a:xfrm>
            <a:off x="9687281" y="4490086"/>
            <a:ext cx="3950851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Бұл құбылыс молекулалардың жылдамдығының артуымен түсіндіріледі – жылдам молекулалар қабырғаларға жиі және күштірек соғылады, қысымды арттырады.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590550"/>
            <a:ext cx="12864346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1B1B27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Практикалық есеп: Азот молекуласының жылдамдығы</a:t>
            </a:r>
            <a:endParaRPr lang="en-US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1773615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4000" dirty="0">
                <a:solidFill>
                  <a:srgbClr val="1B1B27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Есептің шарты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2443342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800" b="1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Берілгені: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93790" y="2984124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28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Температура: T = 300 K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93790" y="3371077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28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Азот молекуласы: N₂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93790" y="3758030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28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Молярлық масса: M = 0.028 кг/моль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93790" y="4144983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28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Газ тұрақтысы: R = 8.31 Дж/(моль·К)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93790" y="4531936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28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Больцман тұрақтысы: k = 1.38 × 10⁻²³ Дж/К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93790" y="5072718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800" b="1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Табу керек: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93790" y="5613500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Font typeface="+mj-lt"/>
              <a:buAutoNum type="arabicPeriod"/>
            </a:pPr>
            <a:r>
              <a:rPr lang="en-US" sz="28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Орташа квадраттық жылдамдық vrms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793790" y="6000453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Font typeface="+mj-lt"/>
              <a:buAutoNum type="arabicPeriod" startAt="2"/>
            </a:pPr>
            <a:r>
              <a:rPr lang="en-US" sz="28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Орташа кинетикалық энергия Ek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793790" y="6387406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Font typeface="+mj-lt"/>
              <a:buAutoNum type="arabicPeriod" startAt="3"/>
            </a:pPr>
            <a:r>
              <a:rPr lang="en-US" sz="28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Физикалық мағынасын түсіндіру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C:\Users\User\AppData\Local\Microsoft\Windows\INetCache\Content.MSO\5CE064BB.tmp">
            <a:extLst>
              <a:ext uri="{FF2B5EF4-FFF2-40B4-BE49-F238E27FC236}">
                <a16:creationId xmlns:a16="http://schemas.microsoft.com/office/drawing/2014/main" id="{1CE9D442-772E-4C18-92D0-D56B73E94C6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915" y="2463762"/>
            <a:ext cx="3794086" cy="3749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77560" y="505480"/>
            <a:ext cx="12371903" cy="6144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4800"/>
              </a:lnSpc>
              <a:buNone/>
            </a:pPr>
            <a:r>
              <a:rPr lang="en-US" sz="3850" dirty="0">
                <a:solidFill>
                  <a:srgbClr val="1B1B27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Функционалдық сауаттылық: Автомеханиктің міндеті</a:t>
            </a:r>
            <a:endParaRPr lang="en-US" sz="3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86527" y="1548527"/>
            <a:ext cx="196572" cy="2457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aleway Light" pitchFamily="34" charset="-122"/>
                <a:cs typeface="Times New Roman" panose="02020603050405020304" pitchFamily="18" charset="0"/>
              </a:rPr>
              <a:t>01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86527" y="1859756"/>
            <a:ext cx="6430328" cy="22860"/>
          </a:xfrm>
          <a:prstGeom prst="rect">
            <a:avLst/>
          </a:prstGeom>
          <a:solidFill>
            <a:srgbClr val="1B1B27"/>
          </a:solidFill>
          <a:ln/>
        </p:spPr>
      </p:sp>
      <p:sp>
        <p:nvSpPr>
          <p:cNvPr id="5" name="Text 3"/>
          <p:cNvSpPr/>
          <p:nvPr/>
        </p:nvSpPr>
        <p:spPr>
          <a:xfrm>
            <a:off x="666750" y="1992631"/>
            <a:ext cx="2458164" cy="3073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400"/>
              </a:lnSpc>
              <a:buNone/>
            </a:pPr>
            <a:r>
              <a:rPr lang="en-US" sz="2400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Мәселені анықтау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86527" y="2428994"/>
            <a:ext cx="6430328" cy="9440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Автомеханик күзде +20°C температурада доңғалақ қысымын 2.2 атмосфераға реттеді. Қыста -10°C болғанда жүргізуші қысымның 2.0 атмосфераға дейін төмендегенін байқады. Бұл қалыпты ма?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413427" y="1548527"/>
            <a:ext cx="196572" cy="2457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aleway Light" pitchFamily="34" charset="-122"/>
                <a:cs typeface="Times New Roman" panose="02020603050405020304" pitchFamily="18" charset="0"/>
              </a:rPr>
              <a:t>02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413427" y="1859756"/>
            <a:ext cx="6430447" cy="22860"/>
          </a:xfrm>
          <a:prstGeom prst="rect">
            <a:avLst/>
          </a:prstGeom>
          <a:solidFill>
            <a:srgbClr val="1B1B27"/>
          </a:solidFill>
          <a:ln/>
        </p:spPr>
      </p:sp>
      <p:sp>
        <p:nvSpPr>
          <p:cNvPr id="9" name="Text 7"/>
          <p:cNvSpPr/>
          <p:nvPr/>
        </p:nvSpPr>
        <p:spPr>
          <a:xfrm>
            <a:off x="7413427" y="2003703"/>
            <a:ext cx="2458164" cy="3073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Физикалық түсіндіру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413427" y="2428994"/>
            <a:ext cx="6430447" cy="12587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Температура 30°C-қа төмендегенде (293К → 263К), газ молекулаларының орташа кинетикалық энергиясы Ek = 3/2 kT формуласы бойынша азаяды. Молекулалар баяу қозғалып, қабырғаларға сирек соғылады, сондықтан қысым төмендейді.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86527" y="4031694"/>
            <a:ext cx="196572" cy="2457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aleway Light" pitchFamily="34" charset="-122"/>
                <a:cs typeface="Times New Roman" panose="02020603050405020304" pitchFamily="18" charset="0"/>
              </a:rPr>
              <a:t>03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786527" y="4342924"/>
            <a:ext cx="6430328" cy="22860"/>
          </a:xfrm>
          <a:prstGeom prst="rect">
            <a:avLst/>
          </a:prstGeom>
          <a:solidFill>
            <a:srgbClr val="1B1B27"/>
          </a:solidFill>
          <a:ln/>
        </p:spPr>
      </p:sp>
      <p:sp>
        <p:nvSpPr>
          <p:cNvPr id="13" name="Text 11"/>
          <p:cNvSpPr/>
          <p:nvPr/>
        </p:nvSpPr>
        <p:spPr>
          <a:xfrm>
            <a:off x="786527" y="4486870"/>
            <a:ext cx="2634496" cy="3073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Есептеу және болжам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86527" y="4912162"/>
            <a:ext cx="6430328" cy="9440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Идеал газ заңы бойынша P/T = const. Демек P₁/T₁ = P₂/T₂ болса: P₂ = P₁ × (T₂/T₁) = 2.2 × (263/293) ≈ 1.97 атм. Есептеу нәтижесі өлшеумен сәйкес келеді – бұл қалыпты физикалық процесс.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7413427" y="4031694"/>
            <a:ext cx="196572" cy="2457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aleway Light" pitchFamily="34" charset="-122"/>
                <a:cs typeface="Times New Roman" panose="02020603050405020304" pitchFamily="18" charset="0"/>
              </a:rPr>
              <a:t>04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7413427" y="4342924"/>
            <a:ext cx="6430447" cy="22860"/>
          </a:xfrm>
          <a:prstGeom prst="rect">
            <a:avLst/>
          </a:prstGeom>
          <a:solidFill>
            <a:srgbClr val="1B1B27"/>
          </a:solidFill>
          <a:ln/>
        </p:spPr>
      </p:sp>
      <p:sp>
        <p:nvSpPr>
          <p:cNvPr id="17" name="Text 15"/>
          <p:cNvSpPr/>
          <p:nvPr/>
        </p:nvSpPr>
        <p:spPr>
          <a:xfrm>
            <a:off x="7413427" y="4486870"/>
            <a:ext cx="3010138" cy="3073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Жауапкершілік пен кеңес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7413427" y="4912162"/>
            <a:ext cx="6430447" cy="12587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b="1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Жүргізушіге нұсқаулық:</a:t>
            </a: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Маусым өзгергенде доңғалақ қысымын тексеріңіз. Қыста қосымша 0.2-0.3 атм қосыңыз. Ай сайын қысымды өлшеңіз – қауіпсіздік пен жанармай үнемдеу үшін маңызды!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786527" y="6539508"/>
            <a:ext cx="13057346" cy="1150144"/>
          </a:xfrm>
          <a:prstGeom prst="roundRect">
            <a:avLst>
              <a:gd name="adj" fmla="val 7181"/>
            </a:avLst>
          </a:prstGeom>
          <a:solidFill>
            <a:srgbClr val="D2D2E0"/>
          </a:solidFill>
          <a:ln/>
        </p:spPr>
      </p:sp>
      <p:pic>
        <p:nvPicPr>
          <p:cNvPr id="2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099" y="6834068"/>
            <a:ext cx="245745" cy="196572"/>
          </a:xfrm>
          <a:prstGeom prst="rect">
            <a:avLst/>
          </a:prstGeom>
        </p:spPr>
      </p:pic>
      <p:sp>
        <p:nvSpPr>
          <p:cNvPr id="21" name="Text 18"/>
          <p:cNvSpPr/>
          <p:nvPr/>
        </p:nvSpPr>
        <p:spPr>
          <a:xfrm>
            <a:off x="1425416" y="6785134"/>
            <a:ext cx="12221885" cy="6293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Жұмысшы мамандықтың маңызы: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Автомеханиктің физиканы дұрыс қолдануы адам өміріне тікелей әсер етеді – дұрыс қысым жол қауіпсіздігін қамтамасыз етеді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9248" y="619363"/>
            <a:ext cx="11309152" cy="5072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50"/>
              </a:lnSpc>
              <a:buNone/>
            </a:pPr>
            <a:r>
              <a:rPr lang="en-US" sz="3150" dirty="0">
                <a:solidFill>
                  <a:srgbClr val="1B1B27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Ұлттық құндылықпен байланыс: Қазақ тұрмысындағы МКТ</a:t>
            </a:r>
            <a:endParaRPr lang="en-US" sz="3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1380768" y="1273492"/>
            <a:ext cx="3983236" cy="304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1B1B27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Наурыз мерекесіндегі иіс таралуы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49248" y="3770707"/>
            <a:ext cx="6467951" cy="778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Наурыз мерекесінде бауырсақ немесе ет пісіргенде иістің бүкіл үйге тез таралуы – диффузияның тамаша мысалы. Тамақ молекулалары ауамен араласып, бейберекет жылулық қозғалыс арқылы барлық бөлмеге тарайды.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49248" y="4819052"/>
            <a:ext cx="6467951" cy="2595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МКТ тұрғысынан түсіндіру: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649248" y="5135401"/>
            <a:ext cx="6467951" cy="2595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buSzPct val="100000"/>
              <a:buFont typeface="+mj-lt"/>
              <a:buAutoNum type="arabicPeriod"/>
            </a:pPr>
            <a:r>
              <a:rPr lang="en-US" sz="16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Қыздырылған тамақтан иіс молекулалары бөлініп шығады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649248" y="5451750"/>
            <a:ext cx="6467951" cy="2595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buSzPct val="100000"/>
              <a:buFont typeface="+mj-lt"/>
              <a:buAutoNum type="arabicPeriod" startAt="2"/>
            </a:pPr>
            <a:r>
              <a:rPr lang="en-US" sz="16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Бұл молекулалар ауа молекулаларымен үздіксіз соқтығысады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649248" y="5768099"/>
            <a:ext cx="6467951" cy="519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buSzPct val="100000"/>
              <a:buFont typeface="+mj-lt"/>
              <a:buAutoNum type="arabicPeriod" startAt="3"/>
            </a:pPr>
            <a:r>
              <a:rPr lang="en-US" sz="16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Температура жоғары болғандықтан (қазанның үстінде ~100°C), молекулалардың vrms жылдамдығы өте үлкен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49248" y="6344005"/>
            <a:ext cx="6467951" cy="2595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buSzPct val="100000"/>
              <a:buFont typeface="+mj-lt"/>
              <a:buAutoNum type="arabicPeriod" startAt="4"/>
            </a:pPr>
            <a:r>
              <a:rPr lang="en-US" sz="16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Диффузия процесі жылдам жүреді және 1-2 минутта </a:t>
            </a:r>
            <a:r>
              <a:rPr lang="en-US" sz="1600" dirty="0" err="1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иіс</a:t>
            </a:r>
            <a:r>
              <a:rPr lang="en-US" sz="16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3C3939"/>
              </a:solidFill>
              <a:latin typeface="Times New Roman" panose="02020603050405020304" pitchFamily="18" charset="0"/>
              <a:ea typeface="Roboto" pitchFamily="34" charset="-122"/>
              <a:cs typeface="Times New Roman" panose="02020603050405020304" pitchFamily="18" charset="0"/>
            </a:endParaRPr>
          </a:p>
          <a:p>
            <a:pPr algn="l">
              <a:buSzPct val="100000"/>
            </a:pPr>
            <a:r>
              <a:rPr lang="en-US" sz="1600" dirty="0" err="1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бүкіл</a:t>
            </a:r>
            <a:r>
              <a:rPr lang="en-US" sz="16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бөлмеге таралады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9011246" y="1289150"/>
            <a:ext cx="2947154" cy="304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1B1B27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Киіз үйдегі жылу таралуы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7520821" y="3796545"/>
            <a:ext cx="6467951" cy="519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Киіз үй ортасындағы ошақтың жылуы бүкіл кеңістікке біркелкі таралады. Бұл конвекция мен молекулалық қозғалыстың үйлесімі.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7520821" y="4440791"/>
            <a:ext cx="6467951" cy="2595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Физикалық процестер: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7520821" y="4846437"/>
            <a:ext cx="6467951" cy="519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sz="1600" b="1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Конвекция:</a:t>
            </a:r>
            <a:r>
              <a:rPr lang="en-US" sz="16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Қызған ауа жеңіл болып жоғары көтеріледі, суық ауа төмен түседі – циркуляция жүреді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7520821" y="5422342"/>
            <a:ext cx="6467951" cy="519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sz="1600" b="1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Молекулалық диффузия:</a:t>
            </a:r>
            <a:r>
              <a:rPr lang="en-US" sz="16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Жылдам қозғалатын (жылы) молекулалар баяу (суық) молекулалармен соқтығысып энергия алмасады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7520821" y="5998247"/>
            <a:ext cx="6467951" cy="519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sz="1600" b="1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Киіздің қасиеті:</a:t>
            </a:r>
            <a:r>
              <a:rPr lang="en-US" sz="16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Киіз жақсы жылу оқшаулағыш – сыртқы суықтан қорғайды, ішкі жылуды сақтайды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4"/>
          <p:cNvSpPr/>
          <p:nvPr/>
        </p:nvSpPr>
        <p:spPr>
          <a:xfrm>
            <a:off x="7520821" y="6663450"/>
            <a:ext cx="6467951" cy="519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Әділдік принципі:</a:t>
            </a:r>
            <a:r>
              <a:rPr lang="en-US" sz="16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Табиғат заңдары барлығына бірдей – молекулалардың қозғалысы кедендікке қарамай жүреді, бұл әділдіктің физикалық көрінісі!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 descr="Баурсак как символ родства, братства и гостеприимства | Агентство  профессиональных новостей - AIPN.KZ | Агентство профессиональных новостей  (АПН)">
            <a:extLst>
              <a:ext uri="{FF2B5EF4-FFF2-40B4-BE49-F238E27FC236}">
                <a16:creationId xmlns:a16="http://schemas.microsoft.com/office/drawing/2014/main" id="{BE1689E1-7712-4399-A0EE-181416AA1B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56" y="1621870"/>
            <a:ext cx="3305810" cy="2004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C:\Users\User\AppData\Local\Microsoft\Windows\INetCache\Content.MSO\782EB18E.tmp">
            <a:extLst>
              <a:ext uri="{FF2B5EF4-FFF2-40B4-BE49-F238E27FC236}">
                <a16:creationId xmlns:a16="http://schemas.microsoft.com/office/drawing/2014/main" id="{47020D77-D0AA-4F38-A5EA-41476C27D49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2"/>
          <a:stretch/>
        </p:blipFill>
        <p:spPr bwMode="auto">
          <a:xfrm>
            <a:off x="8875653" y="1621870"/>
            <a:ext cx="3305810" cy="20023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89" y="542806"/>
            <a:ext cx="9226153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4800" dirty="0">
                <a:solidFill>
                  <a:srgbClr val="1B1B27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Интерактивті симуляция және зерттеу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89" y="1758077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PhET Gas Properties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89" y="2187297"/>
            <a:ext cx="4182189" cy="22227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Интерактивті симуляторда газ бөлшектерінің қозғалысын көріп, температура мен қысымның өзгеруін нақты уақытта бақылаңыз. Температураны өзгерту арқылы молекулалардың жылдамдығының артуын немесе кемуін байқаңыз.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93788" y="4846676"/>
            <a:ext cx="4182189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Сілтеме:</a:t>
            </a:r>
            <a:r>
              <a:rPr lang="en-US" sz="20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phet.colorado.edu/sims/html/gas-properties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223985" y="1758077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Үй тәжірибесі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223985" y="2187297"/>
            <a:ext cx="4182308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Ваниль экстрактының иісінің таралу жылдамдығын екі температурада (қалыпты және салқын) салыстырыңыз. Гипотеза құрыңыз, айнымалыларды анықтаңыз, дерек жинау кестесін толтырыңыз.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223985" y="4846675"/>
            <a:ext cx="4182308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Қауіпсіздік:</a:t>
            </a:r>
            <a:r>
              <a:rPr lang="en-US" sz="20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Тек рұқсат етілген заттарды қолданыңыз!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654301" y="1758077"/>
            <a:ext cx="2636639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ИИ көмегімен зерттеу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654301" y="2187297"/>
            <a:ext cx="4182308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ChatGPT-ге «Температура өзгергенде vrms қалай өзгереді? Үй жағдайында қауіпсіз тәжірибе ұсын» деп сұраңыз. Алынған жоспарды келесі сабақта ұсыныңыз және нәтижелерді салыстырыңыз.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93789" y="6713339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Интерактивті құралдар мен заманауи технологияларды пайдалана отырып, физиканы тереңірек түсінуге болады. Симуляциялар теориялық білімді визуалды түрде бекітуге көмектеседі.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83513" y="425648"/>
            <a:ext cx="6502122" cy="3777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200" dirty="0">
                <a:solidFill>
                  <a:srgbClr val="1B1B27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Қорытынды: Рефлексия және үй тапсырмасы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347424" y="906006"/>
            <a:ext cx="4453652" cy="3989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4000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3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1818560" y="1361539"/>
            <a:ext cx="1511260" cy="1888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Негізгі формула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347424" y="1622881"/>
            <a:ext cx="4453652" cy="1933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16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Ek = 3/2 kT, vrms = √(3RT/M), Идеал газ заңы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952166" y="906006"/>
            <a:ext cx="4453771" cy="3989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4000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4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6423421" y="1361539"/>
            <a:ext cx="1511260" cy="1888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МКТ қағидалары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4952166" y="1622881"/>
            <a:ext cx="4453771" cy="3867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6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Заттар молекулалардан тұрады, үздіксіз қозғалыс, серпімді соқтығысулар, орташа шамалар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557027" y="906006"/>
            <a:ext cx="4453652" cy="3989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4000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2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0964227" y="1361539"/>
            <a:ext cx="1639133" cy="1888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Тәжірибелік дәлелдер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557027" y="1622881"/>
            <a:ext cx="4453652" cy="1933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16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Броундық қозғалыс және диффузия процесі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347424" y="2205915"/>
            <a:ext cx="13663374" cy="22622"/>
          </a:xfrm>
          <a:prstGeom prst="rect">
            <a:avLst/>
          </a:prstGeom>
          <a:solidFill>
            <a:srgbClr val="3C3939">
              <a:alpha val="50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347424" y="2409765"/>
            <a:ext cx="3531870" cy="2265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000" dirty="0">
                <a:solidFill>
                  <a:srgbClr val="1B1B27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Рефлексия: "1 сөйлем – 1 формула – 1 ой"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347424" y="2817673"/>
            <a:ext cx="4473893" cy="1113592"/>
          </a:xfrm>
          <a:prstGeom prst="roundRect">
            <a:avLst>
              <a:gd name="adj" fmla="val 4560"/>
            </a:avLst>
          </a:prstGeom>
          <a:solidFill>
            <a:srgbClr val="FFFFFF">
              <a:alpha val="95000"/>
            </a:srgbClr>
          </a:solidFill>
          <a:ln w="15240">
            <a:solidFill>
              <a:srgbClr val="C7C7D0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483512" y="2828032"/>
            <a:ext cx="1511260" cy="1888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Не үйрендім?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483512" y="3089374"/>
            <a:ext cx="4201716" cy="5800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Температура мен молекулалардың кинетикалық энергиясының арасындағы тікелей байланысты терең түсіндім. Формулаларды өмірлік жағдаяттарға қолдануды үйрендім.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4942165" y="2829103"/>
            <a:ext cx="4473893" cy="1113592"/>
          </a:xfrm>
          <a:prstGeom prst="roundRect">
            <a:avLst>
              <a:gd name="adj" fmla="val 4560"/>
            </a:avLst>
          </a:prstGeom>
          <a:solidFill>
            <a:srgbClr val="FFFFFF">
              <a:alpha val="95000"/>
            </a:srgbClr>
          </a:solidFill>
          <a:ln w="15240">
            <a:solidFill>
              <a:srgbClr val="C7C7D0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5078253" y="2828032"/>
            <a:ext cx="1729621" cy="1888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Қандай сұрағым қалды?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5078253" y="3089374"/>
            <a:ext cx="4201716" cy="3867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Сұйықтықтағы молекулалардың қозғалысы газдағыдан қалай ерекшеленеді? Нақты газдар идеал газ заңынан қалай ауытқиды?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hape 18"/>
          <p:cNvSpPr/>
          <p:nvPr/>
        </p:nvSpPr>
        <p:spPr>
          <a:xfrm>
            <a:off x="9536906" y="2817673"/>
            <a:ext cx="4473893" cy="1113592"/>
          </a:xfrm>
          <a:prstGeom prst="roundRect">
            <a:avLst>
              <a:gd name="adj" fmla="val 4560"/>
            </a:avLst>
          </a:prstGeom>
          <a:solidFill>
            <a:srgbClr val="FFFFFF">
              <a:alpha val="95000"/>
            </a:srgbClr>
          </a:solidFill>
          <a:ln w="15240">
            <a:solidFill>
              <a:srgbClr val="C7C7D0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9672994" y="2828032"/>
            <a:ext cx="1511260" cy="1888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3C3939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Қайда қолданамын?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9672994" y="3089374"/>
            <a:ext cx="4201716" cy="5800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Күнделікті өмірде: тоңазытқыштың жұмысы, автомобиль доңғалағының қысымы, тамақ иісінің таралуы – барлығын енді физика тұрғысынан түсінемін!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347424" y="4112597"/>
            <a:ext cx="1813560" cy="2265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000" dirty="0">
                <a:solidFill>
                  <a:srgbClr val="1B1B27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Үй тапсырмасы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347424" y="4629209"/>
            <a:ext cx="9755029" cy="1933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Зерттеу жұмысы (ИИ көмегімен):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347424" y="4931271"/>
            <a:ext cx="9755029" cy="3867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buSzPct val="100000"/>
              <a:buFont typeface="+mj-lt"/>
              <a:buAutoNum type="arabicPeriod"/>
            </a:pPr>
            <a:r>
              <a:rPr lang="en-US" sz="16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ChatGPT-ге мына промпт жіберіңіз: «Температура өзгергенде vrms қалай өзгереді? Үй жағдайында қауіпсіз шағын тәжірибе жоспарын ұсын (иіссу/ваниль иісінің таралу жылдамдығын екі температурада салыстыру), гипотеза, айнымалылар, дерек жинау кестесін бер.»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347424" y="5668564"/>
            <a:ext cx="9755029" cy="1933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buSzPct val="100000"/>
              <a:buFont typeface="+mj-lt"/>
              <a:buAutoNum type="arabicPeriod" startAt="2"/>
            </a:pPr>
            <a:r>
              <a:rPr lang="en-US" sz="16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Алынған жоспарды орындап, нәтижелерді кестеге түсіріңіз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347423" y="5989379"/>
            <a:ext cx="9755029" cy="1933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buSzPct val="100000"/>
              <a:buFont typeface="+mj-lt"/>
              <a:buAutoNum type="arabicPeriod" startAt="3"/>
            </a:pPr>
            <a:r>
              <a:rPr lang="en-US" sz="16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PhET Gas Properties симуляторында T өзгерткенде бөлшек жылдамдығын бақылаңыз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347424" y="6265485"/>
            <a:ext cx="9755029" cy="1933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buSzPct val="100000"/>
              <a:buFont typeface="+mj-lt"/>
              <a:buAutoNum type="arabicPeriod" startAt="4"/>
            </a:pPr>
            <a:r>
              <a:rPr lang="en-US" sz="16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Скриншот түсіріп, қысқа есеп дайындаңыз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27"/>
          <p:cNvSpPr/>
          <p:nvPr/>
        </p:nvSpPr>
        <p:spPr>
          <a:xfrm>
            <a:off x="347424" y="6613803"/>
            <a:ext cx="9755029" cy="1933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Қауіпсіздік ережелерін сақтаңыз!</a:t>
            </a:r>
            <a:r>
              <a:rPr lang="en-US" sz="16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Тек рұқсат етілген заттар мен құралдарды қолданыңыз.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4871" y="4656475"/>
            <a:ext cx="2068116" cy="2068116"/>
          </a:xfrm>
          <a:prstGeom prst="rect">
            <a:avLst/>
          </a:prstGeom>
        </p:spPr>
      </p:pic>
      <p:sp>
        <p:nvSpPr>
          <p:cNvPr id="31" name="Shape 28"/>
          <p:cNvSpPr/>
          <p:nvPr/>
        </p:nvSpPr>
        <p:spPr>
          <a:xfrm>
            <a:off x="347424" y="6996529"/>
            <a:ext cx="13663374" cy="513398"/>
          </a:xfrm>
          <a:prstGeom prst="roundRect">
            <a:avLst>
              <a:gd name="adj" fmla="val 9891"/>
            </a:avLst>
          </a:prstGeom>
          <a:solidFill>
            <a:srgbClr val="D2D2E0"/>
          </a:solidFill>
          <a:ln/>
        </p:spPr>
      </p:sp>
      <p:pic>
        <p:nvPicPr>
          <p:cNvPr id="3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72" y="7178814"/>
            <a:ext cx="151090" cy="120848"/>
          </a:xfrm>
          <a:prstGeom prst="rect">
            <a:avLst/>
          </a:prstGeom>
        </p:spPr>
      </p:pic>
      <p:sp>
        <p:nvSpPr>
          <p:cNvPr id="33" name="Text 29"/>
          <p:cNvSpPr/>
          <p:nvPr/>
        </p:nvSpPr>
        <p:spPr>
          <a:xfrm>
            <a:off x="740211" y="7147500"/>
            <a:ext cx="13149739" cy="1933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Әділдік және жауапкершілік: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Өз жұмысыңды адал орындаңыз, нәтижелерді дұрыс тіркеңіз, қорытындыларды дәлелмен негіздеңіз!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12</TotalTime>
  <Words>1202</Words>
  <Application>Microsoft Office PowerPoint</Application>
  <PresentationFormat>Произвольный</PresentationFormat>
  <Paragraphs>127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Corbel</vt:lpstr>
      <vt:lpstr>Calibri</vt:lpstr>
      <vt:lpstr>Глубина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lastModifiedBy>Пользователь</cp:lastModifiedBy>
  <cp:revision>3</cp:revision>
  <dcterms:created xsi:type="dcterms:W3CDTF">2025-11-01T07:39:54Z</dcterms:created>
  <dcterms:modified xsi:type="dcterms:W3CDTF">2025-11-01T09:07:00Z</dcterms:modified>
</cp:coreProperties>
</file>