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75" r:id="rId2"/>
    <p:sldId id="323" r:id="rId3"/>
    <p:sldId id="320" r:id="rId4"/>
    <p:sldId id="319" r:id="rId5"/>
    <p:sldId id="316" r:id="rId6"/>
    <p:sldId id="312" r:id="rId7"/>
    <p:sldId id="313" r:id="rId8"/>
    <p:sldId id="314" r:id="rId9"/>
    <p:sldId id="315" r:id="rId10"/>
    <p:sldId id="310" r:id="rId11"/>
    <p:sldId id="318" r:id="rId12"/>
    <p:sldId id="321" r:id="rId13"/>
    <p:sldId id="32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977">
          <p15:clr>
            <a:srgbClr val="A4A3A4"/>
          </p15:clr>
        </p15:guide>
        <p15:guide id="4" orient="horz" pos="1128">
          <p15:clr>
            <a:srgbClr val="A4A3A4"/>
          </p15:clr>
        </p15:guide>
        <p15:guide id="5" pos="3846">
          <p15:clr>
            <a:srgbClr val="A4A3A4"/>
          </p15:clr>
        </p15:guide>
        <p15:guide id="6" pos="348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64" autoAdjust="0"/>
    <p:restoredTop sz="94343" autoAdjust="0"/>
  </p:normalViewPr>
  <p:slideViewPr>
    <p:cSldViewPr snapToGrid="0" showGuides="1">
      <p:cViewPr varScale="1">
        <p:scale>
          <a:sx n="84" d="100"/>
          <a:sy n="84" d="100"/>
        </p:scale>
        <p:origin x="274" y="82"/>
      </p:cViewPr>
      <p:guideLst>
        <p:guide orient="horz" pos="2183"/>
        <p:guide pos="3840"/>
        <p:guide orient="horz" pos="1977"/>
        <p:guide orient="horz" pos="1128"/>
        <p:guide pos="3846"/>
        <p:guide pos="3486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23/09/2025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9/23/2025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05FF638-BD0C-4DE5-84D6-C91A43C0F674}" type="slidenum">
              <a:rPr lang="ru-RU" altLang="it-IT" sz="1200">
                <a:latin typeface="Arial" panose="020B0604020202020204" pitchFamily="34" charset="0"/>
              </a:rPr>
              <a:pPr eaLnBrk="1" hangingPunct="1"/>
              <a:t>6</a:t>
            </a:fld>
            <a:endParaRPr lang="ru-RU" altLang="it-IT" sz="1200">
              <a:latin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764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F2E7E5B-2678-40E7-9C82-67C85C912A8D}" type="slidenum">
              <a:rPr lang="ru-RU" altLang="it-IT" sz="1200">
                <a:latin typeface="Arial" panose="020B0604020202020204" pitchFamily="34" charset="0"/>
              </a:rPr>
              <a:pPr eaLnBrk="1" hangingPunct="1"/>
              <a:t>7</a:t>
            </a:fld>
            <a:endParaRPr lang="ru-RU" altLang="it-IT" sz="1200">
              <a:latin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437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9FD6A8B-9E62-4FC7-A670-FE122B3A16E1}" type="slidenum">
              <a:rPr lang="ru-RU" altLang="it-IT" sz="1200">
                <a:latin typeface="Arial" panose="020B0604020202020204" pitchFamily="34" charset="0"/>
              </a:rPr>
              <a:pPr eaLnBrk="1" hangingPunct="1"/>
              <a:t>8</a:t>
            </a:fld>
            <a:endParaRPr lang="ru-RU" altLang="it-IT" sz="1200"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419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5DC1D21-0F36-4209-9B69-746C2818BA23}" type="slidenum">
              <a:rPr lang="ru-RU" altLang="it-IT" sz="1200">
                <a:latin typeface="Arial" panose="020B0604020202020204" pitchFamily="34" charset="0"/>
              </a:rPr>
              <a:pPr eaLnBrk="1" hangingPunct="1"/>
              <a:t>9</a:t>
            </a:fld>
            <a:endParaRPr lang="ru-RU" altLang="it-IT" sz="1200">
              <a:latin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516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1556F-E12C-4A6A-91DE-B740CA9D279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44851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610E6A-A745-47D5-9FA3-306174F89E91}" type="datetimeFigureOut">
              <a:rPr lang="ru-RU"/>
              <a:pPr>
                <a:defRPr/>
              </a:pPr>
              <a:t>23.09.2025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D14B5-7395-46ED-8555-45D15C6A27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403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552B3-3877-4C5B-A361-1D5D7D10D417}" type="datetimeFigureOut">
              <a:rPr lang="ru-RU" smtClean="0"/>
              <a:t>23.09.2025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769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1" r:id="rId27"/>
    <p:sldLayoutId id="2147483682" r:id="rId28"/>
    <p:sldLayoutId id="2147483683" r:id="rId2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6DCD99-7981-A2E5-1F92-70091C9EA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Прямоугольник 1">
            <a:extLst>
              <a:ext uri="{FF2B5EF4-FFF2-40B4-BE49-F238E27FC236}">
                <a16:creationId xmlns:a16="http://schemas.microsoft.com/office/drawing/2014/main" id="{696A6A88-FB38-B1FE-A5C6-3FF319225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255905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П</a:t>
            </a:r>
            <a:r>
              <a:rPr kumimoji="0" lang="kk-KZ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әні</a:t>
            </a: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:</a:t>
            </a:r>
            <a:r>
              <a:rPr kumimoji="0" lang="en-US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</a:t>
            </a:r>
            <a:endParaRPr kumimoji="0" lang="ru-RU" altLang="ru-RU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32771" name="Прямоугольник 2">
            <a:extLst>
              <a:ext uri="{FF2B5EF4-FFF2-40B4-BE49-F238E27FC236}">
                <a16:creationId xmlns:a16="http://schemas.microsoft.com/office/drawing/2014/main" id="{4BD4DFBB-17B3-85E6-EE48-C5E02CD56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3470275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Сынып</a:t>
            </a: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: </a:t>
            </a:r>
            <a:endParaRPr kumimoji="0" lang="ru-RU" altLang="ru-RU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32772" name="Прямоугольник 3">
            <a:extLst>
              <a:ext uri="{FF2B5EF4-FFF2-40B4-BE49-F238E27FC236}">
                <a16:creationId xmlns:a16="http://schemas.microsoft.com/office/drawing/2014/main" id="{6CFDCE4A-80C6-1339-0112-70245A7D8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438150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Тоқсан</a:t>
            </a: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:</a:t>
            </a:r>
            <a:endParaRPr kumimoji="0" lang="ru-RU" altLang="ru-RU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32773" name="Прямоугольник 4">
            <a:extLst>
              <a:ext uri="{FF2B5EF4-FFF2-40B4-BE49-F238E27FC236}">
                <a16:creationId xmlns:a16="http://schemas.microsoft.com/office/drawing/2014/main" id="{08634133-6277-18F6-3681-0BE8A34CC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5292725"/>
            <a:ext cx="6778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Мұғалім</a:t>
            </a: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:</a:t>
            </a:r>
            <a:endParaRPr kumimoji="0" lang="ru-RU" altLang="ru-RU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32774" name="Прямоугольник 5">
            <a:extLst>
              <a:ext uri="{FF2B5EF4-FFF2-40B4-BE49-F238E27FC236}">
                <a16:creationId xmlns:a16="http://schemas.microsoft.com/office/drawing/2014/main" id="{0992FB04-0DE4-9E34-0668-CB6AD5A2D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050" y="2538413"/>
            <a:ext cx="33639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altLang="ru-RU" sz="3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Математика</a:t>
            </a:r>
            <a:endParaRPr kumimoji="0" lang="ru-RU" altLang="ru-RU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32775" name="Прямоугольник 6">
            <a:extLst>
              <a:ext uri="{FF2B5EF4-FFF2-40B4-BE49-F238E27FC236}">
                <a16:creationId xmlns:a16="http://schemas.microsoft.com/office/drawing/2014/main" id="{22429A96-9BFD-C8F2-DFC0-129F9A699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050" y="3449638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altLang="ru-RU" sz="3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6</a:t>
            </a:r>
            <a:endParaRPr kumimoji="0" lang="ru-RU" altLang="ru-RU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32776" name="Прямоугольник 7">
            <a:extLst>
              <a:ext uri="{FF2B5EF4-FFF2-40B4-BE49-F238E27FC236}">
                <a16:creationId xmlns:a16="http://schemas.microsoft.com/office/drawing/2014/main" id="{425D2023-7FCB-3CB1-C178-683DE40B7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050" y="4360863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altLang="ru-RU" sz="3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</a:t>
            </a:r>
            <a:endParaRPr kumimoji="0" lang="ru-RU" altLang="ru-RU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pic>
        <p:nvPicPr>
          <p:cNvPr id="32777" name="Picture 2" descr="ASTANA QALASI ÄDISTEMELIK ORTALYĞY">
            <a:extLst>
              <a:ext uri="{FF2B5EF4-FFF2-40B4-BE49-F238E27FC236}">
                <a16:creationId xmlns:a16="http://schemas.microsoft.com/office/drawing/2014/main" id="{DB2DF96D-27B1-7C5E-31C8-5AFDB843B7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211138"/>
            <a:ext cx="2327275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8" name="Прямоугольник 15">
            <a:extLst>
              <a:ext uri="{FF2B5EF4-FFF2-40B4-BE49-F238E27FC236}">
                <a16:creationId xmlns:a16="http://schemas.microsoft.com/office/drawing/2014/main" id="{C94B6E5B-BFBC-1E88-6011-5246F2458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088" y="674688"/>
            <a:ext cx="86074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Астана </a:t>
            </a:r>
            <a:r>
              <a:rPr kumimoji="0" lang="ru-RU" altLang="ru-RU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қаласы</a:t>
            </a:r>
            <a: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</a:t>
            </a:r>
            <a:r>
              <a:rPr kumimoji="0" lang="ru-RU" altLang="ru-RU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әкімдігінің</a:t>
            </a:r>
            <a: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«</a:t>
            </a:r>
            <a:r>
              <a:rPr kumimoji="0" lang="ru-RU" altLang="ru-RU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Әдістемелік</a:t>
            </a:r>
            <a: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</a:t>
            </a:r>
            <a:r>
              <a:rPr kumimoji="0" lang="ru-RU" altLang="ru-RU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орталығы</a:t>
            </a:r>
            <a: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» </a:t>
            </a:r>
          </a:p>
        </p:txBody>
      </p:sp>
      <p:sp>
        <p:nvSpPr>
          <p:cNvPr id="32780" name="Прямоугольник 6">
            <a:extLst>
              <a:ext uri="{FF2B5EF4-FFF2-40B4-BE49-F238E27FC236}">
                <a16:creationId xmlns:a16="http://schemas.microsoft.com/office/drawing/2014/main" id="{A1892DED-8E34-4B9F-8A88-834F177B4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275" y="4297363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altLang="ru-RU" sz="3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</a:t>
            </a:r>
            <a:r>
              <a:rPr kumimoji="0" lang="en-US" altLang="ru-RU" sz="3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I</a:t>
            </a:r>
            <a:endParaRPr kumimoji="0" lang="ru-RU" altLang="ru-RU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6968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977449" y="147776"/>
            <a:ext cx="102900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Әр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түрлі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дақылдардың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өсуі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дамуына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қолайлы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температураны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t) </a:t>
            </a:r>
            <a:r>
              <a:rPr 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Қос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ретінде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жазыңыз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79296"/>
              </p:ext>
            </p:extLst>
          </p:nvPr>
        </p:nvGraphicFramePr>
        <p:xfrm>
          <a:off x="977449" y="1491281"/>
          <a:ext cx="8700152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0050">
                  <a:extLst>
                    <a:ext uri="{9D8B030D-6E8A-4147-A177-3AD203B41FA5}">
                      <a16:colId xmlns:a16="http://schemas.microsoft.com/office/drawing/2014/main" val="2300087696"/>
                    </a:ext>
                  </a:extLst>
                </a:gridCol>
                <a:gridCol w="3168923">
                  <a:extLst>
                    <a:ext uri="{9D8B030D-6E8A-4147-A177-3AD203B41FA5}">
                      <a16:colId xmlns:a16="http://schemas.microsoft.com/office/drawing/2014/main" val="3456479360"/>
                    </a:ext>
                  </a:extLst>
                </a:gridCol>
                <a:gridCol w="2631179">
                  <a:extLst>
                    <a:ext uri="{9D8B030D-6E8A-4147-A177-3AD203B41FA5}">
                      <a16:colId xmlns:a16="http://schemas.microsoft.com/office/drawing/2014/main" val="343643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/>
                        <a:t>Дақылдар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түрлері</a:t>
                      </a:r>
                      <a:endParaRPr lang="it-IT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Температура</a:t>
                      </a:r>
                      <a:endParaRPr lang="it-IT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/>
                        <a:t>Қос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теңсіздік</a:t>
                      </a:r>
                      <a:endParaRPr lang="it-IT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068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/>
                        <a:t>Бидай</a:t>
                      </a:r>
                      <a:r>
                        <a:rPr lang="ru-RU" sz="2800" dirty="0"/>
                        <a:t>, </a:t>
                      </a:r>
                      <a:r>
                        <a:rPr lang="ru-RU" sz="2800" dirty="0" err="1"/>
                        <a:t>арпа</a:t>
                      </a:r>
                      <a:r>
                        <a:rPr lang="ru-RU" sz="2800" dirty="0"/>
                        <a:t>.</a:t>
                      </a:r>
                      <a:endParaRPr lang="it-IT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 </a:t>
                      </a:r>
                      <a:r>
                        <a:rPr lang="ru-RU" sz="3200" dirty="0"/>
                        <a:t>–5°С </a:t>
                      </a:r>
                      <a:r>
                        <a:rPr lang="ru-RU" sz="3200" dirty="0" smtClean="0"/>
                        <a:t> </a:t>
                      </a:r>
                      <a:r>
                        <a:rPr lang="ru-RU" sz="3200" dirty="0"/>
                        <a:t>+30°С</a:t>
                      </a:r>
                      <a:endParaRPr lang="it-IT" sz="3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3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855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/>
                        <a:t>Жүгері</a:t>
                      </a:r>
                      <a:r>
                        <a:rPr lang="ru-RU" sz="2800" dirty="0"/>
                        <a:t>, </a:t>
                      </a:r>
                      <a:r>
                        <a:rPr lang="ru-RU" sz="2800" dirty="0" err="1"/>
                        <a:t>күнбағыс</a:t>
                      </a:r>
                      <a:endParaRPr lang="it-IT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+10°С  </a:t>
                      </a:r>
                      <a:r>
                        <a:rPr lang="ru-RU" sz="3200" dirty="0"/>
                        <a:t>+44°С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470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err="1"/>
                        <a:t>Қауын</a:t>
                      </a:r>
                      <a:r>
                        <a:rPr lang="ru-RU" sz="2800" dirty="0"/>
                        <a:t>, </a:t>
                      </a:r>
                      <a:r>
                        <a:rPr lang="ru-RU" sz="2800" dirty="0" err="1"/>
                        <a:t>қарбыз</a:t>
                      </a:r>
                      <a:r>
                        <a:rPr lang="ru-RU" sz="2800" dirty="0"/>
                        <a:t>, </a:t>
                      </a:r>
                      <a:r>
                        <a:rPr lang="ru-RU" sz="2800" dirty="0" err="1"/>
                        <a:t>қияр</a:t>
                      </a:r>
                      <a:endParaRPr lang="it-IT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+10°С  </a:t>
                      </a:r>
                      <a:r>
                        <a:rPr lang="ru-RU" sz="3200" dirty="0"/>
                        <a:t>+37°С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3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982633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7400281" y="2506944"/>
            <a:ext cx="20580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-5</a:t>
            </a:r>
            <a:r>
              <a:rPr lang="en-US" sz="3200" b="1" dirty="0"/>
              <a:t> &lt; t &lt; 30</a:t>
            </a:r>
            <a:endParaRPr lang="it-IT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70517" y="3502961"/>
            <a:ext cx="21675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sz="3200" b="1" dirty="0">
                <a:solidFill>
                  <a:srgbClr val="3F3F3F"/>
                </a:solidFill>
              </a:rPr>
              <a:t>10 &lt; t &lt; 44</a:t>
            </a:r>
          </a:p>
        </p:txBody>
      </p:sp>
      <p:sp>
        <p:nvSpPr>
          <p:cNvPr id="5" name="Rectangle 4"/>
          <p:cNvSpPr/>
          <p:nvPr/>
        </p:nvSpPr>
        <p:spPr>
          <a:xfrm>
            <a:off x="7170517" y="4651088"/>
            <a:ext cx="21675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200" b="1" dirty="0">
                <a:solidFill>
                  <a:srgbClr val="3F3F3F"/>
                </a:solidFill>
              </a:rPr>
              <a:t>1</a:t>
            </a:r>
            <a:r>
              <a:rPr lang="en-US" sz="3200" b="1" dirty="0">
                <a:solidFill>
                  <a:srgbClr val="3F3F3F"/>
                </a:solidFill>
              </a:rPr>
              <a:t>0 &lt; t &lt; 37</a:t>
            </a:r>
            <a:endParaRPr lang="it-IT" sz="3200" b="1" dirty="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61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288459" y="392790"/>
            <a:ext cx="909855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Жұлдызшаның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орнына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&lt;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&gt;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белгісін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қойыңыз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сонда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дұрыс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пайда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болады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sz="3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528039" y="1962450"/>
                <a:ext cx="2585964" cy="31792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ru-RU" sz="4400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-3</a:t>
                </a:r>
                <a:endParaRPr lang="en-US" sz="4400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r>
                      <a:rPr lang="en-US" sz="40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4000" b="0" i="0" dirty="0">
                    <a:solidFill>
                      <a:srgbClr val="FF0000"/>
                    </a:solidFill>
                    <a:latin typeface="+mj-lt"/>
                  </a:rPr>
                  <a:t>-</a:t>
                </a:r>
                <a:r>
                  <a:rPr lang="ru-RU" sz="4000" b="0" i="0" dirty="0">
                    <a:solidFill>
                      <a:srgbClr val="FF0000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4000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342900" indent="-342900">
                  <a:buAutoNum type="arabicParenR"/>
                </a:pPr>
                <a:r>
                  <a:rPr lang="en-US" sz="4000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-(-0,99)</a:t>
                </a:r>
              </a:p>
              <a:p>
                <a:pPr marL="342900" indent="-342900">
                  <a:buAutoNum type="arabicParenR"/>
                </a:pPr>
                <a:r>
                  <a:rPr lang="en-US" sz="4000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4000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</m:t>
                        </m:r>
                      </m:num>
                      <m:den>
                        <m:r>
                          <a:rPr lang="ru-RU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it-IT" sz="4000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039" y="1962450"/>
                <a:ext cx="2585964" cy="3179204"/>
              </a:xfrm>
              <a:prstGeom prst="rect">
                <a:avLst/>
              </a:prstGeom>
              <a:blipFill>
                <a:blip r:embed="rId2"/>
                <a:stretch>
                  <a:fillRect l="-9670" t="-4223" r="-6840" b="-96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757517" y="1962450"/>
                <a:ext cx="2466253" cy="29686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-</a:t>
                </a:r>
                <a:r>
                  <a:rPr lang="ru-RU" sz="4400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(-</a:t>
                </a:r>
                <a:r>
                  <a:rPr lang="en-US" sz="4400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r>
                  <a:rPr lang="ru-RU" sz="4400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</a:t>
                </a:r>
                <a:endParaRPr lang="en-US" sz="4400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(−</m:t>
                          </m:r>
                          <m:f>
                            <m:fPr>
                              <m:ctrlPr>
                                <a:rPr lang="it-IT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8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4000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en-US" sz="4000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-100</a:t>
                </a:r>
                <a:endParaRPr lang="ru-RU" sz="4000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ru-RU" sz="4000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-1,5</a:t>
                </a:r>
                <a:endParaRPr lang="it-IT" sz="4000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517" y="1962450"/>
                <a:ext cx="2466253" cy="2968698"/>
              </a:xfrm>
              <a:prstGeom prst="rect">
                <a:avLst/>
              </a:prstGeom>
              <a:blipFill>
                <a:blip r:embed="rId3"/>
                <a:stretch>
                  <a:fillRect t="-4312" b="-780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4103718" y="2696556"/>
            <a:ext cx="481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&gt;</a:t>
            </a:r>
            <a:endParaRPr lang="ru-RU" sz="4000" b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4096526" y="3576161"/>
            <a:ext cx="481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&gt;</a:t>
            </a:r>
            <a:endParaRPr lang="ru-RU" sz="4000" b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4031803" y="1939779"/>
            <a:ext cx="481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&lt;</a:t>
            </a:r>
            <a:endParaRPr lang="ru-RU" sz="4000" b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4140005" y="4277836"/>
            <a:ext cx="42715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&lt;</a:t>
            </a:r>
            <a:endParaRPr lang="ru-RU" sz="4000" b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87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05124" y="202184"/>
                <a:ext cx="9720854" cy="37856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2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Элементтерді </a:t>
                </a:r>
                <a:r>
                  <a:rPr lang="ru-RU" sz="32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тізімдеу</a:t>
                </a:r>
                <a:r>
                  <a:rPr lang="ru-RU" sz="32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арқылы</a:t>
                </a:r>
                <a:r>
                  <a:rPr lang="ru-RU" sz="32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теңсіздіктерді</a:t>
                </a:r>
                <a:r>
                  <a:rPr lang="ru-RU" sz="32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қанағаттандыратын</a:t>
                </a:r>
                <a:r>
                  <a:rPr lang="ru-RU" sz="32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бүтін</a:t>
                </a:r>
                <a:r>
                  <a:rPr lang="ru-RU" sz="32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сандар</a:t>
                </a:r>
                <a:r>
                  <a:rPr lang="ru-RU" sz="32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</a:t>
                </a:r>
                <a:r>
                  <a:rPr lang="ru-RU" sz="32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жиынын</a:t>
                </a:r>
                <a:r>
                  <a:rPr lang="ru-RU" sz="32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жазыңыз</a:t>
                </a:r>
                <a:r>
                  <a:rPr lang="ru-RU" sz="32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</a:t>
                </a:r>
                <a:r>
                  <a:rPr lang="en-US" sz="4400" b="1" dirty="0">
                    <a:solidFill>
                      <a:srgbClr val="C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4400" b="1" dirty="0">
                    <a:solidFill>
                      <a:srgbClr val="C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|</a:t>
                </a:r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</m:oMath>
                </a14:m>
                <a:r>
                  <a:rPr lang="ru-RU" sz="4400" b="1" dirty="0">
                    <a:solidFill>
                      <a:srgbClr val="C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| &lt; 2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ru-RU" sz="4400" b="1" dirty="0">
                  <a:solidFill>
                    <a:srgbClr val="C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742950" indent="-742950">
                  <a:buFont typeface="+mj-lt"/>
                  <a:buAutoNum type="arabicPeriod"/>
                </a:pPr>
                <a:endParaRPr lang="ru-RU" sz="4400" b="1" dirty="0">
                  <a:solidFill>
                    <a:srgbClr val="C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ru-RU" sz="4400" b="1" dirty="0">
                    <a:solidFill>
                      <a:srgbClr val="C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|</a:t>
                </a:r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</m:oMath>
                </a14:m>
                <a:r>
                  <a:rPr lang="ru-RU" sz="4400" b="1" dirty="0">
                    <a:solidFill>
                      <a:srgbClr val="C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| </a:t>
                </a:r>
                <a14:m>
                  <m:oMath xmlns:m="http://schemas.openxmlformats.org/officeDocument/2006/math">
                    <m:r>
                      <a:rPr lang="ru-RU" sz="4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≥</m:t>
                    </m:r>
                    <m:r>
                      <a:rPr lang="ru-RU" sz="4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𝟓</m:t>
                    </m:r>
                  </m:oMath>
                </a14:m>
                <a:endParaRPr lang="en-US" sz="4400" b="1" dirty="0">
                  <a:solidFill>
                    <a:srgbClr val="C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5124" y="202184"/>
                <a:ext cx="9720854" cy="3785652"/>
              </a:xfrm>
              <a:prstGeom prst="rect">
                <a:avLst/>
              </a:prstGeom>
              <a:blipFill>
                <a:blip r:embed="rId2"/>
                <a:stretch>
                  <a:fillRect l="-2572" t="-2093" b="-67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itle 4">
            <a:extLst>
              <a:ext uri="{FF2B5EF4-FFF2-40B4-BE49-F238E27FC236}">
                <a16:creationId xmlns:a16="http://schemas.microsoft.com/office/drawing/2014/main" id="{109DB94C-B6AA-4E63-B2F9-C2D86A419204}"/>
              </a:ext>
            </a:extLst>
          </p:cNvPr>
          <p:cNvSpPr txBox="1">
            <a:spLocks/>
          </p:cNvSpPr>
          <p:nvPr/>
        </p:nvSpPr>
        <p:spPr>
          <a:xfrm>
            <a:off x="3790380" y="-117365"/>
            <a:ext cx="4608512" cy="23217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ГРАНИЦА </a:t>
            </a:r>
            <a:r>
              <a:rPr lang="ru-RU"/>
              <a:t>РАБОЧЕЙ ЗОНЫ</a:t>
            </a:r>
            <a:endParaRPr lang="en-ID" dirty="0"/>
          </a:p>
        </p:txBody>
      </p:sp>
      <p:sp>
        <p:nvSpPr>
          <p:cNvPr id="38" name="Rectangle 37"/>
          <p:cNvSpPr/>
          <p:nvPr/>
        </p:nvSpPr>
        <p:spPr>
          <a:xfrm>
            <a:off x="1165771" y="2350568"/>
            <a:ext cx="44069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= {–1; 0</a:t>
            </a:r>
            <a:r>
              <a:rPr lang="ru-RU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pt-BR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1} 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155529" y="4541875"/>
            <a:ext cx="81628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= {..., –7</a:t>
            </a:r>
            <a:r>
              <a:rPr 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pt-BR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–6</a:t>
            </a:r>
            <a:r>
              <a:rPr 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pt-BR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–5</a:t>
            </a:r>
            <a:r>
              <a:rPr 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pt-BR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5</a:t>
            </a:r>
            <a:r>
              <a:rPr 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pt-BR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</a:t>
            </a:r>
            <a:r>
              <a:rPr 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pt-BR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7</a:t>
            </a:r>
            <a:r>
              <a:rPr 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pt-BR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...}</a:t>
            </a:r>
            <a:endParaRPr lang="it-IT" sz="4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0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Прямоугольник 47"/>
          <p:cNvSpPr>
            <a:spLocks noChangeArrowheads="1"/>
          </p:cNvSpPr>
          <p:nvPr/>
        </p:nvSpPr>
        <p:spPr bwMode="auto">
          <a:xfrm>
            <a:off x="1377950" y="762000"/>
            <a:ext cx="4478338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algn="just" eaLnBrk="1" hangingPunct="1"/>
            <a:r>
              <a:rPr lang="ru-RU" altLang="ru-RU" sz="50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altLang="ru-RU" sz="5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ru-RU" sz="50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4276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213" y="1058863"/>
            <a:ext cx="3141662" cy="385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"/>
          <p:cNvSpPr/>
          <p:nvPr/>
        </p:nvSpPr>
        <p:spPr>
          <a:xfrm>
            <a:off x="1412977" y="2108482"/>
            <a:ext cx="511482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Рационал</a:t>
            </a: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сандарды</a:t>
            </a: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салыстыру</a:t>
            </a: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жүргізілді</a:t>
            </a:r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216382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ChangeArrowheads="1"/>
          </p:cNvSpPr>
          <p:nvPr/>
        </p:nvSpPr>
        <p:spPr bwMode="auto">
          <a:xfrm>
            <a:off x="1118461" y="484209"/>
            <a:ext cx="8117928" cy="1805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>
              <a:lnSpc>
                <a:spcPts val="7000"/>
              </a:lnSpc>
              <a:buClr>
                <a:srgbClr val="3F3F3F"/>
              </a:buClr>
              <a:buSzPts val="1100"/>
            </a:pP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Рационалды</a:t>
            </a:r>
            <a:endParaRPr lang="ru-RU" altLang="ru-RU" sz="54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>
              <a:lnSpc>
                <a:spcPts val="7000"/>
              </a:lnSpc>
              <a:buClr>
                <a:srgbClr val="3F3F3F"/>
              </a:buClr>
              <a:buSzPts val="1100"/>
            </a:pP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 </a:t>
            </a: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сандар</a:t>
            </a:r>
            <a:r>
              <a:rPr lang="kk-KZ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ды салыстыру</a:t>
            </a:r>
            <a:endParaRPr lang="ru-RU" altLang="ru-RU" sz="54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  <p:pic>
        <p:nvPicPr>
          <p:cNvPr id="33795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1635878"/>
            <a:ext cx="2778125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12"/>
          <p:cNvSpPr txBox="1"/>
          <p:nvPr/>
        </p:nvSpPr>
        <p:spPr>
          <a:xfrm>
            <a:off x="1118461" y="2701396"/>
            <a:ext cx="5141854" cy="500992"/>
          </a:xfrm>
          <a:prstGeom prst="rect">
            <a:avLst/>
          </a:prstGeom>
        </p:spPr>
        <p:txBody>
          <a:bodyPr wrap="square" lIns="0" tIns="8467" rIns="0" bIns="0">
            <a:spAutoFit/>
          </a:bodyPr>
          <a:lstStyle>
            <a:lvl1pPr marL="7938"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>
              <a:spcBef>
                <a:spcPts val="63"/>
              </a:spcBef>
            </a:pPr>
            <a:r>
              <a:rPr lang="ru-RU" altLang="ru-RU" sz="3200" b="1" dirty="0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</a:t>
            </a:r>
            <a:r>
              <a:rPr lang="kk-KZ" altLang="ru-RU" sz="3200" b="1" dirty="0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үгінгі сабақта</a:t>
            </a:r>
            <a:r>
              <a:rPr lang="ru-RU" altLang="ru-RU" sz="3200" b="1" dirty="0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7" name="TextBox 3"/>
          <p:cNvSpPr txBox="1"/>
          <p:nvPr/>
        </p:nvSpPr>
        <p:spPr>
          <a:xfrm>
            <a:off x="3235434" y="3614081"/>
            <a:ext cx="65419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Рационал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сандарды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салыстыру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5735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377662" y="127493"/>
            <a:ext cx="89167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Қайталау</a:t>
            </a:r>
            <a:r>
              <a:rPr lang="ru-RU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sz="28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7662" y="728148"/>
            <a:ext cx="822342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Кез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келген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Кез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келген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оң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саннан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аз.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Кез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келген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нөлден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үлкен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 &gt; 0,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мұндағы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 -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Кез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келген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нөлден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аз.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 &lt; 0,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мұндағы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А-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сан.</a:t>
            </a:r>
            <a:endParaRPr lang="it-IT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02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/>
          </p:cNvSpPr>
          <p:nvPr/>
        </p:nvSpPr>
        <p:spPr>
          <a:xfrm>
            <a:off x="1115258" y="585429"/>
            <a:ext cx="8903953" cy="463809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Егер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модульдері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болса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онда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болады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Егер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𝒂&lt;𝟎, 𝒃&lt;𝟎 және |𝒂|=|𝒃|, </a:t>
            </a:r>
            <a:r>
              <a:rPr lang="ru-R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онда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𝒂=𝒃</a:t>
            </a:r>
            <a:endParaRPr lang="ru-RU" dirty="0"/>
          </a:p>
        </p:txBody>
      </p:sp>
      <p:sp>
        <p:nvSpPr>
          <p:cNvPr id="17" name="Rectangle 16"/>
          <p:cNvSpPr/>
          <p:nvPr/>
        </p:nvSpPr>
        <p:spPr>
          <a:xfrm>
            <a:off x="1377662" y="127493"/>
            <a:ext cx="89167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Қайталау</a:t>
            </a:r>
            <a:r>
              <a:rPr lang="ru-RU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sz="28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32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2016387" y="87974"/>
            <a:ext cx="797526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it-IT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Бос </a:t>
            </a:r>
            <a:r>
              <a:rPr lang="ru-RU" altLang="it-IT" sz="4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орындарды</a:t>
            </a:r>
            <a:r>
              <a:rPr lang="ru-RU" altLang="it-IT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толтырыңыз</a:t>
            </a:r>
            <a:endParaRPr lang="ru-RU" altLang="it-IT" sz="4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934274" y="675860"/>
            <a:ext cx="11005935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it-IT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altLang="it-IT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</a:t>
            </a:r>
            <a:r>
              <a:rPr lang="ru-RU" altLang="it-IT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әрқашан</a:t>
            </a:r>
            <a:r>
              <a:rPr lang="ru-RU" altLang="it-IT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................. </a:t>
            </a:r>
          </a:p>
          <a:p>
            <a:r>
              <a:rPr lang="ru-RU" altLang="it-IT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altLang="it-IT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</a:t>
            </a:r>
            <a:r>
              <a:rPr lang="ru-RU" altLang="it-IT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ru-RU" altLang="it-IT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altLang="it-IT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</a:t>
            </a:r>
            <a:r>
              <a:rPr lang="ru-RU" altLang="it-IT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әрқашан</a:t>
            </a:r>
            <a:r>
              <a:rPr lang="ru-RU" altLang="it-IT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..................</a:t>
            </a:r>
          </a:p>
          <a:p>
            <a:r>
              <a:rPr lang="ru-RU" altLang="it-IT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altLang="it-IT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Сан.</a:t>
            </a:r>
          </a:p>
          <a:p>
            <a:r>
              <a:rPr lang="ru-RU" altLang="it-IT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altLang="it-IT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</a:t>
            </a:r>
            <a:r>
              <a:rPr lang="ru-RU" altLang="it-IT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әрқашан</a:t>
            </a:r>
            <a:r>
              <a:rPr lang="ru-RU" altLang="it-IT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............. </a:t>
            </a:r>
            <a:r>
              <a:rPr lang="ru-RU" altLang="it-IT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нөл</a:t>
            </a:r>
            <a:r>
              <a:rPr lang="ru-RU" altLang="it-IT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altLang="it-IT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altLang="it-IT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altLang="it-IT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</a:t>
            </a:r>
            <a:r>
              <a:rPr lang="ru-RU" altLang="it-IT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әрқашан</a:t>
            </a:r>
            <a:r>
              <a:rPr lang="ru-RU" altLang="it-IT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ru-RU" altLang="it-IT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............... </a:t>
            </a:r>
            <a:r>
              <a:rPr lang="ru-RU" altLang="it-IT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нөл</a:t>
            </a:r>
            <a:r>
              <a:rPr lang="ru-RU" altLang="it-IT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03430" y="1786925"/>
            <a:ext cx="638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</a:t>
            </a:r>
            <a:endParaRPr lang="it-IT" sz="3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33552" y="614284"/>
            <a:ext cx="923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көп</a:t>
            </a:r>
            <a:endParaRPr lang="it-IT" sz="3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4404" y="3207465"/>
            <a:ext cx="923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көп</a:t>
            </a:r>
            <a:endParaRPr lang="it-IT" sz="3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37655" y="5254648"/>
            <a:ext cx="638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</a:t>
            </a:r>
            <a:endParaRPr lang="it-IT" sz="3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32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090718" y="620714"/>
            <a:ext cx="102135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Өсу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ретімен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орналастырыңыз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4921" y="1504381"/>
                <a:ext cx="53219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𝟏</m:t>
                      </m:r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;</m:t>
                      </m:r>
                    </m:oMath>
                  </m:oMathPara>
                </a14:m>
                <a:endParaRPr lang="it-IT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4921" y="1504381"/>
                <a:ext cx="532197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440125" y="1461118"/>
                <a:ext cx="125515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𝟑</m:t>
                      </m:r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,</m:t>
                      </m:r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𝟕𝟓</m:t>
                      </m:r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;</m:t>
                      </m:r>
                    </m:oMath>
                  </m:oMathPara>
                </a14:m>
                <a:endParaRPr lang="it-IT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0125" y="1461118"/>
                <a:ext cx="1255151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688387" y="1503297"/>
                <a:ext cx="87684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𝟐</m:t>
                      </m:r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;</m:t>
                      </m:r>
                    </m:oMath>
                  </m:oMathPara>
                </a14:m>
                <a:endParaRPr lang="it-IT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8387" y="1503297"/>
                <a:ext cx="876843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565230" y="1497474"/>
                <a:ext cx="108042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𝟎</m:t>
                      </m:r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,</m:t>
                      </m:r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𝟖</m:t>
                      </m:r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; </m:t>
                      </m:r>
                    </m:oMath>
                  </m:oMathPara>
                </a14:m>
                <a:endParaRPr lang="it-IT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5230" y="1497474"/>
                <a:ext cx="1080424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49189" y="1475777"/>
                <a:ext cx="474389" cy="5549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𝟒</m:t>
                      </m:r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;</m:t>
                      </m:r>
                    </m:oMath>
                  </m:oMathPara>
                </a14:m>
                <a:endParaRPr lang="it-IT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9189" y="1475777"/>
                <a:ext cx="474389" cy="5549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009451" y="1155170"/>
                <a:ext cx="1407437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𝟐</m:t>
                      </m:r>
                      <m:f>
                        <m:fPr>
                          <m:ctrlPr>
                            <a:rPr lang="ru-RU" sz="3600" b="1" i="1" smtClean="0"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ru-RU" sz="3600" b="1" i="0" smtClean="0"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ru-RU" sz="3600" b="1" i="0" smtClean="0"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𝟐</m:t>
                          </m:r>
                        </m:den>
                      </m:f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; </m:t>
                      </m:r>
                    </m:oMath>
                  </m:oMathPara>
                </a14:m>
                <a:endParaRPr lang="it-IT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9451" y="1155170"/>
                <a:ext cx="1407437" cy="10371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342265" y="1168456"/>
                <a:ext cx="1062791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𝟔</m:t>
                      </m:r>
                      <m:f>
                        <m:fPr>
                          <m:ctrlPr>
                            <a:rPr lang="ru-RU" sz="3600" b="1" i="1" smtClean="0"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ru-RU" sz="3600" b="1" i="0" smtClean="0"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600" b="1" i="0" smtClean="0"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𝟑</m:t>
                          </m:r>
                        </m:den>
                      </m:f>
                      <m:r>
                        <a:rPr lang="ru-RU" sz="3600" b="1" i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; </m:t>
                      </m:r>
                    </m:oMath>
                  </m:oMathPara>
                </a14:m>
                <a:endParaRPr lang="it-IT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2265" y="1168456"/>
                <a:ext cx="1062791" cy="104073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867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1.48148E-6 L -0.28411 0.261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06" y="1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 0.00625 L 0.00456 0.2467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1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06 -2.22222E-6 L 0.18464 0.2402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35" y="1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99 -0.01481 L -0.1905 0.2423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32" y="1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4.44444E-6 L 0.14987 0.2381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87" y="1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25 L 0.04505 0.2349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8" y="1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057187" y="450235"/>
            <a:ext cx="79207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Кему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ретімен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орналастырыңыз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008597" y="1411919"/>
                <a:ext cx="97462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ru-RU" sz="4000" b="1" i="1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𝟓</m:t>
                      </m:r>
                      <m:r>
                        <a:rPr lang="ru-RU" sz="4000" b="1" i="1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;</m:t>
                      </m:r>
                    </m:oMath>
                  </m:oMathPara>
                </a14:m>
                <a:endParaRPr lang="it-IT" sz="36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597" y="1411919"/>
                <a:ext cx="974626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29647" y="1411919"/>
                <a:ext cx="59150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𝟎</m:t>
                      </m:r>
                      <m:r>
                        <a:rPr lang="ru-RU" sz="4000" b="1" i="1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;</m:t>
                      </m:r>
                    </m:oMath>
                  </m:oMathPara>
                </a14:m>
                <a:endParaRPr lang="it-IT" sz="36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647" y="1411919"/>
                <a:ext cx="591509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758965" y="1271169"/>
                <a:ext cx="59150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𝟔</m:t>
                      </m:r>
                      <m:r>
                        <a:rPr lang="ru-RU" sz="4000" b="1" i="1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;</m:t>
                      </m:r>
                    </m:oMath>
                  </m:oMathPara>
                </a14:m>
                <a:endParaRPr lang="it-IT" sz="36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965" y="1271169"/>
                <a:ext cx="591509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352477" y="1196884"/>
                <a:ext cx="729880" cy="8891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sz="4000" b="1" dirty="0">
                    <a:solidFill>
                      <a:schemeClr val="tx1">
                        <a:lumMod val="50000"/>
                      </a:schemeClr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4000" b="1" i="1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den>
                    </m:f>
                    <m:r>
                      <a:rPr lang="ru-RU" sz="4000" b="1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;</m:t>
                    </m:r>
                  </m:oMath>
                </a14:m>
                <a:endParaRPr lang="it-IT" sz="36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477" y="1196884"/>
                <a:ext cx="729880" cy="889154"/>
              </a:xfrm>
              <a:prstGeom prst="rect">
                <a:avLst/>
              </a:prstGeom>
              <a:blipFill>
                <a:blip r:embed="rId6"/>
                <a:stretch>
                  <a:fillRect l="-42500" t="-2740" b="-1780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61092" y="1371797"/>
                <a:ext cx="177824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ru-RU" sz="4000" b="1" i="1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𝟐</m:t>
                      </m:r>
                      <m:r>
                        <a:rPr lang="ru-RU" sz="4000" b="1" i="1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,</m:t>
                      </m:r>
                      <m:r>
                        <a:rPr lang="ru-RU" sz="4000" b="1" i="1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𝟐𝟓</m:t>
                      </m:r>
                      <m:r>
                        <a:rPr lang="ru-RU" sz="4000" b="1" i="1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;</m:t>
                      </m:r>
                    </m:oMath>
                  </m:oMathPara>
                </a14:m>
                <a:endParaRPr lang="it-IT" sz="36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092" y="1371797"/>
                <a:ext cx="1778244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462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7.40741E-7 L -0.1526 0.29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30" y="14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6 -1.85185E-6 L -0.12201 0.2907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28" y="1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4.44444E-6 L 0.08411 0.2879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6" y="1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35 -0.0132 L -0.04622 0.2821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5" y="14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0.35078 0.2879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39" y="1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920578" y="564307"/>
            <a:ext cx="10735398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u-RU" sz="4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Барлық</a:t>
            </a:r>
            <a:r>
              <a:rPr lang="ru-RU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сандардың</a:t>
            </a:r>
            <a:r>
              <a:rPr lang="ru-RU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арасынан</a:t>
            </a:r>
            <a:r>
              <a:rPr lang="ru-RU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бүтін</a:t>
            </a:r>
            <a:r>
              <a:rPr lang="ru-RU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ru-RU" sz="4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сандарды</a:t>
            </a:r>
            <a:r>
              <a:rPr lang="ru-RU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жазыңыз</a:t>
            </a:r>
            <a:r>
              <a:rPr lang="ru-RU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r>
              <a:rPr lang="ru-RU" sz="3200" b="1" dirty="0">
                <a:solidFill>
                  <a:srgbClr val="FF0000"/>
                </a:solidFill>
              </a:rPr>
              <a:t>) – 8,1  </a:t>
            </a:r>
            <a:r>
              <a:rPr lang="ru-RU" sz="3200" b="1" dirty="0" smtClean="0">
                <a:solidFill>
                  <a:srgbClr val="FF0000"/>
                </a:solidFill>
              </a:rPr>
              <a:t>ж</a:t>
            </a:r>
            <a:r>
              <a:rPr lang="kk-KZ" sz="3200" b="1" dirty="0" smtClean="0">
                <a:solidFill>
                  <a:srgbClr val="FF0000"/>
                </a:solidFill>
              </a:rPr>
              <a:t>әне </a:t>
            </a:r>
            <a:r>
              <a:rPr lang="ru-RU" sz="3200" b="1" dirty="0" smtClean="0">
                <a:solidFill>
                  <a:srgbClr val="FF0000"/>
                </a:solidFill>
              </a:rPr>
              <a:t>  </a:t>
            </a:r>
            <a:r>
              <a:rPr lang="ru-RU" sz="3200" b="1" dirty="0">
                <a:solidFill>
                  <a:srgbClr val="FF0000"/>
                </a:solidFill>
              </a:rPr>
              <a:t>1      </a:t>
            </a:r>
          </a:p>
          <a:p>
            <a:pPr>
              <a:defRPr/>
            </a:pPr>
            <a:endParaRPr lang="ru-RU" sz="3200" b="1" dirty="0">
              <a:solidFill>
                <a:srgbClr val="FF0000"/>
              </a:solidFill>
            </a:endParaRPr>
          </a:p>
          <a:p>
            <a:pPr>
              <a:defRPr/>
            </a:pPr>
            <a:endParaRPr lang="ru-RU" sz="32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ru-RU" sz="3200" b="1" dirty="0">
                <a:solidFill>
                  <a:srgbClr val="FF0000"/>
                </a:solidFill>
              </a:rPr>
              <a:t>б) – 5,8  </a:t>
            </a:r>
            <a:r>
              <a:rPr lang="ru-RU" sz="3200" b="1" dirty="0" err="1" smtClean="0">
                <a:solidFill>
                  <a:srgbClr val="FF0000"/>
                </a:solidFill>
              </a:rPr>
              <a:t>және</a:t>
            </a:r>
            <a:r>
              <a:rPr lang="ru-RU" sz="3200" b="1" dirty="0" smtClean="0">
                <a:solidFill>
                  <a:srgbClr val="FF0000"/>
                </a:solidFill>
              </a:rPr>
              <a:t>   </a:t>
            </a:r>
            <a:r>
              <a:rPr lang="ru-RU" sz="3200" b="1" dirty="0">
                <a:solidFill>
                  <a:srgbClr val="FF0000"/>
                </a:solidFill>
              </a:rPr>
              <a:t>– 1,3</a:t>
            </a:r>
            <a:endParaRPr lang="en-US" sz="3200" b="1" dirty="0">
              <a:solidFill>
                <a:srgbClr val="FF0000"/>
              </a:solidFill>
            </a:endParaRPr>
          </a:p>
          <a:p>
            <a:pPr>
              <a:defRPr/>
            </a:pPr>
            <a:endParaRPr lang="ru-RU" sz="3200" b="1" dirty="0">
              <a:solidFill>
                <a:srgbClr val="FF0000"/>
              </a:solidFill>
            </a:endParaRPr>
          </a:p>
          <a:p>
            <a:pPr>
              <a:defRPr/>
            </a:pPr>
            <a:endParaRPr lang="en-US" sz="32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ru-RU" sz="3200" b="1" dirty="0">
                <a:solidFill>
                  <a:srgbClr val="FF0000"/>
                </a:solidFill>
              </a:rPr>
              <a:t>в)   - 100,1 </a:t>
            </a:r>
            <a:r>
              <a:rPr lang="ru-RU" sz="3200" b="1" dirty="0" err="1" smtClean="0">
                <a:solidFill>
                  <a:srgbClr val="FF0000"/>
                </a:solidFill>
              </a:rPr>
              <a:t>және</a:t>
            </a:r>
            <a:r>
              <a:rPr lang="ru-RU" sz="3200" b="1" dirty="0" smtClean="0">
                <a:solidFill>
                  <a:srgbClr val="FF0000"/>
                </a:solidFill>
              </a:rPr>
              <a:t>    </a:t>
            </a:r>
            <a:r>
              <a:rPr lang="ru-RU" sz="3200" b="1" dirty="0">
                <a:solidFill>
                  <a:srgbClr val="FF0000"/>
                </a:solidFill>
              </a:rPr>
              <a:t>- 99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4760284" y="1810206"/>
            <a:ext cx="55909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it-IT" sz="3200" b="1" dirty="0">
                <a:solidFill>
                  <a:srgbClr val="002060"/>
                </a:solidFill>
              </a:rPr>
              <a:t>-8; -7;  -6;  -5;  -4; -3; -2; -1;  0.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303838" y="3285474"/>
            <a:ext cx="27543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it-IT" sz="3200" b="1" dirty="0">
                <a:solidFill>
                  <a:srgbClr val="002060"/>
                </a:solidFill>
              </a:rPr>
              <a:t>-5; -4;  -3;  -2.  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5811892" y="4755405"/>
            <a:ext cx="13350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it-IT" sz="3200" b="1" dirty="0">
                <a:solidFill>
                  <a:srgbClr val="002060"/>
                </a:solidFill>
              </a:rPr>
              <a:t>- 100.  </a:t>
            </a:r>
          </a:p>
        </p:txBody>
      </p:sp>
    </p:spTree>
    <p:extLst>
      <p:ext uri="{BB962C8B-B14F-4D97-AF65-F5344CB8AC3E}">
        <p14:creationId xmlns:p14="http://schemas.microsoft.com/office/powerpoint/2010/main" val="385153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0" grpId="0"/>
      <p:bldP spid="368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8067449"/>
              </p:ext>
            </p:extLst>
          </p:nvPr>
        </p:nvGraphicFramePr>
        <p:xfrm>
          <a:off x="1670051" y="1993900"/>
          <a:ext cx="2543175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4" imgW="622080" imgH="393480" progId="Equation.3">
                  <p:embed/>
                </p:oleObj>
              </mc:Choice>
              <mc:Fallback>
                <p:oleObj name="Equation" r:id="rId4" imgW="622080" imgH="393480" progId="Equation.3">
                  <p:embed/>
                  <p:pic>
                    <p:nvPicPr>
                      <p:cNvPr id="3789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0051" y="1993900"/>
                        <a:ext cx="2543175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657988"/>
              </p:ext>
            </p:extLst>
          </p:nvPr>
        </p:nvGraphicFramePr>
        <p:xfrm>
          <a:off x="1817689" y="3571081"/>
          <a:ext cx="2063750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6" imgW="482400" imgH="203040" progId="Equation.3">
                  <p:embed/>
                </p:oleObj>
              </mc:Choice>
              <mc:Fallback>
                <p:oleObj name="Equation" r:id="rId6" imgW="482400" imgH="203040" progId="Equation.3">
                  <p:embed/>
                  <p:pic>
                    <p:nvPicPr>
                      <p:cNvPr id="378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7689" y="3571081"/>
                        <a:ext cx="2063750" cy="852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185864" y="515669"/>
            <a:ext cx="1059497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Көршілес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бүтіндер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арасында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defRPr/>
            </a:pP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сандармен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қоршалған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4105" name="Rectangle 7"/>
          <p:cNvSpPr>
            <a:spLocks noChangeArrowheads="1"/>
          </p:cNvSpPr>
          <p:nvPr/>
        </p:nvSpPr>
        <p:spPr bwMode="auto">
          <a:xfrm>
            <a:off x="3881439" y="3692525"/>
            <a:ext cx="3317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it-IT" sz="140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endParaRPr lang="ru-RU" altLang="it-IT">
              <a:latin typeface="Arial" panose="020B0604020202020204" pitchFamily="34" charset="0"/>
            </a:endParaRPr>
          </a:p>
        </p:txBody>
      </p:sp>
      <p:graphicFrame>
        <p:nvGraphicFramePr>
          <p:cNvPr id="3789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395294"/>
              </p:ext>
            </p:extLst>
          </p:nvPr>
        </p:nvGraphicFramePr>
        <p:xfrm>
          <a:off x="5041900" y="1993900"/>
          <a:ext cx="5033963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8" imgW="1231560" imgH="393480" progId="Equation.3">
                  <p:embed/>
                </p:oleObj>
              </mc:Choice>
              <mc:Fallback>
                <p:oleObj name="Equation" r:id="rId8" imgW="1231560" imgH="393480" progId="Equation.3">
                  <p:embed/>
                  <p:pic>
                    <p:nvPicPr>
                      <p:cNvPr id="3789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1900" y="1993900"/>
                        <a:ext cx="5033963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16328"/>
              </p:ext>
            </p:extLst>
          </p:nvPr>
        </p:nvGraphicFramePr>
        <p:xfrm>
          <a:off x="5392737" y="3575933"/>
          <a:ext cx="3890963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10" imgW="952200" imgH="203040" progId="Equation.3">
                  <p:embed/>
                </p:oleObj>
              </mc:Choice>
              <mc:Fallback>
                <p:oleObj name="Equation" r:id="rId10" imgW="952200" imgH="203040" progId="Equation.3">
                  <p:embed/>
                  <p:pic>
                    <p:nvPicPr>
                      <p:cNvPr id="3789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2737" y="3575933"/>
                        <a:ext cx="3890963" cy="74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658656"/>
              </p:ext>
            </p:extLst>
          </p:nvPr>
        </p:nvGraphicFramePr>
        <p:xfrm>
          <a:off x="1854994" y="4738688"/>
          <a:ext cx="2173288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12" imgW="507960" imgH="203040" progId="Equation.3">
                  <p:embed/>
                </p:oleObj>
              </mc:Choice>
              <mc:Fallback>
                <p:oleObj name="Equation" r:id="rId12" imgW="507960" imgH="203040" progId="Equation.3">
                  <p:embed/>
                  <p:pic>
                    <p:nvPicPr>
                      <p:cNvPr id="3790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994" y="4738688"/>
                        <a:ext cx="2173288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494116"/>
              </p:ext>
            </p:extLst>
          </p:nvPr>
        </p:nvGraphicFramePr>
        <p:xfrm>
          <a:off x="5567362" y="4722813"/>
          <a:ext cx="3983037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14" imgW="977760" imgH="203040" progId="Equation.3">
                  <p:embed/>
                </p:oleObj>
              </mc:Choice>
              <mc:Fallback>
                <p:oleObj name="Equation" r:id="rId14" imgW="977760" imgH="203040" progId="Equation.3">
                  <p:embed/>
                  <p:pic>
                    <p:nvPicPr>
                      <p:cNvPr id="3790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7362" y="4722813"/>
                        <a:ext cx="3983037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699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9499</TotalTime>
  <Words>417</Words>
  <Application>Microsoft Office PowerPoint</Application>
  <PresentationFormat>Широкоэкранный</PresentationFormat>
  <Paragraphs>106</Paragraphs>
  <Slides>13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Calibri</vt:lpstr>
      <vt:lpstr>Cambria Math</vt:lpstr>
      <vt:lpstr>PT Sans Caption</vt:lpstr>
      <vt:lpstr>Roboto Condensed</vt:lpstr>
      <vt:lpstr>Source Sans Pro</vt:lpstr>
      <vt:lpstr>Tahoma</vt:lpstr>
      <vt:lpstr>Times New Roman</vt:lpstr>
      <vt:lpstr>Office Theme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*</cp:lastModifiedBy>
  <cp:revision>717</cp:revision>
  <dcterms:created xsi:type="dcterms:W3CDTF">2017-01-10T11:09:36Z</dcterms:created>
  <dcterms:modified xsi:type="dcterms:W3CDTF">2025-09-23T02:16:19Z</dcterms:modified>
</cp:coreProperties>
</file>