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0"/>
      <p:regular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PT Serif" panose="020B0604020202020204" charset="-5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5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154" y="2146145"/>
            <a:ext cx="10033475" cy="2517871"/>
          </a:xfrm>
        </p:spPr>
        <p:txBody>
          <a:bodyPr anchor="b">
            <a:noAutofit/>
          </a:bodyPr>
          <a:lstStyle>
            <a:lvl1pPr algn="ctr">
              <a:defRPr sz="864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888" y="4747536"/>
            <a:ext cx="8198008" cy="1303484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76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3429" y="7744063"/>
            <a:ext cx="1929533" cy="48553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0866" y="7744063"/>
            <a:ext cx="8428052" cy="485537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6820" y="7744063"/>
            <a:ext cx="1915550" cy="48553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3430" y="893364"/>
            <a:ext cx="12808940" cy="6419605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42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2754631"/>
            <a:ext cx="11521440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72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15873" y="748987"/>
            <a:ext cx="1878919" cy="629189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748987"/>
            <a:ext cx="9815569" cy="62918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216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8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2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6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22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4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9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9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49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6126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31" y="1561633"/>
            <a:ext cx="11535565" cy="3423284"/>
          </a:xfrm>
        </p:spPr>
        <p:txBody>
          <a:bodyPr anchor="b">
            <a:normAutofit/>
          </a:bodyPr>
          <a:lstStyle>
            <a:lvl1pPr algn="r">
              <a:defRPr sz="864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31" y="5059594"/>
            <a:ext cx="11535565" cy="1371989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80">
                <a:solidFill>
                  <a:schemeClr val="tx2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690" y="7744063"/>
            <a:ext cx="1946891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1175" y="7744063"/>
            <a:ext cx="8428052" cy="48553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96820" y="7744063"/>
            <a:ext cx="1915550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9782355" y="2022782"/>
            <a:ext cx="3930016" cy="529018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333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2743200"/>
            <a:ext cx="5337343" cy="429768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30484" y="2743200"/>
            <a:ext cx="5337343" cy="429768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73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22960"/>
            <a:ext cx="11521440" cy="1783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809037"/>
            <a:ext cx="5332781" cy="98869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600" b="0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966249"/>
            <a:ext cx="5332781" cy="30746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30017" y="2809037"/>
            <a:ext cx="5332781" cy="98869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600" b="0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30017" y="3966249"/>
            <a:ext cx="5332781" cy="30746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46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078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50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51"/>
            <a:ext cx="6364224" cy="8229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822960"/>
            <a:ext cx="4626864" cy="2589461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576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7224" y="822961"/>
            <a:ext cx="6254496" cy="62103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60"/>
            </a:lvl3pPr>
            <a:lvl4pPr>
              <a:defRPr sz="216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27613"/>
            <a:ext cx="4626864" cy="3613267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800"/>
              </a:spcAft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7744063"/>
            <a:ext cx="1445486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7135" y="7744063"/>
            <a:ext cx="2848410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59768" y="7744063"/>
            <a:ext cx="1915550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364224" y="451"/>
            <a:ext cx="27432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68442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51"/>
            <a:ext cx="6364224" cy="8229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822960"/>
            <a:ext cx="4626864" cy="2589461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576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8544" y="1"/>
            <a:ext cx="7991856" cy="8229599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548640" indent="0">
              <a:buNone/>
              <a:defRPr sz="2400"/>
            </a:lvl2pPr>
            <a:lvl3pPr marL="1097280" indent="0">
              <a:buNone/>
              <a:defRPr sz="24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0" y="3427162"/>
            <a:ext cx="4626864" cy="3613718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800"/>
              </a:spcAft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680" y="7744063"/>
            <a:ext cx="1445486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7135" y="7744063"/>
            <a:ext cx="2848410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59768" y="7744063"/>
            <a:ext cx="1915550" cy="4855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364224" y="451"/>
            <a:ext cx="27432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9175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22960"/>
            <a:ext cx="11521440" cy="1783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43200"/>
            <a:ext cx="11521440" cy="429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8780" y="7744063"/>
            <a:ext cx="1445486" cy="485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2277" y="7744063"/>
            <a:ext cx="7536996" cy="485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283" y="7744063"/>
            <a:ext cx="1915550" cy="485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573714" y="451"/>
            <a:ext cx="274320" cy="822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8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hf sldNum="0" hdr="0" ftr="0" dt="0"/>
  <p:txStyles>
    <p:titleStyle>
      <a:lvl1pPr algn="l" defTabSz="1097280" rtl="0" eaLnBrk="1" latinLnBrk="0" hangingPunct="1">
        <a:lnSpc>
          <a:spcPct val="89000"/>
        </a:lnSpc>
        <a:spcBef>
          <a:spcPct val="0"/>
        </a:spcBef>
        <a:buNone/>
        <a:defRPr sz="528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0858" indent="-460858" algn="l" defTabSz="1097280" rtl="0" eaLnBrk="1" latinLnBrk="0" hangingPunct="1">
        <a:lnSpc>
          <a:spcPct val="94000"/>
        </a:lnSpc>
        <a:spcBef>
          <a:spcPts val="1200"/>
        </a:spcBef>
        <a:spcAft>
          <a:spcPts val="24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9728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–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64592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■"/>
        <a:defRPr sz="216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19456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–"/>
        <a:defRPr sz="216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74320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■"/>
        <a:defRPr sz="192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29184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–"/>
        <a:defRPr sz="192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■"/>
        <a:defRPr sz="168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38912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–"/>
        <a:defRPr sz="168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937760" indent="-460858" algn="l" defTabSz="1097280" rtl="0" eaLnBrk="1" latinLnBrk="0" hangingPunct="1">
        <a:lnSpc>
          <a:spcPct val="94000"/>
        </a:lnSpc>
        <a:spcBef>
          <a:spcPts val="600"/>
        </a:spcBef>
        <a:spcAft>
          <a:spcPts val="240"/>
        </a:spcAft>
        <a:buFont typeface="Franklin Gothic Book" panose="020B0503020102020204" pitchFamily="34" charset="0"/>
        <a:buChar char="■"/>
        <a:defRPr sz="168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008" y="923806"/>
            <a:ext cx="13042821" cy="1302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Термодинамикалық жүйелер және термодинамикалық параметрлер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1015008" y="2524006"/>
            <a:ext cx="130428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Бүгінгі сабақта біз жылу физикасының іргетасын қалаушы термодинамиканың негізгі ұғымдарымен танысамыз. Термодинамикалық жүйелер, олардың параметрлері, тепе-теңдік күйлері және молекулалық-кинетикалық теория арқылы температураның физикалық мәнін түсінеміз. Бұл білім жылу энергетикасы, процесс-инженерия және HVAC технологиялары сияқты заманауи мамандықтардың негізі болып табылады.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015008" y="4091821"/>
            <a:ext cx="5552361" cy="390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Сабақтың мақсаттары мен бағыттары</a:t>
            </a:r>
            <a:endParaRPr lang="en-US" sz="2450" dirty="0"/>
          </a:p>
        </p:txBody>
      </p:sp>
      <p:sp>
        <p:nvSpPr>
          <p:cNvPr id="5" name="Shape 3"/>
          <p:cNvSpPr/>
          <p:nvPr/>
        </p:nvSpPr>
        <p:spPr>
          <a:xfrm>
            <a:off x="1015008" y="4780121"/>
            <a:ext cx="4215289" cy="1839754"/>
          </a:xfrm>
          <a:prstGeom prst="roundRect">
            <a:avLst>
              <a:gd name="adj" fmla="val 1618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236226" y="5001339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Оқу мақсаты</a:t>
            </a:r>
            <a:endParaRPr lang="en-US" sz="2050" dirty="0"/>
          </a:p>
        </p:txBody>
      </p:sp>
      <p:sp>
        <p:nvSpPr>
          <p:cNvPr id="7" name="Text 5"/>
          <p:cNvSpPr/>
          <p:nvPr/>
        </p:nvSpPr>
        <p:spPr>
          <a:xfrm>
            <a:off x="1236226" y="5446038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Термодинамиканың негізгі ұғымдарын, заңдарын және олардың қолданылуын түсіну.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428655" y="4780121"/>
            <a:ext cx="4215408" cy="1839754"/>
          </a:xfrm>
          <a:prstGeom prst="roundRect">
            <a:avLst>
              <a:gd name="adj" fmla="val 1618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649873" y="5001339"/>
            <a:ext cx="2849999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Практикалық дағдылар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5649873" y="5446038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Термодинамикалық есептерді шешу және жүйелерді талдау үшін алынған білімді қолдану.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842421" y="4780121"/>
            <a:ext cx="4215289" cy="1839754"/>
          </a:xfrm>
          <a:prstGeom prst="roundRect">
            <a:avLst>
              <a:gd name="adj" fmla="val 1618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063639" y="5001339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Құндылықтар</a:t>
            </a:r>
            <a:endParaRPr lang="en-US" sz="2050" dirty="0"/>
          </a:p>
        </p:txBody>
      </p:sp>
      <p:sp>
        <p:nvSpPr>
          <p:cNvPr id="13" name="Text 11"/>
          <p:cNvSpPr/>
          <p:nvPr/>
        </p:nvSpPr>
        <p:spPr>
          <a:xfrm>
            <a:off x="10063639" y="5446038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Ғылыми ойлау, дәлдік және табиғат құбылыстарына деген қызығушылықты дамыту.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06448" y="883563"/>
            <a:ext cx="13042821" cy="1302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Термодинамикалық жүйелер: түрлері мен сипаттамалары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1106448" y="258294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Термодинамикалық жүйе дегеніміз – зерттеуге алынған, қоршаған ортадан шартты немесе нақты шекарамен бөлінген заттар жиынтығы. Жүйе мен қоршаған орта арасындағы алмасу сипатына қарай үш түрге бөлінеді: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1106448" y="3441263"/>
            <a:ext cx="4215289" cy="2474833"/>
          </a:xfrm>
          <a:prstGeom prst="roundRect">
            <a:avLst>
              <a:gd name="adj" fmla="val 4434"/>
            </a:avLst>
          </a:prstGeom>
          <a:solidFill>
            <a:srgbClr val="FFFFFF"/>
          </a:solidFill>
          <a:ln w="22860">
            <a:solidFill>
              <a:srgbClr val="E04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83588" y="3441263"/>
            <a:ext cx="91440" cy="2474833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6" name="Text 4"/>
          <p:cNvSpPr/>
          <p:nvPr/>
        </p:nvSpPr>
        <p:spPr>
          <a:xfrm>
            <a:off x="1396246" y="3662482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Ашық жүйе</a:t>
            </a:r>
            <a:endParaRPr lang="en-US" sz="2050" dirty="0"/>
          </a:p>
        </p:txBody>
      </p:sp>
      <p:sp>
        <p:nvSpPr>
          <p:cNvPr id="7" name="Text 5"/>
          <p:cNvSpPr/>
          <p:nvPr/>
        </p:nvSpPr>
        <p:spPr>
          <a:xfrm>
            <a:off x="1396246" y="4107180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Қоршаған ортамен энергия да, зат та алмасады. Мысалы: ашық термоста қайнап тұрған су – су буланады (зат алмасуы) және жылу бөлінеді (энергия алмасуы).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520095" y="3441263"/>
            <a:ext cx="4215408" cy="2474833"/>
          </a:xfrm>
          <a:prstGeom prst="roundRect">
            <a:avLst>
              <a:gd name="adj" fmla="val 4434"/>
            </a:avLst>
          </a:prstGeom>
          <a:solidFill>
            <a:srgbClr val="FFFFFF"/>
          </a:solidFill>
          <a:ln w="22860">
            <a:solidFill>
              <a:srgbClr val="E04F0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97235" y="3441263"/>
            <a:ext cx="91440" cy="2474833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10" name="Text 8"/>
          <p:cNvSpPr/>
          <p:nvPr/>
        </p:nvSpPr>
        <p:spPr>
          <a:xfrm>
            <a:off x="5809893" y="3662482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Жабық жүйе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5809893" y="4107180"/>
            <a:ext cx="370439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Тек энергия алмасады, зат алмаспайды. Мысалы: жабық ыдыстағы газ – жылуды қабылдай алады немесе бере алады, бірақ газ молекулалары сыртқа шықпайды.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933861" y="3441263"/>
            <a:ext cx="4215289" cy="2474833"/>
          </a:xfrm>
          <a:prstGeom prst="roundRect">
            <a:avLst>
              <a:gd name="adj" fmla="val 4434"/>
            </a:avLst>
          </a:prstGeom>
          <a:solidFill>
            <a:srgbClr val="FFFFFF"/>
          </a:solidFill>
          <a:ln w="22860">
            <a:solidFill>
              <a:srgbClr val="E04F0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911001" y="3441263"/>
            <a:ext cx="91440" cy="2474833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14" name="Text 12"/>
          <p:cNvSpPr/>
          <p:nvPr/>
        </p:nvSpPr>
        <p:spPr>
          <a:xfrm>
            <a:off x="10223659" y="3662482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Оқшауланған жүйе</a:t>
            </a:r>
            <a:endParaRPr lang="en-US" sz="2050" dirty="0"/>
          </a:p>
        </p:txBody>
      </p:sp>
      <p:sp>
        <p:nvSpPr>
          <p:cNvPr id="15" name="Text 13"/>
          <p:cNvSpPr/>
          <p:nvPr/>
        </p:nvSpPr>
        <p:spPr>
          <a:xfrm>
            <a:off x="10223659" y="4107180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Қоршаған ортамен ешқандай алмасу жоқ – не энергия, не зат алмаспайды. Мысалы: термос (идеал жағдайда) – ішіндегі сұйықтың температурасы ұзақ уақыт өзгермейді.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1106448" y="613933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Нақты өмірде мінсіз оқшауланған жүйе жоқ, бірақ термос сияқты құралдар осы қағидатқа максималды жақындайды. Жылу энергетикасында және тоңазытқыш технологияларында дұрыс жүйе түрін таңдау – маманның негізгі жауапкершілігі.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9414" y="471011"/>
            <a:ext cx="12438221" cy="540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Термодинамикалық параметрлер: жүйе күйінің сипаттамасы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1029413" y="1423273"/>
            <a:ext cx="2760459" cy="404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Негізгі параметрлер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1029414" y="1912144"/>
            <a:ext cx="6868716" cy="65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Термодинамикалық жүйенің күйін толық сипаттау үшін төрт негізгі параметр қолданылады: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29414" y="2587585"/>
            <a:ext cx="6868716" cy="65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 (қысым)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Па (Паскаль) өлшенеді, газ бөлшектерінің қабырғаға соғылу күшін көрсетеді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29414" y="3172420"/>
            <a:ext cx="6868716" cy="32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 (көлем)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м³, жүйенің алатын кеңістігі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29414" y="3493651"/>
            <a:ext cx="6868716" cy="32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 (температура)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К (Кельвин), жүйенің жылу күйін сипаттайды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29414" y="3814882"/>
            <a:ext cx="6868716" cy="32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 (моль саны)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– моль, жүйедегі заттың мөлшері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29414" y="4226719"/>
            <a:ext cx="6868716" cy="65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 төрт параметр идеал газ күй теңдеуінде байланысады: </a:t>
            </a:r>
            <a:r>
              <a:rPr lang="en-US" sz="1600" b="1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PV = nRT</a:t>
            </a: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мұндағы R = 8,31 Дж/(моль·К) – универсал газ тұрақтысы.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29414" y="4939189"/>
            <a:ext cx="6868716" cy="1861661"/>
          </a:xfrm>
          <a:prstGeom prst="roundRect">
            <a:avLst>
              <a:gd name="adj" fmla="val 1658"/>
            </a:avLst>
          </a:prstGeom>
          <a:solidFill>
            <a:srgbClr val="FFCDB3"/>
          </a:solidFill>
          <a:ln/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7" y="5183624"/>
            <a:ext cx="257094" cy="205645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564599" y="5144928"/>
            <a:ext cx="6124063" cy="1316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Практикалық мәні:</a:t>
            </a:r>
            <a:r>
              <a:rPr lang="en-US" sz="1600" dirty="0">
                <a:solidFill>
                  <a:srgbClr val="00000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Процесс-инженерлер өндірістік реакторларда осы параметрлерді үздіксіз бақылайды. HVAC техниктері үй-жайлардың қысымы мен температурасын реттеу арқылы жайлылық пен энергия тиімділігін қамтамасыз етеді.</a:t>
            </a:r>
            <a:endParaRPr lang="en-US" sz="16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731" y="1259805"/>
            <a:ext cx="5937299" cy="56373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76205" y="198499"/>
            <a:ext cx="4755874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Тепе-теңдік және тепе-теңдік емес күйлер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1103514" y="634947"/>
            <a:ext cx="12635145" cy="3072588"/>
          </a:xfrm>
          <a:prstGeom prst="roundRect">
            <a:avLst>
              <a:gd name="adj" fmla="val 305"/>
            </a:avLst>
          </a:prstGeom>
          <a:solidFill>
            <a:srgbClr val="F2EEEE"/>
          </a:solidFill>
          <a:ln/>
        </p:spPr>
      </p:sp>
      <p:sp>
        <p:nvSpPr>
          <p:cNvPr id="4" name="Shape 2"/>
          <p:cNvSpPr/>
          <p:nvPr/>
        </p:nvSpPr>
        <p:spPr>
          <a:xfrm>
            <a:off x="1154786" y="1376644"/>
            <a:ext cx="6317573" cy="1081332"/>
          </a:xfrm>
          <a:prstGeom prst="roundRect">
            <a:avLst>
              <a:gd name="adj" fmla="val 305"/>
            </a:avLst>
          </a:prstGeom>
          <a:solidFill>
            <a:srgbClr val="F2EEEE"/>
          </a:solidFill>
          <a:ln/>
        </p:spPr>
      </p:sp>
      <p:sp>
        <p:nvSpPr>
          <p:cNvPr id="5" name="Text 3"/>
          <p:cNvSpPr/>
          <p:nvPr/>
        </p:nvSpPr>
        <p:spPr>
          <a:xfrm>
            <a:off x="1146422" y="660919"/>
            <a:ext cx="1189322" cy="162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Тепе-теңдік күй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146421" y="1109372"/>
            <a:ext cx="6136441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Жүйенің барлық макроскопиялық параметрлері (P, V, T) уақыт бойынша өзгермейді. Жүйе ішінде градиенттер жоқ, барлық бөліктері бірдей күйде. Мысал: термоста ұзақ тұрған шай – температурасы барлық жерде бірдей.</a:t>
            </a:r>
            <a:endParaRPr lang="en-US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06" y="2457976"/>
            <a:ext cx="2332757" cy="1532699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021880" y="1405782"/>
            <a:ext cx="6317573" cy="1123812"/>
          </a:xfrm>
          <a:prstGeom prst="rect">
            <a:avLst/>
          </a:prstGeom>
          <a:solidFill>
            <a:srgbClr val="F2EEEE"/>
          </a:solidFill>
          <a:ln/>
        </p:spPr>
      </p:sp>
      <p:sp>
        <p:nvSpPr>
          <p:cNvPr id="10" name="Text 7"/>
          <p:cNvSpPr/>
          <p:nvPr/>
        </p:nvSpPr>
        <p:spPr>
          <a:xfrm>
            <a:off x="8064787" y="634947"/>
            <a:ext cx="1189322" cy="162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Тепе-теңдік емес күй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8064786" y="1109372"/>
            <a:ext cx="6136441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Жүйе параметрлері уақытпен өзгеріп отырады, температура градиенттері немесе қысым айырмашылықтары бар. Өтпелі процестер жүріп жатыр. Мысал: жаңа құйылған ыстық шай – ортамен жылу алмасып, біртіндеп суып келеді.</a:t>
            </a:r>
            <a:endParaRPr lang="en-US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105" y="2457976"/>
            <a:ext cx="2332706" cy="1532699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527249" y="4264750"/>
            <a:ext cx="1925888" cy="214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32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Тепе-теңдікке өту процесі</a:t>
            </a:r>
            <a:endParaRPr lang="en-US" sz="32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00" y="4449232"/>
            <a:ext cx="5974149" cy="317920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130179" y="4737794"/>
            <a:ext cx="2455464" cy="335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Тепе-теңдік емес күй</a:t>
            </a:r>
            <a:endParaRPr lang="en-US" sz="14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6461" y="4397533"/>
            <a:ext cx="207870" cy="22763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089742" y="5352943"/>
            <a:ext cx="2931615" cy="335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Градиенттер мен ағыстар</a:t>
            </a:r>
            <a:endParaRPr lang="en-US" sz="14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6461" y="5504463"/>
            <a:ext cx="207870" cy="227639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8130178" y="5968092"/>
            <a:ext cx="2909043" cy="335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Қозғалыс пен прогрессия</a:t>
            </a:r>
            <a:endParaRPr lang="en-US" sz="140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6461" y="6611394"/>
            <a:ext cx="207870" cy="227639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930055" y="7344966"/>
            <a:ext cx="6767034" cy="72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Термодинамикалық тепе-теңдікке жету үшін уақыт керек. Жүйе тепе-теңдік емес күйден тепе-теңдік күйге өздігінен өтеді – </a:t>
            </a:r>
            <a:endParaRPr lang="ru-RU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buNone/>
            </a:pPr>
            <a:r>
              <a:rPr lang="en-US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бұл</a:t>
            </a: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табиғаттың негізгі заңдылығы. </a:t>
            </a:r>
            <a:r>
              <a:rPr lang="en-US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Қазандық</a:t>
            </a: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операторлары мен технологтар осы процестерді басқару арқылы </a:t>
            </a:r>
            <a:r>
              <a:rPr lang="en-US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өндірістің</a:t>
            </a: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ru-RU" dirty="0">
              <a:solidFill>
                <a:srgbClr val="383838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buNone/>
            </a:pPr>
            <a:r>
              <a:rPr lang="en-US" dirty="0" err="1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тиімді</a:t>
            </a: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жұмысын қамтамасыз етеді.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44786" y="541497"/>
            <a:ext cx="12159258" cy="601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4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Молекулалық-кинетикалық теория және температура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44786" y="1374340"/>
            <a:ext cx="4874419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2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Температураның молекулалық мәні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44786" y="2009539"/>
            <a:ext cx="13164979" cy="586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Молекулалық-кинетикалық теория (МКТ) бойынша температура – бұл заттың молекулаларының хаотикалық қозғалысының қарқындылығын көрсететін макроскопиялық параметр.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44786" y="2801780"/>
            <a:ext cx="1316497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Бір молекула үшін: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44786" y="3326727"/>
            <a:ext cx="13164979" cy="500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86" y="3326727"/>
            <a:ext cx="13164979" cy="50053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44786" y="4059080"/>
            <a:ext cx="1316497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мұндағы k = 1,38×10⁻²³ Дж/К – Больцман тұрақтысы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44786" y="4558190"/>
            <a:ext cx="1316497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1 моль зат үшін: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44786" y="5083137"/>
            <a:ext cx="13164979" cy="500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86" y="5083137"/>
            <a:ext cx="13164979" cy="50053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144786" y="5815490"/>
            <a:ext cx="1316497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мұндағы R = 8,31 Дж/(моль·К) – универсал газ тұрақтысы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144786" y="6314600"/>
            <a:ext cx="13164979" cy="1364575"/>
          </a:xfrm>
          <a:prstGeom prst="roundRect">
            <a:avLst>
              <a:gd name="adj" fmla="val 2014"/>
            </a:avLst>
          </a:prstGeom>
          <a:solidFill>
            <a:srgbClr val="FFCDB3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04" y="6588920"/>
            <a:ext cx="228957" cy="18311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739979" y="6543439"/>
            <a:ext cx="12386667" cy="879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FFFFFF"/>
                </a:solidFill>
                <a:highlight>
                  <a:srgbClr val="E04F00"/>
                </a:highlight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Физикалық мағынасы: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Температура жоғарыласа, молекулалардың орташа кинетикалық энергиясы артады. Сондықтан ыстық заттың молекулалары жылдам, ал салқын заттың молекулалары баяу қозғалады. Бұл диффузия, жылу өткізгіштік және қысым сияқты құбылыстарды түсіндіреді.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008" y="324445"/>
            <a:ext cx="12523470" cy="651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Зертханалық зерттеу: Диффузия және температура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1015008" y="137255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Диффузия жылдамдығы мен температураның байланысын бақылау – молекулалық-кинетикалық теорияның тікелей дәлелі. Бұл тәжірибеде біз бояудың суда таралу жылдамдығын екі түрлі температурада салыстырамыз.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1015008" y="2528530"/>
            <a:ext cx="4215289" cy="2749748"/>
          </a:xfrm>
          <a:prstGeom prst="roundRect">
            <a:avLst>
              <a:gd name="adj" fmla="val 3990"/>
            </a:avLst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1015008" y="2505670"/>
            <a:ext cx="4215289" cy="91440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6" name="Shape 4"/>
          <p:cNvSpPr/>
          <p:nvPr/>
        </p:nvSpPr>
        <p:spPr>
          <a:xfrm>
            <a:off x="2824996" y="223087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E04F00"/>
          </a:solidFill>
          <a:ln/>
        </p:spPr>
      </p:sp>
      <p:sp>
        <p:nvSpPr>
          <p:cNvPr id="7" name="Text 5"/>
          <p:cNvSpPr/>
          <p:nvPr/>
        </p:nvSpPr>
        <p:spPr>
          <a:xfrm>
            <a:off x="1820108" y="3024664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Дайындық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236226" y="3469362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Екі стақанға су құямыз: біріне жылы су (40-50°C), екіншісіне бөлме температурасындағы су. Сызғыш, таймер және тағамдық бояуды дайындаймыз.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5428655" y="2528530"/>
            <a:ext cx="4215408" cy="2749748"/>
          </a:xfrm>
          <a:prstGeom prst="roundRect">
            <a:avLst>
              <a:gd name="adj" fmla="val 3990"/>
            </a:avLst>
          </a:prstGeom>
          <a:solidFill>
            <a:srgbClr val="FFFFFF"/>
          </a:solidFill>
          <a:ln/>
        </p:spPr>
      </p:sp>
      <p:sp>
        <p:nvSpPr>
          <p:cNvPr id="10" name="Shape 8"/>
          <p:cNvSpPr/>
          <p:nvPr/>
        </p:nvSpPr>
        <p:spPr>
          <a:xfrm>
            <a:off x="5428655" y="2505670"/>
            <a:ext cx="4215408" cy="91440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11" name="Shape 9"/>
          <p:cNvSpPr/>
          <p:nvPr/>
        </p:nvSpPr>
        <p:spPr>
          <a:xfrm>
            <a:off x="7238643" y="223087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E04F00"/>
          </a:solidFill>
          <a:ln/>
        </p:spPr>
      </p:sp>
      <p:sp>
        <p:nvSpPr>
          <p:cNvPr id="12" name="Text 10"/>
          <p:cNvSpPr/>
          <p:nvPr/>
        </p:nvSpPr>
        <p:spPr>
          <a:xfrm>
            <a:off x="6233874" y="3024664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Эксперимент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5649873" y="3469362"/>
            <a:ext cx="377297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Екі стақанға бір мезгілде бір тамшыдан бояу тамызамыз. 20-30 секунд сайын бояудың таралу шетінің арақашықтығын өлшейміз және кестеге жазамыз.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9842421" y="2528530"/>
            <a:ext cx="4215289" cy="2749748"/>
          </a:xfrm>
          <a:prstGeom prst="roundRect">
            <a:avLst>
              <a:gd name="adj" fmla="val 3990"/>
            </a:avLst>
          </a:prstGeom>
          <a:solidFill>
            <a:srgbClr val="FFFFFF"/>
          </a:solidFill>
          <a:ln/>
        </p:spPr>
      </p:sp>
      <p:sp>
        <p:nvSpPr>
          <p:cNvPr id="15" name="Shape 13"/>
          <p:cNvSpPr/>
          <p:nvPr/>
        </p:nvSpPr>
        <p:spPr>
          <a:xfrm>
            <a:off x="9842421" y="2505670"/>
            <a:ext cx="4215289" cy="91440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16" name="Shape 14"/>
          <p:cNvSpPr/>
          <p:nvPr/>
        </p:nvSpPr>
        <p:spPr>
          <a:xfrm>
            <a:off x="11652409" y="2230874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E04F00"/>
          </a:solidFill>
          <a:ln/>
        </p:spPr>
      </p:sp>
      <p:sp>
        <p:nvSpPr>
          <p:cNvPr id="17" name="Text 15"/>
          <p:cNvSpPr/>
          <p:nvPr/>
        </p:nvSpPr>
        <p:spPr>
          <a:xfrm>
            <a:off x="10647521" y="3024664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Талдау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10063639" y="3469362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Өлшеу нәтижелерін салыстырамыз. Жылы суда бояу айтарлықтай жылдам таралады, себебі жоғары температурада молекулалардың кинетикалық энергиясы артады.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1015008" y="5774293"/>
            <a:ext cx="13042702" cy="1479590"/>
          </a:xfrm>
          <a:prstGeom prst="roundRect">
            <a:avLst>
              <a:gd name="adj" fmla="val 7416"/>
            </a:avLst>
          </a:prstGeom>
          <a:solidFill>
            <a:srgbClr val="FFFFFF"/>
          </a:solidFill>
          <a:ln/>
        </p:spPr>
      </p:sp>
      <p:sp>
        <p:nvSpPr>
          <p:cNvPr id="20" name="Shape 18"/>
          <p:cNvSpPr/>
          <p:nvPr/>
        </p:nvSpPr>
        <p:spPr>
          <a:xfrm>
            <a:off x="1015008" y="5751433"/>
            <a:ext cx="13042702" cy="91440"/>
          </a:xfrm>
          <a:prstGeom prst="roundRect">
            <a:avLst>
              <a:gd name="adj" fmla="val 32558"/>
            </a:avLst>
          </a:prstGeom>
          <a:solidFill>
            <a:srgbClr val="E04F00"/>
          </a:solidFill>
          <a:ln/>
        </p:spPr>
      </p:sp>
      <p:sp>
        <p:nvSpPr>
          <p:cNvPr id="21" name="Shape 19"/>
          <p:cNvSpPr/>
          <p:nvPr/>
        </p:nvSpPr>
        <p:spPr>
          <a:xfrm>
            <a:off x="7238643" y="5476637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E04F00"/>
          </a:solidFill>
          <a:ln/>
        </p:spPr>
      </p:sp>
      <p:sp>
        <p:nvSpPr>
          <p:cNvPr id="22" name="Text 20"/>
          <p:cNvSpPr/>
          <p:nvPr/>
        </p:nvSpPr>
        <p:spPr>
          <a:xfrm>
            <a:off x="6233874" y="6270427"/>
            <a:ext cx="2604968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Қорытынды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1236226" y="6715125"/>
            <a:ext cx="1260026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МКТ формуласымен байланыстырамыз: T↑ → Ek↑ → молекулалардың қозғалысы жылдамырақ → диффузия жылдам жүреді.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3999" y="430054"/>
            <a:ext cx="12650033" cy="537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Есептеу тапсырмасы: Кинетикалық энергия және температура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43999" y="1377196"/>
            <a:ext cx="2580561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Есеп шарты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43999" y="1863447"/>
            <a:ext cx="5774055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1 моль идеал газдың бастапқы температурасы T₁ = 300 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3999" y="2272903"/>
            <a:ext cx="5774055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Тапсырмалар: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43999" y="2682359"/>
            <a:ext cx="577405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Бастапқы күйдегі молекулалардың орташа кинетикалық энергиясын есептеңіз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43999" y="3263741"/>
            <a:ext cx="577405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Температураны 600 К-ге көтергенде энергия өзгерісін (ΔEk) табыңыз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43999" y="3845124"/>
            <a:ext cx="5774055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Автокөлік доңғалағындағы ауаның қысымы неге </a:t>
            </a: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ұзақ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383838"/>
              </a:solidFill>
              <a:latin typeface="Times New Roman" panose="02020603050405020304" pitchFamily="18" charset="0"/>
              <a:ea typeface="DM Sans" pitchFamily="34" charset="-122"/>
              <a:cs typeface="Times New Roman" panose="02020603050405020304" pitchFamily="18" charset="0"/>
            </a:endParaRPr>
          </a:p>
          <a:p>
            <a:pPr algn="l">
              <a:buSzPct val="100000"/>
            </a:pPr>
            <a:r>
              <a:rPr lang="en-US" dirty="0" err="1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жолда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өседі?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43999" y="4373409"/>
            <a:ext cx="5774055" cy="28099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43999" y="4585811"/>
            <a:ext cx="2150507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Шешімі: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43999" y="5018365"/>
            <a:ext cx="5774055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а)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Бастапқы күй үшін: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43999" y="5487710"/>
            <a:ext cx="577405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99" y="5487710"/>
            <a:ext cx="5774055" cy="447675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043999" y="6142673"/>
            <a:ext cx="5774055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б)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Соңғы күй үшін: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43999" y="6612017"/>
            <a:ext cx="577405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99" y="6612017"/>
            <a:ext cx="5774055" cy="447675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043999" y="7266980"/>
            <a:ext cx="577405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99" y="7266980"/>
            <a:ext cx="5774055" cy="275153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7225248" y="1377196"/>
            <a:ext cx="259675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в) Физикалық түсіндірме: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7225248" y="1809750"/>
            <a:ext cx="7146012" cy="1048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Автокөлік ұзақ жолда жүргенде доңғалақтардағы ауа үйкеліс әсерінен қызады. Температура артқан сайын газ молекулаларының орташа кинетикалық энергиясы өседі (Ek = 3/2 kT). Молекулалар жылдамырақ қозғалып, доңғалақ қабырғаларына жиі және күштірек соғылады, нәтижесінде қысым жоғарылайды.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225248" y="3188493"/>
            <a:ext cx="7146012" cy="262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Идеал газ заңы бойынша: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225248" y="3474720"/>
            <a:ext cx="7146012" cy="456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418" y="3578364"/>
            <a:ext cx="7146012" cy="45636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225248" y="4138375"/>
            <a:ext cx="7146012" cy="786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Көлем V тұрақты болғандықтан, температура T артса, қысым P да пропорционал түрде артады. Сондықтан жүргізушілер доңғалақ қысымын тексергенде суық күйде өлшеуі керек.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7225248" y="5108853"/>
            <a:ext cx="7146012" cy="958215"/>
          </a:xfrm>
          <a:prstGeom prst="roundRect">
            <a:avLst>
              <a:gd name="adj" fmla="val 2565"/>
            </a:avLst>
          </a:prstGeom>
          <a:solidFill>
            <a:srgbClr val="FFCDB3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078" y="5353169"/>
            <a:ext cx="204787" cy="16383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757695" y="5313640"/>
            <a:ext cx="6449735" cy="524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Қауіпсіздік ескертуі: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Қызған доңғалақтың қысымын төмендетпеңіз – суығаннан кейін қысым қалыпты деңгейге түседі.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51917" y="359628"/>
            <a:ext cx="12861846" cy="5504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Құндылықтар: Әділдік және жауапкершілік термодинамикада</a:t>
            </a:r>
            <a:endParaRPr lang="en-US"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51917" y="977086"/>
            <a:ext cx="4274225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Қазақ дәстүрі мен термодинамика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91980" y="1501821"/>
            <a:ext cx="13288089" cy="648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Қазақтың шай құю дәстүрі – қонаққа деген құрметтің көрінісі. Шай әрқашан дұрыс температурада ұсынылуы керек: тым ыстық – күйдіреді, тым салқын – дәмсіз. Бұл термодинамиканың әділдік пен жауапкершілік құндылықтарымен тамаша үйлесуі.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2" y="2280324"/>
            <a:ext cx="251579" cy="25157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53765" y="2275086"/>
            <a:ext cx="2615565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Жылу алмасу заңдылығы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3765" y="2650966"/>
            <a:ext cx="9464755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80°C шай 60°C шайға қарағанда тез суиды, себебі қоршаған ортамен температура градиенті үлкен (ΔT үлкен → жылу ағыны жоғары). Ньютонның суу заңы бойынша: Q ~ ΔT.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191" y="3690544"/>
            <a:ext cx="251579" cy="25157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48513" y="3685306"/>
            <a:ext cx="2962989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Бет ауданы және араластыру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448513" y="4061186"/>
            <a:ext cx="9741457" cy="1073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Кең аузы бар ыдыстағы шай тез суиды (бет ауданы үлкен). Араластыру конвекцияны күшейтіп, жылу алмасуды тездетеді. МКТ бойынша жоғары температурада молекулалар белсенді қозғалып, энергияны жылдам береді.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1154845" y="5183212"/>
            <a:ext cx="13288089" cy="28575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1177705" y="5401712"/>
            <a:ext cx="13036510" cy="268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«Әділ болсаң – ардақты боласың»</a:t>
            </a:r>
            <a:r>
              <a:rPr lang="en-US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– бұл дәстүрлік даналық тек адами қарым-қатынаста ғана емес, кәсіби жауапкершілікте де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051916" y="5182330"/>
            <a:ext cx="22860" cy="645795"/>
          </a:xfrm>
          <a:prstGeom prst="rect">
            <a:avLst/>
          </a:prstGeom>
          <a:solidFill>
            <a:srgbClr val="E04F00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7705" y="5847280"/>
            <a:ext cx="419457" cy="41945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177705" y="6476406"/>
            <a:ext cx="2202299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Бариста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177705" y="6852286"/>
            <a:ext cx="4289584" cy="1073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Кофе мен сүтті дұрыс температурада дайындау – сапалы қызмет пен қауіпсіздіктің кепілі. Температураны әділ бақылау клиентке деген құрметті көрсетеді.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6958" y="5847280"/>
            <a:ext cx="419457" cy="41945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676958" y="6476406"/>
            <a:ext cx="2202299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Технолог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5676958" y="6852286"/>
            <a:ext cx="4289584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Өндірістік процестерде температура режимін сақтау – өнім сапасы мен қызметкерлер қауіпсіздігіне жауапкершілік.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211" y="5847280"/>
            <a:ext cx="419457" cy="419457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0176211" y="6476406"/>
            <a:ext cx="2202299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Қазандық операторы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5"/>
          <p:cNvSpPr/>
          <p:nvPr/>
        </p:nvSpPr>
        <p:spPr>
          <a:xfrm>
            <a:off x="10176211" y="6852286"/>
            <a:ext cx="4289584" cy="536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Жылыту жүйелерінде параметрлерді әділ реттеу – тұрғындардың жайлылығы үшін адал еңбек.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Самаурын фото: смотрите и скачивайте изображения — Яндекс Картинки">
            <a:extLst>
              <a:ext uri="{FF2B5EF4-FFF2-40B4-BE49-F238E27FC236}">
                <a16:creationId xmlns:a16="http://schemas.microsoft.com/office/drawing/2014/main" id="{39BF6AAC-1CD1-4823-BD4B-D269D08C4EF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12970"/>
          <a:stretch/>
        </p:blipFill>
        <p:spPr bwMode="auto">
          <a:xfrm>
            <a:off x="11645085" y="1944325"/>
            <a:ext cx="2615565" cy="3190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5250" y="498158"/>
            <a:ext cx="6889433" cy="548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Қорытынды және үй тапсырмасы</a:t>
            </a:r>
            <a:endParaRPr lang="en-US"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45250" y="1381482"/>
            <a:ext cx="376238" cy="37623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588651" y="1412796"/>
            <a:ext cx="2634258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Негізгі түйіндер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88651" y="1842373"/>
            <a:ext cx="3748087" cy="1338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Термодинамикалық жүйелер (ашық, жабық, оқшауланған), параметрлер (P, V, T, n), тепе-теңдік күйлер, температура мен молекулалық энергияның байланысы – барлығы бір-бірімен тығыз байланысты.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545694" y="1381482"/>
            <a:ext cx="376238" cy="37623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6089095" y="1412796"/>
            <a:ext cx="2634258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89095" y="1842373"/>
            <a:ext cx="3748087" cy="107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Бір молекула үшін: Ek = 3/2 kT, 1 моль үшін: Ek = 3/2 RT. Температура артса, кинетикалық энергия да артады – бұл диффузия, қысым өзгерісі, жылу алмасу процестерін түсіндіреді.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046137" y="1381482"/>
            <a:ext cx="376238" cy="37623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10589538" y="1412796"/>
            <a:ext cx="2634258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Практикалық мәні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589538" y="1842373"/>
            <a:ext cx="3748087" cy="1338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Термодинамика тек теория емес – жылу энергетикасы, HVAC технологиялары, өндірістік процестер сияқты салаларда қолданылады. Әділдік пен жауапкершілік – кәсіби маманның басты қасиеттері.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45250" y="3452360"/>
            <a:ext cx="13292376" cy="28456"/>
          </a:xfrm>
          <a:prstGeom prst="rect">
            <a:avLst/>
          </a:prstGeom>
          <a:solidFill>
            <a:srgbClr val="383838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45250" y="3731657"/>
            <a:ext cx="3899059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🏠</a:t>
            </a:r>
            <a:r>
              <a:rPr lang="en-US" sz="2800" dirty="0">
                <a:solidFill>
                  <a:srgbClr val="020202"/>
                </a:solidFill>
                <a:latin typeface="Times New Roman" panose="02020603050405020304" pitchFamily="18" charset="0"/>
                <a:ea typeface="PT Serif" pitchFamily="34" charset="-122"/>
                <a:cs typeface="Times New Roman" panose="02020603050405020304" pitchFamily="18" charset="0"/>
              </a:rPr>
              <a:t> Үй жұмысы: Зерттеу жобасы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5250" y="4469964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Тақырып:</a:t>
            </a: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Тұрмыстағы тепе-теңдік және тепе-теңдік емес процестер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45250" y="4888111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Тапсырма: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45250" y="5306259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Үйден мысал таңда (ыстық сорпаның тоңазытқышта суиуы, бөлме температурасы т.б.)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45250" y="5632371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2-3 күн бойы температура өзгерісін өлше және жаз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45250" y="5958483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ChatGPT көмегімен зерттеу сұрағын нақтыла және түсіндірме дайында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045250" y="6284595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5-7 сөйлем көлеміндегі есептеме жаз, график қос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45250" y="6702743"/>
            <a:ext cx="7812167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Формат:</a:t>
            </a: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А4, 1 бет (қолмен немесе компьютерде)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45250" y="7120890"/>
            <a:ext cx="7812167" cy="53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AI пайдалану мысалы:</a:t>
            </a:r>
            <a:r>
              <a:rPr lang="en-US" sz="1600" dirty="0">
                <a:solidFill>
                  <a:srgbClr val="383838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«Температура мен кинетикалық энергияның байланысын тұрмыстық мысалда қалай түсіндіремін?»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9272945" y="4507587"/>
            <a:ext cx="5072182" cy="1245989"/>
          </a:xfrm>
          <a:prstGeom prst="roundRect">
            <a:avLst>
              <a:gd name="adj" fmla="val 2014"/>
            </a:avLst>
          </a:prstGeom>
          <a:solidFill>
            <a:srgbClr val="FFCDB3"/>
          </a:solidFill>
          <a:ln/>
        </p:spPr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109" y="4760714"/>
            <a:ext cx="208955" cy="167164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9816227" y="4716542"/>
            <a:ext cx="4361736" cy="802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Ескерту: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 Бұл тапсырма бағаланбайды, бірақ келесі сабақта 1-2 жұмыс таныстырылады. Зерттеу дағдыңды дамытуға мүмкіндік!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26</TotalTime>
  <Words>1271</Words>
  <Application>Microsoft Office PowerPoint</Application>
  <PresentationFormat>Произвольный</PresentationFormat>
  <Paragraphs>113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PT Serif</vt:lpstr>
      <vt:lpstr>DM Sans</vt:lpstr>
      <vt:lpstr>Franklin Gothic Book</vt:lpstr>
      <vt:lpstr>Times New Roman</vt:lpstr>
      <vt:lpstr>Calibri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3</cp:revision>
  <dcterms:created xsi:type="dcterms:W3CDTF">2025-11-01T08:20:42Z</dcterms:created>
  <dcterms:modified xsi:type="dcterms:W3CDTF">2025-11-01T09:33:34Z</dcterms:modified>
</cp:coreProperties>
</file>