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lice" panose="020B0604020202020204" charset="0"/>
      <p:regular r:id="rId16"/>
    </p:embeddedFont>
    <p:embeddedFont>
      <p:font typeface="Manrope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03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27142"/>
            <a:ext cx="7907758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850"/>
              </a:lnSpc>
            </a:pPr>
            <a:r>
              <a:rPr lang="kk-KZ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Жылу машиналарының ПӘК-і. Карно циклі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566166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Термодинамиканың практикалық қолданысы: жылу энергиясын механикалық жұмысқа айналдырудың тиімділігін өлшеу және есептеу әдістерімен танысу.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35248"/>
            <a:ext cx="419504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33928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Апта дәйексөзі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118491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Бүгінгі сабағымызда біз бірлесіп жұмыс істей отырып, жылу қозғалтқыштарының пайдалы әсер коэффициентін есептеу әдістерін үйренеміз. Білім мен ынтымақтастық арқылы күрделі физикалық процестерді түсінуге қол жеткіземіз.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89" y="5440680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highlight>
                  <a:srgbClr val="FFF0ED"/>
                </a:highlight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Ынтымақтастық пен бірлік</a:t>
            </a: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білім алудың негізгі құндылығы.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4245" y="3151888"/>
            <a:ext cx="4790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i="1" spc="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Ынтымақ жүрген жерде ырыс бірге жүреді</a:t>
            </a:r>
            <a:endParaRPr lang="kk-K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23555"/>
            <a:ext cx="7556421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Жылу қозғалтқыштары біздің өміріміздің қай жерінде?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1537930" y="2231231"/>
            <a:ext cx="275213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Көлік қозғалтқыштары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537930" y="2660452"/>
            <a:ext cx="681228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Автомобильдер мен мотоциклдердің ішкі жану қозғалтқыштары отын энергиясын механикалық қозғалысқа айналдырады. Бензин немесе дизель отынының жануы арқылы жылу пайда болады.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1537930" y="4127659"/>
            <a:ext cx="323480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Жылу электр станциялары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537930" y="4556879"/>
            <a:ext cx="681228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ЖЭС турбиналары судың буына айналуы арқылы электр генераторларын айналдырады. Бұл процесте жылу энергиясы электр энергиясына өтеді.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537930" y="602408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Бу қозғалтқыштары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537930" y="6453307"/>
            <a:ext cx="681228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Тарихи маңызы зор бу қозғалтқыштары су буының қысымын пайдаланып, поршеньдерді қозғалысқа келтіреді. Индустриалдық революцияның негізі болған технология.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666" y="521613"/>
            <a:ext cx="7616547" cy="474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36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Жылу қозғалтқышының жұмыс принципі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54158" y="1469827"/>
            <a:ext cx="2835473" cy="296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Энергия түрлену процесі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54158" y="2176629"/>
            <a:ext cx="6325195" cy="606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Жылу қозғалтқышы </a:t>
            </a:r>
            <a:r>
              <a:rPr lang="en-US" b="1" dirty="0">
                <a:solidFill>
                  <a:srgbClr val="FF7047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жылу энергиясын механикалық жұмысқа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айналдыратын құрылғы. Бұл процесс үш негізгі кезеңнен тұрады: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54157" y="3403384"/>
            <a:ext cx="6325195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Q₁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жылытқыштан алынған жылу мөлшері (жоғары температура)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54158" y="3878065"/>
            <a:ext cx="6325195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 startAt="2"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орындалған пайдалы жұмыс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54158" y="4352746"/>
            <a:ext cx="6325195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 startAt="3"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Q₂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суытқышқа берілген жылу мөлшері (төмен температура)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54158" y="4998736"/>
            <a:ext cx="6325195" cy="910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Термодинамиканың заңдары бойынша, барлық жылу толығымен жұмысқа айналмайды – бір бөлігі міндетті түрде қоршаған ортаға кетеді.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6" y="1766293"/>
            <a:ext cx="5963879" cy="382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632" y="1096416"/>
            <a:ext cx="855821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ПӘК формулалары және олардың қолданысы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36495"/>
            <a:ext cx="4215289" cy="2865477"/>
          </a:xfrm>
          <a:prstGeom prst="roundRect">
            <a:avLst>
              <a:gd name="adj" fmla="val 6234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9768" y="264247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Негізгі формула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99768" y="3071693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η = A / Q₁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99768" y="3508296"/>
            <a:ext cx="380333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Пайдалы әсер коэффициенті орындалған жұмыстың алынған жылуға қатынасы ретінде анықталады. Бұл формула ең қарапайым түрі болып табылады.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07437" y="2436495"/>
            <a:ext cx="4215408" cy="2865477"/>
          </a:xfrm>
          <a:prstGeom prst="roundRect">
            <a:avLst>
              <a:gd name="adj" fmla="val 6234"/>
            </a:avLst>
          </a:prstGeom>
          <a:solidFill>
            <a:srgbClr val="FFFFFF"/>
          </a:solidFill>
          <a:ln w="7620">
            <a:solidFill>
              <a:srgbClr val="FFA64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13415" y="2642473"/>
            <a:ext cx="286202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Жылу арқылы өрнектеу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13415" y="3071693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η = (Q₁ – Q₂) / Q₁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13415" y="3508296"/>
            <a:ext cx="3803452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Қозғалтқыш тиімділігін жылу мөлшерлері арқылы есептеу. Q₁ мен Q₂ айырмасы орындалған жұмысты береді. Бұл формула энергия сақталу заңына негізделген.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1203" y="2436495"/>
            <a:ext cx="4215289" cy="2865477"/>
          </a:xfrm>
          <a:prstGeom prst="roundRect">
            <a:avLst>
              <a:gd name="adj" fmla="val 6234"/>
            </a:avLst>
          </a:prstGeom>
          <a:solidFill>
            <a:srgbClr val="FFFFFF"/>
          </a:solidFill>
          <a:ln w="7620">
            <a:solidFill>
              <a:srgbClr val="FFCE4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27181" y="264247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Пайыз түрінде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27181" y="3071693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η × 100%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27181" y="3508296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Тиімділікті пайызбен көрсету үшін қолданылады. Мысалы, η = 0,25 болса, ПӘК = 25% деген сөз. Практикада көбінесе осы түрі қолданылады.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5525214"/>
            <a:ext cx="13042821" cy="1160740"/>
          </a:xfrm>
          <a:prstGeom prst="roundRect">
            <a:avLst>
              <a:gd name="adj" fmla="val 15389"/>
            </a:avLst>
          </a:prstGeom>
          <a:solidFill>
            <a:srgbClr val="FFC4B3"/>
          </a:solidFill>
          <a:ln/>
        </p:spPr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5828109"/>
            <a:ext cx="248007" cy="198358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438513" y="5773103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Маңызды: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Кез келген жылу қозғалтқышының ПӘК-і </a:t>
            </a:r>
            <a:r>
              <a:rPr lang="en-US" dirty="0">
                <a:solidFill>
                  <a:srgbClr val="FF7047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әрқашан 100%-дан кіші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болады, өйткені термодинамиканың екінші заңы бойынша барлық жылу энергиясын пайдалы жұмысқа айналдыру мүмкін емес.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1609" y="884791"/>
            <a:ext cx="730817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Әр түрлі қозғалтқыштардың тиімділігі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664256" y="3364230"/>
            <a:ext cx="244113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25%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65" y="2123837"/>
            <a:ext cx="2977039" cy="297703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99962" y="5348764"/>
            <a:ext cx="256984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Бензинді қозғалтқыш</a:t>
            </a:r>
            <a:endParaRPr lang="en-US" sz="19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777984"/>
            <a:ext cx="4182189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Жеңіл көліктердің ішкі жану қозғалтқыштарының орташа ПӘК-і. Отынның 75%-і жылу ретінде ысырап болады.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094452" y="3364230"/>
            <a:ext cx="244113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35%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562" y="2123837"/>
            <a:ext cx="2977039" cy="297703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036469" y="5348764"/>
            <a:ext cx="255722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Дизельді қозғалтқыш</a:t>
            </a:r>
            <a:endParaRPr lang="en-US" sz="19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23986" y="5777984"/>
            <a:ext cx="418230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Жоғары қысым арқасында бензинді қозғалтқышқа қарағанда тиімдірек. Жүк көліктерінде кеңінен қолданылады.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0524768" y="3364230"/>
            <a:ext cx="244113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40%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877" y="2123837"/>
            <a:ext cx="2977039" cy="297703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505003" y="534876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ЖЭС турбинасы</a:t>
            </a:r>
            <a:endParaRPr lang="en-US" sz="19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654302" y="5777984"/>
            <a:ext cx="4182308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Заманауи жылу электр станцияларының турбиналары ең жоғары тиімділікке қол жеткізеді. Үздіксіз жұмыс істеу режимінде оңтайлы.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49965" y="599957"/>
            <a:ext cx="705064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Практикалық есеп шығару алгоритмі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91446" y="2286714"/>
            <a:ext cx="6124456" cy="198358"/>
          </a:xfrm>
          <a:prstGeom prst="roundRect">
            <a:avLst>
              <a:gd name="adj" fmla="val 9005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93790" y="2088237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92148" y="2881908"/>
            <a:ext cx="268176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Берілгендерді анықтау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2148" y="3311128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Есеп шартынан Q₁, Q₂ немесе A мәндерін тауып, олардың бірліктерін тексеру. Барлық шамалар бірдей өлшем бірлігінде болуы керек (джоуль немесе килоджоуль).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712035" y="1989058"/>
            <a:ext cx="6124456" cy="198358"/>
          </a:xfrm>
          <a:prstGeom prst="roundRect">
            <a:avLst>
              <a:gd name="adj" fmla="val 9005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414379" y="1790581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612737" y="258425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Формуланы таңдау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612737" y="3013472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Берілген шамаларға сәйкес формуланы таңдаймыз: егер A және Q₁ белгілі болса η = A/Q₁, ал Q₁ және Q₂ берілсе η = (Q₁ – Q₂)/Q₁ формуласын қолданамыз.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1091446" y="5156597"/>
            <a:ext cx="6124456" cy="198358"/>
          </a:xfrm>
          <a:prstGeom prst="roundRect">
            <a:avLst>
              <a:gd name="adj" fmla="val 9005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793790" y="4958120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992148" y="575179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Есептеу жүргізу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92148" y="6181011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Формулаға мәндерді қою және есептеу. Аралық қадамдарды нақты жазу. Калькуляторды дұрыс пайдалану және дөңгелектеуді сауатты орындау.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7712035" y="4858941"/>
            <a:ext cx="6124456" cy="198358"/>
          </a:xfrm>
          <a:prstGeom prst="roundRect">
            <a:avLst>
              <a:gd name="adj" fmla="val 9005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7414379" y="4660463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21" name="Text 15"/>
          <p:cNvSpPr/>
          <p:nvPr/>
        </p:nvSpPr>
        <p:spPr>
          <a:xfrm>
            <a:off x="7612737" y="545413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Жауапты тексеру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7612737" y="5883354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Алынған нәтиженің мағынасын бағалау. ПӘК 0 мен 1 (немесе 0% мен 100%) аралығында болуы тиіс. Бірліктерді дұрыс жазу және қорытындыны тұжырымдау.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77248" y="1534309"/>
            <a:ext cx="1211341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Жиі кездесетін қателіктер және олардан қалай аулақ болу керек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331607"/>
            <a:ext cx="4215289" cy="2685735"/>
          </a:xfrm>
          <a:prstGeom prst="roundRect">
            <a:avLst>
              <a:gd name="adj" fmla="val 4462"/>
            </a:avLst>
          </a:prstGeom>
          <a:solidFill>
            <a:srgbClr val="FFFFFF"/>
          </a:solidFill>
          <a:ln w="22860">
            <a:solidFill>
              <a:srgbClr val="FF704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70930" y="3331607"/>
            <a:ext cx="91440" cy="2459355"/>
          </a:xfrm>
          <a:prstGeom prst="roundRect">
            <a:avLst>
              <a:gd name="adj" fmla="val 195349"/>
            </a:avLst>
          </a:prstGeom>
          <a:solidFill>
            <a:srgbClr val="FF7047"/>
          </a:solidFill>
          <a:ln/>
        </p:spPr>
      </p:sp>
      <p:sp>
        <p:nvSpPr>
          <p:cNvPr id="5" name="Text 3"/>
          <p:cNvSpPr/>
          <p:nvPr/>
        </p:nvSpPr>
        <p:spPr>
          <a:xfrm>
            <a:off x="1083588" y="3552825"/>
            <a:ext cx="359223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Өлшем бірліктерін шатастыру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83588" y="3982045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Q₁ мегаджоульде (МДж), ал A килоджоульде (кДж) берілуі мүмкін. Есептеуден бұрын барлық шамаларды </a:t>
            </a: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бір өлшем бірлігіне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келтіру қажет. 1 МДж = 1000 кДж екенін ұмытпаңыз.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07437" y="3331607"/>
            <a:ext cx="4215408" cy="2685735"/>
          </a:xfrm>
          <a:prstGeom prst="roundRect">
            <a:avLst>
              <a:gd name="adj" fmla="val 4462"/>
            </a:avLst>
          </a:prstGeom>
          <a:solidFill>
            <a:srgbClr val="FFFFFF"/>
          </a:solidFill>
          <a:ln w="22860">
            <a:solidFill>
              <a:srgbClr val="FFA647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184577" y="3331607"/>
            <a:ext cx="91440" cy="2459355"/>
          </a:xfrm>
          <a:prstGeom prst="roundRect">
            <a:avLst>
              <a:gd name="adj" fmla="val 195349"/>
            </a:avLst>
          </a:prstGeom>
          <a:solidFill>
            <a:srgbClr val="FFA647"/>
          </a:solidFill>
          <a:ln/>
        </p:spPr>
      </p:sp>
      <p:sp>
        <p:nvSpPr>
          <p:cNvPr id="9" name="Text 7"/>
          <p:cNvSpPr/>
          <p:nvPr/>
        </p:nvSpPr>
        <p:spPr>
          <a:xfrm>
            <a:off x="5497235" y="355282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Пайызға айналдыру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97235" y="3982045"/>
            <a:ext cx="3704392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η мәні 0 мен 1 арасындағы ондық бөлшек болады (мысалы, 0,3). Пайызға айналдыру үшін </a:t>
            </a: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100%-ға көбейту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керек: 0,3 × 100% = 30%. Бұл қадамды жіберіп алмау маңызды.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1203" y="3331607"/>
            <a:ext cx="4215289" cy="2685735"/>
          </a:xfrm>
          <a:prstGeom prst="roundRect">
            <a:avLst>
              <a:gd name="adj" fmla="val 4462"/>
            </a:avLst>
          </a:prstGeom>
          <a:solidFill>
            <a:srgbClr val="FFFFFF"/>
          </a:solidFill>
          <a:ln w="22860">
            <a:solidFill>
              <a:srgbClr val="FFCE47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598343" y="3331607"/>
            <a:ext cx="91440" cy="2459355"/>
          </a:xfrm>
          <a:prstGeom prst="roundRect">
            <a:avLst>
              <a:gd name="adj" fmla="val 195349"/>
            </a:avLst>
          </a:prstGeom>
          <a:solidFill>
            <a:srgbClr val="FFCE47"/>
          </a:solidFill>
          <a:ln/>
        </p:spPr>
      </p:sp>
      <p:sp>
        <p:nvSpPr>
          <p:cNvPr id="13" name="Text 11"/>
          <p:cNvSpPr/>
          <p:nvPr/>
        </p:nvSpPr>
        <p:spPr>
          <a:xfrm>
            <a:off x="9911001" y="3552825"/>
            <a:ext cx="330672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Формуланы дұрыс таңдамау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911001" y="3982045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Есепте берілген шамаларға назар аудару керек. Егер жұмыс A берілсе – бірінші формуланы, ал тек жылу мөлшерлері Q₁ және Q₂ белгілі болса – </a:t>
            </a: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екінші формуланы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қолдану дұрыс.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0299" y="530423"/>
            <a:ext cx="7716202" cy="892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32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Үй тапсырмасы: Өмірдегі жылу қозғалтқыштары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00299" y="1690330"/>
            <a:ext cx="3768804" cy="2614017"/>
          </a:xfrm>
          <a:prstGeom prst="roundRect">
            <a:avLst>
              <a:gd name="adj" fmla="val 6146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86393" y="1876425"/>
            <a:ext cx="535424" cy="535424"/>
          </a:xfrm>
          <a:prstGeom prst="roundRect">
            <a:avLst>
              <a:gd name="adj" fmla="val 17076346"/>
            </a:avLst>
          </a:prstGeom>
          <a:solidFill>
            <a:srgbClr val="FF7047"/>
          </a:solidFill>
          <a:ln/>
        </p:spPr>
      </p:sp>
      <p:sp>
        <p:nvSpPr>
          <p:cNvPr id="7" name="Text 3"/>
          <p:cNvSpPr/>
          <p:nvPr/>
        </p:nvSpPr>
        <p:spPr>
          <a:xfrm>
            <a:off x="6386393" y="2590324"/>
            <a:ext cx="2231231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Зерттеу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386393" y="2976205"/>
            <a:ext cx="3396615" cy="1142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Күнделікті өмірде кездесетін </a:t>
            </a: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үш түрлі жылу қозғалтқышын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табыңыз. Олардың жұмыс принципін қысқаша сипаттаңыз.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10147578" y="1690330"/>
            <a:ext cx="3768923" cy="2614017"/>
          </a:xfrm>
          <a:prstGeom prst="roundRect">
            <a:avLst>
              <a:gd name="adj" fmla="val 6146"/>
            </a:avLst>
          </a:prstGeom>
          <a:solidFill>
            <a:srgbClr val="FFFFFF"/>
          </a:solidFill>
          <a:ln w="7620">
            <a:solidFill>
              <a:srgbClr val="FFA647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10333673" y="1876425"/>
            <a:ext cx="535424" cy="535424"/>
          </a:xfrm>
          <a:prstGeom prst="roundRect">
            <a:avLst>
              <a:gd name="adj" fmla="val 17076346"/>
            </a:avLst>
          </a:prstGeom>
          <a:solidFill>
            <a:srgbClr val="FFA647"/>
          </a:solidFill>
          <a:ln/>
        </p:spPr>
      </p:sp>
      <p:sp>
        <p:nvSpPr>
          <p:cNvPr id="12" name="Text 7"/>
          <p:cNvSpPr/>
          <p:nvPr/>
        </p:nvSpPr>
        <p:spPr>
          <a:xfrm>
            <a:off x="10333673" y="2590324"/>
            <a:ext cx="2231231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Талдау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0333673" y="2976205"/>
            <a:ext cx="3396734" cy="1142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Әр қозғалтқыштың ПӘК-і неге </a:t>
            </a: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100% бола алмайтынын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физикалық тұрғыдан түсіндіріңіз. Қандай энергия шығындары болады?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6200299" y="4482822"/>
            <a:ext cx="7716202" cy="2042993"/>
          </a:xfrm>
          <a:prstGeom prst="roundRect">
            <a:avLst>
              <a:gd name="adj" fmla="val 7864"/>
            </a:avLst>
          </a:prstGeom>
          <a:solidFill>
            <a:srgbClr val="FFFFFF"/>
          </a:solidFill>
          <a:ln w="7620">
            <a:solidFill>
              <a:srgbClr val="FFCE47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6386393" y="4668917"/>
            <a:ext cx="535424" cy="535424"/>
          </a:xfrm>
          <a:prstGeom prst="roundRect">
            <a:avLst>
              <a:gd name="adj" fmla="val 17076346"/>
            </a:avLst>
          </a:prstGeom>
          <a:solidFill>
            <a:srgbClr val="FFCE47"/>
          </a:solidFill>
          <a:ln/>
        </p:spPr>
      </p:sp>
      <p:sp>
        <p:nvSpPr>
          <p:cNvPr id="17" name="Text 11"/>
          <p:cNvSpPr/>
          <p:nvPr/>
        </p:nvSpPr>
        <p:spPr>
          <a:xfrm>
            <a:off x="6386393" y="5382816"/>
            <a:ext cx="2231231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Рәсімдеу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6386393" y="5768697"/>
            <a:ext cx="7344013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Өз ойларыңызды шағын эссе немесе жоба түрінде жазыңыз. Суреттермен безендіруге болады. Келесі сабаққа дайын болыңыз!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6467951" y="6927294"/>
            <a:ext cx="7448550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«Білім – күш, ал термодинамика – қазіргі технологияның жүрегі. Бүгін үйренген формулалар өнеркәсіпті, көлікті және энергетиканы түсінудің кілті болып табылады.»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4"/>
          <p:cNvSpPr/>
          <p:nvPr/>
        </p:nvSpPr>
        <p:spPr>
          <a:xfrm>
            <a:off x="6238968" y="6878240"/>
            <a:ext cx="22860" cy="972503"/>
          </a:xfrm>
          <a:prstGeom prst="rect">
            <a:avLst/>
          </a:prstGeom>
          <a:solidFill>
            <a:srgbClr val="FF7047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739</Words>
  <Application>Microsoft Office PowerPoint</Application>
  <PresentationFormat>Произвольный</PresentationFormat>
  <Paragraphs>74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Calibri</vt:lpstr>
      <vt:lpstr>Alice</vt:lpstr>
      <vt:lpstr>Manrope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4</cp:revision>
  <dcterms:created xsi:type="dcterms:W3CDTF">2025-11-29T11:03:08Z</dcterms:created>
  <dcterms:modified xsi:type="dcterms:W3CDTF">2025-12-05T20:53:29Z</dcterms:modified>
</cp:coreProperties>
</file>