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Barlow"/>
      <p:regular r:id="rId17"/>
    </p:embeddedFont>
    <p:embeddedFont>
      <p:font typeface="Barlow"/>
      <p:regular r:id="rId18"/>
    </p:embeddedFont>
    <p:embeddedFont>
      <p:font typeface="Barlow"/>
      <p:regular r:id="rId19"/>
    </p:embeddedFont>
    <p:embeddedFont>
      <p:font typeface="Barlow"/>
      <p:regular r:id="rId20"/>
    </p:embeddedFont>
    <p:embeddedFont>
      <p:font typeface="Montserrat"/>
      <p:regular r:id="rId21"/>
    </p:embeddedFont>
    <p:embeddedFont>
      <p:font typeface="Montserrat"/>
      <p:regular r:id="rId22"/>
    </p:embeddedFont>
    <p:embeddedFont>
      <p:font typeface="Montserrat"/>
      <p:regular r:id="rId23"/>
    </p:embeddedFont>
    <p:embeddedFont>
      <p:font typeface="Montserrat"/>
      <p:regular r:id="rId24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Relationship Id="rId22" Type="http://schemas.openxmlformats.org/officeDocument/2006/relationships/font" Target="fonts/font6.fntdata"/><Relationship Id="rId23" Type="http://schemas.openxmlformats.org/officeDocument/2006/relationships/font" Target="fonts/font7.fntdata"/><Relationship Id="rId24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0-1.png"/><Relationship Id="rId2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1-1.png"/><Relationship Id="rId2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2-1.png"/><Relationship Id="rId2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3-1.png"/><Relationship Id="rId2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4-1.png"/><Relationship Id="rId2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5-1.png"/><Relationship Id="rId2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6-1.png"/><Relationship Id="rId2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7-1.png"/><Relationship Id="rId2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8-1.png"/><Relationship Id="rId2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9-1.png"/><Relationship Id="rId2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image" Target="../media/image-10-3.png"/><Relationship Id="rId4" Type="http://schemas.openxmlformats.org/officeDocument/2006/relationships/image" Target="../media/image-10-4.png"/><Relationship Id="rId5" Type="http://schemas.openxmlformats.org/officeDocument/2006/relationships/slideLayout" Target="../slideLayouts/slideLayout11.xml"/><Relationship Id="rId6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image" Target="../media/image-3-3.png"/><Relationship Id="rId4" Type="http://schemas.openxmlformats.org/officeDocument/2006/relationships/image" Target="../media/image-3-4.png"/><Relationship Id="rId5" Type="http://schemas.openxmlformats.org/officeDocument/2006/relationships/image" Target="../media/image-3-5.png"/><Relationship Id="rId6" Type="http://schemas.openxmlformats.org/officeDocument/2006/relationships/image" Target="../media/image-3-6.png"/><Relationship Id="rId7" Type="http://schemas.openxmlformats.org/officeDocument/2006/relationships/image" Target="../media/image-3-7.png"/><Relationship Id="rId8" Type="http://schemas.openxmlformats.org/officeDocument/2006/relationships/image" Target="../media/image-3-8.png"/><Relationship Id="rId9" Type="http://schemas.openxmlformats.org/officeDocument/2006/relationships/image" Target="../media/image-3-9.png"/><Relationship Id="rId10" Type="http://schemas.openxmlformats.org/officeDocument/2006/relationships/image" Target="../media/image-3-10.png"/><Relationship Id="rId11" Type="http://schemas.openxmlformats.org/officeDocument/2006/relationships/slideLayout" Target="../slideLayouts/slideLayout4.xml"/><Relationship Id="rId1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png"/><Relationship Id="rId4" Type="http://schemas.openxmlformats.org/officeDocument/2006/relationships/image" Target="../media/image-4-4.png"/><Relationship Id="rId5" Type="http://schemas.openxmlformats.org/officeDocument/2006/relationships/image" Target="../media/image-4-5.png"/><Relationship Id="rId6" Type="http://schemas.openxmlformats.org/officeDocument/2006/relationships/image" Target="../media/image-4-6.png"/><Relationship Id="rId7" Type="http://schemas.openxmlformats.org/officeDocument/2006/relationships/slideLayout" Target="../slideLayouts/slideLayout5.xml"/><Relationship Id="rId8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png"/><Relationship Id="rId4" Type="http://schemas.openxmlformats.org/officeDocument/2006/relationships/image" Target="../media/image-6-4.png"/><Relationship Id="rId5" Type="http://schemas.openxmlformats.org/officeDocument/2006/relationships/image" Target="../media/image-6-5.png"/><Relationship Id="rId6" Type="http://schemas.openxmlformats.org/officeDocument/2006/relationships/image" Target="../media/image-6-6.png"/><Relationship Id="rId7" Type="http://schemas.openxmlformats.org/officeDocument/2006/relationships/image" Target="../media/image-6-7.png"/><Relationship Id="rId8" Type="http://schemas.openxmlformats.org/officeDocument/2006/relationships/image" Target="../media/image-6-8.png"/><Relationship Id="rId9" Type="http://schemas.openxmlformats.org/officeDocument/2006/relationships/image" Target="../media/image-6-9.png"/><Relationship Id="rId10" Type="http://schemas.openxmlformats.org/officeDocument/2006/relationships/slideLayout" Target="../slideLayouts/slideLayout7.xml"/><Relationship Id="rId11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image" Target="../media/image-7-4.png"/><Relationship Id="rId5" Type="http://schemas.openxmlformats.org/officeDocument/2006/relationships/slideLayout" Target="../slideLayouts/slideLayout8.xml"/><Relationship Id="rId6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png"/><Relationship Id="rId4" Type="http://schemas.openxmlformats.org/officeDocument/2006/relationships/image" Target="../media/image-8-4.png"/><Relationship Id="rId5" Type="http://schemas.openxmlformats.org/officeDocument/2006/relationships/slideLayout" Target="../slideLayouts/slideLayout9.xml"/><Relationship Id="rId6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image" Target="../media/image-9-3.png"/><Relationship Id="rId4" Type="http://schemas.openxmlformats.org/officeDocument/2006/relationships/image" Target="../media/image-9-4.png"/><Relationship Id="rId5" Type="http://schemas.openxmlformats.org/officeDocument/2006/relationships/slideLayout" Target="../slideLayouts/slideLayout10.xml"/><Relationship Id="rId6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44709" y="2475786"/>
            <a:ext cx="7627382" cy="18705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900"/>
              </a:lnSpc>
              <a:buNone/>
            </a:pPr>
            <a:r>
              <a:rPr lang="en-US" sz="39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Температура, оны өлшеу тәсілдері, температураның шкалалары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244709" y="4630698"/>
            <a:ext cx="7627382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8-сынып физика сабағына арналған қысқа мерзімді жоспар</a:t>
            </a:r>
            <a:endParaRPr lang="en-US" sz="1450" dirty="0"/>
          </a:p>
        </p:txBody>
      </p:sp>
      <p:sp>
        <p:nvSpPr>
          <p:cNvPr id="5" name="Text 2"/>
          <p:cNvSpPr/>
          <p:nvPr/>
        </p:nvSpPr>
        <p:spPr>
          <a:xfrm>
            <a:off x="6244709" y="5147191"/>
            <a:ext cx="7627382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Оқу мақсаты: температураны жылулық ұлғаю негізінде сипаттау және әр түрлі шкала (Цельсий, Кельвин) бойынша өрнектеу</a:t>
            </a:r>
            <a:endParaRPr lang="en-US" sz="14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02945" y="622221"/>
            <a:ext cx="7114699" cy="5780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550"/>
              </a:lnSpc>
              <a:buNone/>
            </a:pPr>
            <a:r>
              <a:rPr lang="en-US" sz="36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Бағалау және үй тапсырмасы</a:t>
            </a:r>
            <a:endParaRPr lang="en-US" sz="3600" dirty="0"/>
          </a:p>
        </p:txBody>
      </p:sp>
      <p:sp>
        <p:nvSpPr>
          <p:cNvPr id="3" name="Text 1"/>
          <p:cNvSpPr/>
          <p:nvPr/>
        </p:nvSpPr>
        <p:spPr>
          <a:xfrm>
            <a:off x="702945" y="1639610"/>
            <a:ext cx="2312432" cy="2889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Рефлексия</a:t>
            </a:r>
            <a:endParaRPr lang="en-US" sz="1800" dirty="0"/>
          </a:p>
        </p:txBody>
      </p:sp>
      <p:sp>
        <p:nvSpPr>
          <p:cNvPr id="4" name="Shape 2"/>
          <p:cNvSpPr/>
          <p:nvPr/>
        </p:nvSpPr>
        <p:spPr>
          <a:xfrm>
            <a:off x="702945" y="2126218"/>
            <a:ext cx="702945" cy="1054418"/>
          </a:xfrm>
          <a:prstGeom prst="roundRect">
            <a:avLst>
              <a:gd name="adj" fmla="val 360023"/>
            </a:avLst>
          </a:prstGeom>
          <a:solidFill>
            <a:srgbClr val="5CC97B"/>
          </a:solidFill>
          <a:ln w="7620">
            <a:solidFill>
              <a:srgbClr val="42AF61"/>
            </a:solidFill>
            <a:prstDash val="solid"/>
          </a:ln>
        </p:spPr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2615" y="2488644"/>
            <a:ext cx="263604" cy="329446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581626" y="2301954"/>
            <a:ext cx="5519261" cy="2811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3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Барлығын түсіндім</a:t>
            </a:r>
            <a:endParaRPr lang="en-US" sz="1350" dirty="0"/>
          </a:p>
        </p:txBody>
      </p:sp>
      <p:sp>
        <p:nvSpPr>
          <p:cNvPr id="7" name="Shape 4"/>
          <p:cNvSpPr/>
          <p:nvPr/>
        </p:nvSpPr>
        <p:spPr>
          <a:xfrm>
            <a:off x="702945" y="3356372"/>
            <a:ext cx="702945" cy="1054418"/>
          </a:xfrm>
          <a:prstGeom prst="roundRect">
            <a:avLst>
              <a:gd name="adj" fmla="val 360023"/>
            </a:avLst>
          </a:prstGeom>
          <a:solidFill>
            <a:srgbClr val="F9D933"/>
          </a:solidFill>
          <a:ln w="7620">
            <a:solidFill>
              <a:srgbClr val="DFBF19"/>
            </a:solidFill>
            <a:prstDash val="solid"/>
          </a:ln>
        </p:spPr>
      </p:sp>
      <p:pic>
        <p:nvPicPr>
          <p:cNvPr id="8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615" y="3718798"/>
            <a:ext cx="263604" cy="329446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1581626" y="3532108"/>
            <a:ext cx="5519261" cy="2811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3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Кей жерін түсінбедім</a:t>
            </a:r>
            <a:endParaRPr lang="en-US" sz="1350" dirty="0"/>
          </a:p>
        </p:txBody>
      </p:sp>
      <p:sp>
        <p:nvSpPr>
          <p:cNvPr id="10" name="Shape 6"/>
          <p:cNvSpPr/>
          <p:nvPr/>
        </p:nvSpPr>
        <p:spPr>
          <a:xfrm>
            <a:off x="702945" y="4586526"/>
            <a:ext cx="702945" cy="1054418"/>
          </a:xfrm>
          <a:prstGeom prst="roundRect">
            <a:avLst>
              <a:gd name="adj" fmla="val 360023"/>
            </a:avLst>
          </a:prstGeom>
          <a:solidFill>
            <a:srgbClr val="F44444"/>
          </a:solidFill>
          <a:ln w="7620">
            <a:solidFill>
              <a:srgbClr val="FF5D5D"/>
            </a:solidFill>
            <a:prstDash val="solid"/>
          </a:ln>
        </p:spPr>
      </p:sp>
      <p:pic>
        <p:nvPicPr>
          <p:cNvPr id="11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615" y="4948952"/>
            <a:ext cx="263604" cy="329446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1581626" y="4762262"/>
            <a:ext cx="5519261" cy="2811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3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Әлі де сұрағым бар</a:t>
            </a:r>
            <a:endParaRPr lang="en-US" sz="1350" dirty="0"/>
          </a:p>
        </p:txBody>
      </p:sp>
      <p:sp>
        <p:nvSpPr>
          <p:cNvPr id="13" name="Text 8"/>
          <p:cNvSpPr/>
          <p:nvPr/>
        </p:nvSpPr>
        <p:spPr>
          <a:xfrm>
            <a:off x="702945" y="5838587"/>
            <a:ext cx="6397943" cy="2811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3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«3–2–1» әдісі: 3 жаңа нәрсе, 2 мысал, 1 сұрақ</a:t>
            </a:r>
            <a:endParaRPr lang="en-US" sz="1350" dirty="0"/>
          </a:p>
        </p:txBody>
      </p:sp>
      <p:pic>
        <p:nvPicPr>
          <p:cNvPr id="14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7718" y="1661517"/>
            <a:ext cx="2736771" cy="2736771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7537133" y="4595932"/>
            <a:ext cx="2312432" cy="2889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Үй тапсырмасы</a:t>
            </a:r>
            <a:endParaRPr lang="en-US" sz="1800" dirty="0"/>
          </a:p>
        </p:txBody>
      </p:sp>
      <p:sp>
        <p:nvSpPr>
          <p:cNvPr id="16" name="Text 10"/>
          <p:cNvSpPr/>
          <p:nvPr/>
        </p:nvSpPr>
        <p:spPr>
          <a:xfrm>
            <a:off x="7537133" y="5060633"/>
            <a:ext cx="6397943" cy="5622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200"/>
              </a:lnSpc>
              <a:buSzPct val="100000"/>
              <a:buChar char="•"/>
            </a:pPr>
            <a:r>
              <a:rPr lang="en-US" sz="13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«МКТ қағидаларын тұрмыстық мысалмен дәлелде» тақырыбына 5 жолды өлең (синквейн) жазу</a:t>
            </a:r>
            <a:endParaRPr lang="en-US" sz="1350" dirty="0"/>
          </a:p>
        </p:txBody>
      </p:sp>
      <p:sp>
        <p:nvSpPr>
          <p:cNvPr id="17" name="Text 11"/>
          <p:cNvSpPr/>
          <p:nvPr/>
        </p:nvSpPr>
        <p:spPr>
          <a:xfrm>
            <a:off x="7537133" y="5684282"/>
            <a:ext cx="6397943" cy="5622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200"/>
              </a:lnSpc>
              <a:buSzPct val="100000"/>
              <a:buChar char="•"/>
            </a:pPr>
            <a:r>
              <a:rPr lang="en-US" sz="13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ChatGPT немесе PhET симуляциясын қолданып «Температураны өлшеу құралдары» тақырыбында шағын зерттеу жазу</a:t>
            </a:r>
            <a:endParaRPr lang="en-US" sz="1350" dirty="0"/>
          </a:p>
        </p:txBody>
      </p:sp>
      <p:sp>
        <p:nvSpPr>
          <p:cNvPr id="18" name="Text 12"/>
          <p:cNvSpPr/>
          <p:nvPr/>
        </p:nvSpPr>
        <p:spPr>
          <a:xfrm>
            <a:off x="7537133" y="6422231"/>
            <a:ext cx="2452330" cy="2889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Қосымша тапсырма</a:t>
            </a:r>
            <a:endParaRPr lang="en-US" sz="1800" dirty="0"/>
          </a:p>
        </p:txBody>
      </p:sp>
      <p:sp>
        <p:nvSpPr>
          <p:cNvPr id="19" name="Text 13"/>
          <p:cNvSpPr/>
          <p:nvPr/>
        </p:nvSpPr>
        <p:spPr>
          <a:xfrm>
            <a:off x="7537133" y="6886932"/>
            <a:ext cx="6397943" cy="5622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3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Қабілетті оқушыларға: Excel немесе GeoGebra-да Цельсий – Фаренгейт – Кельвин арасындағы түрлендіру кестесін құру</a:t>
            </a:r>
            <a:endParaRPr lang="en-US" sz="13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19614" y="638770"/>
            <a:ext cx="5635109" cy="5918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650"/>
              </a:lnSpc>
              <a:buNone/>
            </a:pPr>
            <a:r>
              <a:rPr lang="en-US" sz="37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Сабақтың мақсаттары</a:t>
            </a:r>
            <a:endParaRPr lang="en-US" sz="3700" dirty="0"/>
          </a:p>
        </p:txBody>
      </p:sp>
      <p:sp>
        <p:nvSpPr>
          <p:cNvPr id="3" name="Text 1"/>
          <p:cNvSpPr/>
          <p:nvPr/>
        </p:nvSpPr>
        <p:spPr>
          <a:xfrm>
            <a:off x="719614" y="1590437"/>
            <a:ext cx="13191173" cy="8633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Бұл сабақта біз температураның физикалық мағынасын тереңірек түсініп, оны өлшеудің әртүрлі әдістерімен танысамыз. Сондай-ақ, күнделікті өмірде және ғылымда температураның маңыздылығын бағалай отырып, температура шкалаларын қолдану дағдыларын дамытамыз.</a:t>
            </a:r>
            <a:endParaRPr lang="en-US" sz="1400" dirty="0"/>
          </a:p>
        </p:txBody>
      </p:sp>
      <p:sp>
        <p:nvSpPr>
          <p:cNvPr id="4" name="Shape 2"/>
          <p:cNvSpPr/>
          <p:nvPr/>
        </p:nvSpPr>
        <p:spPr>
          <a:xfrm>
            <a:off x="719614" y="2656165"/>
            <a:ext cx="4277082" cy="1929884"/>
          </a:xfrm>
          <a:prstGeom prst="roundRect">
            <a:avLst>
              <a:gd name="adj" fmla="val 13984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907137" y="2843689"/>
            <a:ext cx="2367320" cy="2958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Түсіндіру</a:t>
            </a:r>
            <a:endParaRPr lang="en-US" sz="1850" dirty="0"/>
          </a:p>
        </p:txBody>
      </p:sp>
      <p:sp>
        <p:nvSpPr>
          <p:cNvPr id="6" name="Text 4"/>
          <p:cNvSpPr/>
          <p:nvPr/>
        </p:nvSpPr>
        <p:spPr>
          <a:xfrm>
            <a:off x="907137" y="3247430"/>
            <a:ext cx="3902035" cy="8633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Температура ұғымын, оның молекулалардың кинетикалық энергиясымен байланысын түсіндіреді.</a:t>
            </a:r>
            <a:endParaRPr lang="en-US" sz="1400" dirty="0"/>
          </a:p>
        </p:txBody>
      </p:sp>
      <p:sp>
        <p:nvSpPr>
          <p:cNvPr id="7" name="Shape 5"/>
          <p:cNvSpPr/>
          <p:nvPr/>
        </p:nvSpPr>
        <p:spPr>
          <a:xfrm>
            <a:off x="5176599" y="2656165"/>
            <a:ext cx="4277082" cy="1929884"/>
          </a:xfrm>
          <a:prstGeom prst="roundRect">
            <a:avLst>
              <a:gd name="adj" fmla="val 13984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5364123" y="2843689"/>
            <a:ext cx="2367320" cy="2958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Сипаттау</a:t>
            </a:r>
            <a:endParaRPr lang="en-US" sz="1850" dirty="0"/>
          </a:p>
        </p:txBody>
      </p:sp>
      <p:sp>
        <p:nvSpPr>
          <p:cNvPr id="9" name="Text 7"/>
          <p:cNvSpPr/>
          <p:nvPr/>
        </p:nvSpPr>
        <p:spPr>
          <a:xfrm>
            <a:off x="5364123" y="3247430"/>
            <a:ext cx="3902035" cy="8633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Температураны өлшеу тәсілдерін, оның ішінде термометрлердің түрлері мен жұмыс істеу принциптерін сипаттайды.</a:t>
            </a:r>
            <a:endParaRPr lang="en-US" sz="1400" dirty="0"/>
          </a:p>
        </p:txBody>
      </p:sp>
      <p:sp>
        <p:nvSpPr>
          <p:cNvPr id="10" name="Shape 8"/>
          <p:cNvSpPr/>
          <p:nvPr/>
        </p:nvSpPr>
        <p:spPr>
          <a:xfrm>
            <a:off x="9633585" y="2656165"/>
            <a:ext cx="4277201" cy="1929884"/>
          </a:xfrm>
          <a:prstGeom prst="roundRect">
            <a:avLst>
              <a:gd name="adj" fmla="val 13984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9821108" y="2843689"/>
            <a:ext cx="2367320" cy="2958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Салыстыру</a:t>
            </a:r>
            <a:endParaRPr lang="en-US" sz="1850" dirty="0"/>
          </a:p>
        </p:txBody>
      </p:sp>
      <p:sp>
        <p:nvSpPr>
          <p:cNvPr id="12" name="Text 10"/>
          <p:cNvSpPr/>
          <p:nvPr/>
        </p:nvSpPr>
        <p:spPr>
          <a:xfrm>
            <a:off x="9821108" y="3247430"/>
            <a:ext cx="3902154" cy="1151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Цельсий, Кельвин, Фаренгейт температура шкалаларын салыстырады және олардың арасындағы түрлендіру формулаларын қолданады.</a:t>
            </a:r>
            <a:endParaRPr lang="en-US" sz="1400" dirty="0"/>
          </a:p>
        </p:txBody>
      </p:sp>
      <p:sp>
        <p:nvSpPr>
          <p:cNvPr id="13" name="Shape 11"/>
          <p:cNvSpPr/>
          <p:nvPr/>
        </p:nvSpPr>
        <p:spPr>
          <a:xfrm>
            <a:off x="719614" y="4765953"/>
            <a:ext cx="13191173" cy="1066562"/>
          </a:xfrm>
          <a:prstGeom prst="roundRect">
            <a:avLst>
              <a:gd name="adj" fmla="val 25303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907137" y="4953476"/>
            <a:ext cx="2367320" cy="2958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Қолдану</a:t>
            </a:r>
            <a:endParaRPr lang="en-US" sz="1850" dirty="0"/>
          </a:p>
        </p:txBody>
      </p:sp>
      <p:sp>
        <p:nvSpPr>
          <p:cNvPr id="15" name="Text 13"/>
          <p:cNvSpPr/>
          <p:nvPr/>
        </p:nvSpPr>
        <p:spPr>
          <a:xfrm>
            <a:off x="907137" y="5357217"/>
            <a:ext cx="12816126" cy="2877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Температураны өлшеу мен шкалаларды түрлендіру бойынша практикалық есептерді шығаруда алған білімдерін қолданады.</a:t>
            </a:r>
            <a:endParaRPr lang="en-US" sz="1400" dirty="0"/>
          </a:p>
        </p:txBody>
      </p:sp>
      <p:sp>
        <p:nvSpPr>
          <p:cNvPr id="16" name="Text 14"/>
          <p:cNvSpPr/>
          <p:nvPr/>
        </p:nvSpPr>
        <p:spPr>
          <a:xfrm>
            <a:off x="719614" y="6034921"/>
            <a:ext cx="13191173" cy="2877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Құндылықтарды дарыту:</a:t>
            </a:r>
            <a:endParaRPr lang="en-US" sz="1400" dirty="0"/>
          </a:p>
        </p:txBody>
      </p:sp>
      <p:sp>
        <p:nvSpPr>
          <p:cNvPr id="17" name="Text 15"/>
          <p:cNvSpPr/>
          <p:nvPr/>
        </p:nvSpPr>
        <p:spPr>
          <a:xfrm>
            <a:off x="719614" y="6525101"/>
            <a:ext cx="13191173" cy="5755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Оқушылардың ғылымға деген қызығушылығын арттыру арқылы еңбекқорлық пен кәсіби біліктілікті дарыту. Бұл сабақ барысында топтық жұмыстар мен тәжірибелік тапсырмалар арқылы қалыптасады.</a:t>
            </a:r>
            <a:endParaRPr lang="en-US" sz="1400" dirty="0"/>
          </a:p>
        </p:txBody>
      </p:sp>
      <p:sp>
        <p:nvSpPr>
          <p:cNvPr id="18" name="Text 16"/>
          <p:cNvSpPr/>
          <p:nvPr/>
        </p:nvSpPr>
        <p:spPr>
          <a:xfrm>
            <a:off x="719614" y="7303056"/>
            <a:ext cx="13191173" cy="2877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Апта дәйексөзі:  </a:t>
            </a:r>
            <a:pPr algn="l" indent="0" marL="0">
              <a:lnSpc>
                <a:spcPts val="2250"/>
              </a:lnSpc>
              <a:buNone/>
            </a:pPr>
            <a:r>
              <a:rPr lang="en-US" sz="1400" b="1" dirty="0">
                <a:solidFill>
                  <a:srgbClr val="2589C9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Білім – қымбат қазына, қанағат тұтпа азына.  </a:t>
            </a:r>
            <a:pPr algn="l" indent="0" marL="0">
              <a:lnSpc>
                <a:spcPts val="2250"/>
              </a:lnSpc>
              <a:buNone/>
            </a:pPr>
            <a:r>
              <a:rPr lang="en-US" sz="1400" i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(Мұзафар Әлімбаев)</a:t>
            </a:r>
            <a:endParaRPr lang="en-US" sz="14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30662" y="683181"/>
            <a:ext cx="4893350" cy="4363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400"/>
              </a:lnSpc>
              <a:buNone/>
            </a:pPr>
            <a:r>
              <a:rPr lang="en-US" sz="27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Температура дегеніміз не?</a:t>
            </a:r>
            <a:endParaRPr lang="en-US" sz="2700" dirty="0"/>
          </a:p>
        </p:txBody>
      </p:sp>
      <p:sp>
        <p:nvSpPr>
          <p:cNvPr id="3" name="Text 1"/>
          <p:cNvSpPr/>
          <p:nvPr/>
        </p:nvSpPr>
        <p:spPr>
          <a:xfrm>
            <a:off x="530662" y="1384816"/>
            <a:ext cx="13569077" cy="4243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00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Температура</a:t>
            </a:r>
            <a:pPr algn="l" indent="0" marL="0">
              <a:lnSpc>
                <a:spcPts val="1650"/>
              </a:lnSpc>
              <a:buNone/>
            </a:pPr>
            <a:r>
              <a:rPr lang="en-US" sz="10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– бұл денедегі бөлшектердің </a:t>
            </a:r>
            <a:pPr algn="l" indent="0" marL="0">
              <a:lnSpc>
                <a:spcPts val="1650"/>
              </a:lnSpc>
              <a:buNone/>
            </a:pPr>
            <a:r>
              <a:rPr lang="en-US" sz="1000" b="1" dirty="0">
                <a:solidFill>
                  <a:srgbClr val="75BA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орташа кинетикалық энергиясын</a:t>
            </a:r>
            <a:pPr algn="l" indent="0" marL="0">
              <a:lnSpc>
                <a:spcPts val="1650"/>
              </a:lnSpc>
              <a:buNone/>
            </a:pPr>
            <a:r>
              <a:rPr lang="en-US" sz="10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сипаттайтын физикалық шама. Бұл энергия атомдар мен молекулалардың бейберекет қозғалысымен байланысты. Бөлшектер неғұрлым жылдам қозғалса, олардың кинетикалық энергиясы соғұрлым жоғары болады, демек, дененің температурасы да жоғары болады.</a:t>
            </a:r>
            <a:endParaRPr lang="en-US" sz="1000" dirty="0"/>
          </a:p>
        </p:txBody>
      </p:sp>
      <p:sp>
        <p:nvSpPr>
          <p:cNvPr id="4" name="Text 2"/>
          <p:cNvSpPr/>
          <p:nvPr/>
        </p:nvSpPr>
        <p:spPr>
          <a:xfrm>
            <a:off x="530662" y="1958340"/>
            <a:ext cx="13569077" cy="2121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0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Қарапайым тілмен айтқанда, температура – заттың </a:t>
            </a:r>
            <a:pPr algn="l" indent="0" marL="0">
              <a:lnSpc>
                <a:spcPts val="1650"/>
              </a:lnSpc>
              <a:buNone/>
            </a:pPr>
            <a:r>
              <a:rPr lang="en-US" sz="1000" b="1" dirty="0">
                <a:solidFill>
                  <a:srgbClr val="2589C9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жылулық күйінің</a:t>
            </a:r>
            <a:pPr algn="l" indent="0" marL="0">
              <a:lnSpc>
                <a:spcPts val="1650"/>
              </a:lnSpc>
              <a:buNone/>
            </a:pPr>
            <a:r>
              <a:rPr lang="en-US" sz="10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өлшемі. Яғни, ол дененің қаншалықты ыстық немесе суық екенін көрсетеді.</a:t>
            </a:r>
            <a:endParaRPr lang="en-US" sz="1000" dirty="0"/>
          </a:p>
        </p:txBody>
      </p:sp>
      <p:sp>
        <p:nvSpPr>
          <p:cNvPr id="5" name="Text 3"/>
          <p:cNvSpPr/>
          <p:nvPr/>
        </p:nvSpPr>
        <p:spPr>
          <a:xfrm>
            <a:off x="530662" y="2319695"/>
            <a:ext cx="13569077" cy="2121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00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Температура жоғарылаған сайын:</a:t>
            </a:r>
            <a:endParaRPr lang="en-US" sz="1000" dirty="0"/>
          </a:p>
        </p:txBody>
      </p:sp>
      <p:sp>
        <p:nvSpPr>
          <p:cNvPr id="6" name="Shape 4"/>
          <p:cNvSpPr/>
          <p:nvPr/>
        </p:nvSpPr>
        <p:spPr>
          <a:xfrm>
            <a:off x="530662" y="2880003"/>
            <a:ext cx="4434602" cy="1631752"/>
          </a:xfrm>
          <a:prstGeom prst="roundRect">
            <a:avLst>
              <a:gd name="adj" fmla="val 4483"/>
            </a:avLst>
          </a:prstGeom>
          <a:solidFill>
            <a:srgbClr val="FFFFFF"/>
          </a:solidFill>
          <a:ln/>
        </p:spPr>
      </p:sp>
      <p:pic>
        <p:nvPicPr>
          <p:cNvPr id="7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0662" y="2864763"/>
            <a:ext cx="4434602" cy="60960"/>
          </a:xfrm>
          <a:prstGeom prst="rect">
            <a:avLst/>
          </a:prstGeom>
        </p:spPr>
      </p:pic>
      <p:pic>
        <p:nvPicPr>
          <p:cNvPr id="8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8950" y="2681049"/>
            <a:ext cx="398026" cy="398026"/>
          </a:xfrm>
          <a:prstGeom prst="rect">
            <a:avLst/>
          </a:prstGeom>
        </p:spPr>
      </p:pic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8369" y="2780586"/>
            <a:ext cx="159187" cy="198953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678537" y="3211592"/>
            <a:ext cx="4138851" cy="4362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Молекулалардың қозғалыс жылдамдығы артады</a:t>
            </a:r>
            <a:endParaRPr lang="en-US" sz="1350" dirty="0"/>
          </a:p>
        </p:txBody>
      </p:sp>
      <p:sp>
        <p:nvSpPr>
          <p:cNvPr id="11" name="Text 6"/>
          <p:cNvSpPr/>
          <p:nvPr/>
        </p:nvSpPr>
        <p:spPr>
          <a:xfrm>
            <a:off x="678537" y="3727371"/>
            <a:ext cx="4138851" cy="6365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0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Температураның артуы затты құрайтын бөлшектердің орташа кинетикалық энергиясын арттырады, бұл олардың қозғалыс жылдамдығының ұлғаюына әкеледі.</a:t>
            </a:r>
            <a:endParaRPr lang="en-US" sz="1000" dirty="0"/>
          </a:p>
        </p:txBody>
      </p:sp>
      <p:sp>
        <p:nvSpPr>
          <p:cNvPr id="12" name="Shape 7"/>
          <p:cNvSpPr/>
          <p:nvPr/>
        </p:nvSpPr>
        <p:spPr>
          <a:xfrm>
            <a:off x="5097899" y="2880003"/>
            <a:ext cx="4434602" cy="1631752"/>
          </a:xfrm>
          <a:prstGeom prst="roundRect">
            <a:avLst>
              <a:gd name="adj" fmla="val 4483"/>
            </a:avLst>
          </a:prstGeom>
          <a:solidFill>
            <a:srgbClr val="FFFFFF"/>
          </a:solidFill>
          <a:ln/>
        </p:spPr>
      </p:sp>
      <p:pic>
        <p:nvPicPr>
          <p:cNvPr id="13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7899" y="2864763"/>
            <a:ext cx="4434602" cy="60960"/>
          </a:xfrm>
          <a:prstGeom prst="rect">
            <a:avLst/>
          </a:prstGeom>
        </p:spPr>
      </p:pic>
      <p:pic>
        <p:nvPicPr>
          <p:cNvPr id="14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6187" y="2681049"/>
            <a:ext cx="398026" cy="398026"/>
          </a:xfrm>
          <a:prstGeom prst="rect">
            <a:avLst/>
          </a:prstGeom>
        </p:spPr>
      </p:pic>
      <p:pic>
        <p:nvPicPr>
          <p:cNvPr id="15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5607" y="2780586"/>
            <a:ext cx="159187" cy="198953"/>
          </a:xfrm>
          <a:prstGeom prst="rect">
            <a:avLst/>
          </a:prstGeom>
        </p:spPr>
      </p:pic>
      <p:sp>
        <p:nvSpPr>
          <p:cNvPr id="16" name="Text 8"/>
          <p:cNvSpPr/>
          <p:nvPr/>
        </p:nvSpPr>
        <p:spPr>
          <a:xfrm>
            <a:off x="5245775" y="3211592"/>
            <a:ext cx="3865364" cy="2181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Бөлшектердің соқтығысу жиілігі көбейеді</a:t>
            </a:r>
            <a:endParaRPr lang="en-US" sz="1350" dirty="0"/>
          </a:p>
        </p:txBody>
      </p:sp>
      <p:sp>
        <p:nvSpPr>
          <p:cNvPr id="17" name="Text 9"/>
          <p:cNvSpPr/>
          <p:nvPr/>
        </p:nvSpPr>
        <p:spPr>
          <a:xfrm>
            <a:off x="5245775" y="3509248"/>
            <a:ext cx="4138851" cy="6365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0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Бөлшектердің жылдамдығы артқан сайын, олардың бір-бірімен және ыдыс қабырғаларымен соқтығысу жиілігі мен күші артады.</a:t>
            </a:r>
            <a:endParaRPr lang="en-US" sz="1000" dirty="0"/>
          </a:p>
        </p:txBody>
      </p:sp>
      <p:sp>
        <p:nvSpPr>
          <p:cNvPr id="18" name="Shape 10"/>
          <p:cNvSpPr/>
          <p:nvPr/>
        </p:nvSpPr>
        <p:spPr>
          <a:xfrm>
            <a:off x="9665137" y="2880003"/>
            <a:ext cx="4434602" cy="1631752"/>
          </a:xfrm>
          <a:prstGeom prst="roundRect">
            <a:avLst>
              <a:gd name="adj" fmla="val 4483"/>
            </a:avLst>
          </a:prstGeom>
          <a:solidFill>
            <a:srgbClr val="FFFFFF"/>
          </a:solidFill>
          <a:ln/>
        </p:spPr>
      </p:sp>
      <p:pic>
        <p:nvPicPr>
          <p:cNvPr id="19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65137" y="2864763"/>
            <a:ext cx="4434602" cy="60960"/>
          </a:xfrm>
          <a:prstGeom prst="rect">
            <a:avLst/>
          </a:prstGeom>
        </p:spPr>
      </p:pic>
      <p:pic>
        <p:nvPicPr>
          <p:cNvPr id="20" name="Image 7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83425" y="2681049"/>
            <a:ext cx="398026" cy="398026"/>
          </a:xfrm>
          <a:prstGeom prst="rect">
            <a:avLst/>
          </a:prstGeom>
        </p:spPr>
      </p:pic>
      <p:pic>
        <p:nvPicPr>
          <p:cNvPr id="21" name="Image 8" descr="preencoded.png">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02844" y="2780586"/>
            <a:ext cx="159187" cy="198953"/>
          </a:xfrm>
          <a:prstGeom prst="rect">
            <a:avLst/>
          </a:prstGeom>
        </p:spPr>
      </p:pic>
      <p:sp>
        <p:nvSpPr>
          <p:cNvPr id="22" name="Text 11"/>
          <p:cNvSpPr/>
          <p:nvPr/>
        </p:nvSpPr>
        <p:spPr>
          <a:xfrm>
            <a:off x="9813012" y="3211592"/>
            <a:ext cx="3128248" cy="2181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Диффузия процесі жылдамдайды</a:t>
            </a:r>
            <a:endParaRPr lang="en-US" sz="1350" dirty="0"/>
          </a:p>
        </p:txBody>
      </p:sp>
      <p:sp>
        <p:nvSpPr>
          <p:cNvPr id="23" name="Text 12"/>
          <p:cNvSpPr/>
          <p:nvPr/>
        </p:nvSpPr>
        <p:spPr>
          <a:xfrm>
            <a:off x="9813012" y="3509248"/>
            <a:ext cx="4138851" cy="6365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0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Жоғары температурада бөлшектердің қозғалысы белсенді болғандықтан, заттардың бір-біріне таралу процесі (диффузия) жылдамдайды.</a:t>
            </a:r>
            <a:endParaRPr lang="en-US" sz="1000" dirty="0"/>
          </a:p>
        </p:txBody>
      </p:sp>
      <p:sp>
        <p:nvSpPr>
          <p:cNvPr id="24" name="Text 13"/>
          <p:cNvSpPr/>
          <p:nvPr/>
        </p:nvSpPr>
        <p:spPr>
          <a:xfrm>
            <a:off x="530662" y="4793575"/>
            <a:ext cx="4963001" cy="2616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Жылу мен температураның айырмашылығы</a:t>
            </a:r>
            <a:endParaRPr lang="en-US" sz="1600" dirty="0"/>
          </a:p>
        </p:txBody>
      </p:sp>
      <p:sp>
        <p:nvSpPr>
          <p:cNvPr id="25" name="Text 14"/>
          <p:cNvSpPr/>
          <p:nvPr/>
        </p:nvSpPr>
        <p:spPr>
          <a:xfrm>
            <a:off x="530662" y="5187910"/>
            <a:ext cx="6622733" cy="8486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0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Температура жиі жылумен шатастырылады, бірақ олар бірдей ұғымдар емес. </a:t>
            </a:r>
            <a:pPr algn="l" indent="0" marL="0">
              <a:lnSpc>
                <a:spcPts val="1650"/>
              </a:lnSpc>
              <a:buNone/>
            </a:pPr>
            <a:r>
              <a:rPr lang="en-US" sz="100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Температура</a:t>
            </a:r>
            <a:pPr algn="l" indent="0" marL="0">
              <a:lnSpc>
                <a:spcPts val="1650"/>
              </a:lnSpc>
              <a:buNone/>
            </a:pPr>
            <a:r>
              <a:rPr lang="en-US" sz="10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– бұл дененің ішкі энергиясының көрсеткіші, ал </a:t>
            </a:r>
            <a:pPr algn="l" indent="0" marL="0">
              <a:lnSpc>
                <a:spcPts val="1650"/>
              </a:lnSpc>
              <a:buNone/>
            </a:pPr>
            <a:r>
              <a:rPr lang="en-US" sz="100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жылу</a:t>
            </a:r>
            <a:pPr algn="l" indent="0" marL="0">
              <a:lnSpc>
                <a:spcPts val="1650"/>
              </a:lnSpc>
              <a:buNone/>
            </a:pPr>
            <a:r>
              <a:rPr lang="en-US" sz="10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– энергияның бір денеден екінші денеге температура айырмашылығына байланысты берілу процесі. Денеде жылу жиналмайды, тек ішкі энергия жиналады, ал температура сол энергияның бір бөлігін сипаттайды.</a:t>
            </a:r>
            <a:endParaRPr lang="en-US" sz="1000" dirty="0"/>
          </a:p>
        </p:txBody>
      </p:sp>
      <p:pic>
        <p:nvPicPr>
          <p:cNvPr id="26" name="Image 9" descr="preencoded.png">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83115" y="4810125"/>
            <a:ext cx="2225635" cy="2225635"/>
          </a:xfrm>
          <a:prstGeom prst="rect">
            <a:avLst/>
          </a:prstGeom>
        </p:spPr>
      </p:pic>
      <p:sp>
        <p:nvSpPr>
          <p:cNvPr id="27" name="Text 15"/>
          <p:cNvSpPr/>
          <p:nvPr/>
        </p:nvSpPr>
        <p:spPr>
          <a:xfrm>
            <a:off x="530662" y="7334131"/>
            <a:ext cx="13569077" cy="2121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0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Температура әлемдегі барлық процестерде, мысалы, климаттық өзгерістерден бастап, химиялық реакцияларға және тірі ағзалардың метаболизміне дейін маңызды рөл атқарады.</a:t>
            </a:r>
            <a:endParaRPr lang="en-US" sz="1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1899047"/>
            <a:ext cx="8460462" cy="6235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900"/>
              </a:lnSpc>
              <a:buNone/>
            </a:pPr>
            <a:r>
              <a:rPr lang="en-US" sz="39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Температураны өлшеу тәсілдері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58309" y="3185993"/>
            <a:ext cx="4244816" cy="2627948"/>
          </a:xfrm>
          <a:prstGeom prst="roundRect">
            <a:avLst>
              <a:gd name="adj" fmla="val 4175"/>
            </a:avLst>
          </a:prstGeom>
          <a:solidFill>
            <a:srgbClr val="FFFFFF"/>
          </a:solidFill>
          <a:ln/>
        </p:spPr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8309" y="3163133"/>
            <a:ext cx="4244816" cy="91440"/>
          </a:xfrm>
          <a:prstGeom prst="rect">
            <a:avLst/>
          </a:prstGeom>
        </p:spPr>
      </p:pic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6396" y="2901672"/>
            <a:ext cx="568643" cy="568643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2767013" y="3043833"/>
            <a:ext cx="227409" cy="2843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000000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1</a:t>
            </a:r>
            <a:endParaRPr lang="en-US" sz="1750" dirty="0"/>
          </a:p>
        </p:txBody>
      </p:sp>
      <p:sp>
        <p:nvSpPr>
          <p:cNvPr id="7" name="Text 3"/>
          <p:cNvSpPr/>
          <p:nvPr/>
        </p:nvSpPr>
        <p:spPr>
          <a:xfrm>
            <a:off x="970717" y="3659862"/>
            <a:ext cx="2962394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Сұйықтық термометрі</a:t>
            </a:r>
            <a:endParaRPr lang="en-US" sz="1950" dirty="0"/>
          </a:p>
        </p:txBody>
      </p:sp>
      <p:sp>
        <p:nvSpPr>
          <p:cNvPr id="8" name="Text 4"/>
          <p:cNvSpPr/>
          <p:nvPr/>
        </p:nvSpPr>
        <p:spPr>
          <a:xfrm>
            <a:off x="970717" y="4085273"/>
            <a:ext cx="3820001" cy="15162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Сұйықтықтың (сынап, спирт) жылулық ұлғаюына негізделген. Температура жоғарылағанда сұйықтық көлемі ұлғаяды және жіңішке түтікте көтеріледі.</a:t>
            </a:r>
            <a:endParaRPr lang="en-US" sz="1450" dirty="0"/>
          </a:p>
        </p:txBody>
      </p:sp>
      <p:sp>
        <p:nvSpPr>
          <p:cNvPr id="9" name="Shape 5"/>
          <p:cNvSpPr/>
          <p:nvPr/>
        </p:nvSpPr>
        <p:spPr>
          <a:xfrm>
            <a:off x="5192673" y="3185993"/>
            <a:ext cx="4244935" cy="2627948"/>
          </a:xfrm>
          <a:prstGeom prst="roundRect">
            <a:avLst>
              <a:gd name="adj" fmla="val 4175"/>
            </a:avLst>
          </a:prstGeom>
          <a:solidFill>
            <a:srgbClr val="FFFFFF"/>
          </a:solidFill>
          <a:ln/>
        </p:spPr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2673" y="3163133"/>
            <a:ext cx="4244935" cy="91440"/>
          </a:xfrm>
          <a:prstGeom prst="rect">
            <a:avLst/>
          </a:prstGeom>
        </p:spPr>
      </p:pic>
      <p:pic>
        <p:nvPicPr>
          <p:cNvPr id="11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0760" y="2901672"/>
            <a:ext cx="568643" cy="568643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7201376" y="3043833"/>
            <a:ext cx="227409" cy="2843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000000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2</a:t>
            </a:r>
            <a:endParaRPr lang="en-US" sz="1750" dirty="0"/>
          </a:p>
        </p:txBody>
      </p:sp>
      <p:sp>
        <p:nvSpPr>
          <p:cNvPr id="13" name="Text 7"/>
          <p:cNvSpPr/>
          <p:nvPr/>
        </p:nvSpPr>
        <p:spPr>
          <a:xfrm>
            <a:off x="5405080" y="3659862"/>
            <a:ext cx="2494359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Термопара</a:t>
            </a:r>
            <a:endParaRPr lang="en-US" sz="1950" dirty="0"/>
          </a:p>
        </p:txBody>
      </p:sp>
      <p:sp>
        <p:nvSpPr>
          <p:cNvPr id="14" name="Text 8"/>
          <p:cNvSpPr/>
          <p:nvPr/>
        </p:nvSpPr>
        <p:spPr>
          <a:xfrm>
            <a:off x="5405080" y="4085273"/>
            <a:ext cx="3820120" cy="12130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Екі түрлі металдан жасалған өткізгіштер түйіскен жерде температура өзгерісіне байланысты электр қозғаушы күш пайда болады.</a:t>
            </a:r>
            <a:endParaRPr lang="en-US" sz="1450" dirty="0"/>
          </a:p>
        </p:txBody>
      </p:sp>
      <p:sp>
        <p:nvSpPr>
          <p:cNvPr id="15" name="Shape 9"/>
          <p:cNvSpPr/>
          <p:nvPr/>
        </p:nvSpPr>
        <p:spPr>
          <a:xfrm>
            <a:off x="9627156" y="3185993"/>
            <a:ext cx="4244816" cy="2627948"/>
          </a:xfrm>
          <a:prstGeom prst="roundRect">
            <a:avLst>
              <a:gd name="adj" fmla="val 4175"/>
            </a:avLst>
          </a:prstGeom>
          <a:solidFill>
            <a:srgbClr val="FFFFFF"/>
          </a:solidFill>
          <a:ln/>
        </p:spPr>
      </p:sp>
      <p:pic>
        <p:nvPicPr>
          <p:cNvPr id="16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7156" y="3163133"/>
            <a:ext cx="4244816" cy="91440"/>
          </a:xfrm>
          <a:prstGeom prst="rect">
            <a:avLst/>
          </a:prstGeom>
        </p:spPr>
      </p:pic>
      <p:pic>
        <p:nvPicPr>
          <p:cNvPr id="17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65243" y="2901672"/>
            <a:ext cx="568643" cy="568643"/>
          </a:xfrm>
          <a:prstGeom prst="rect">
            <a:avLst/>
          </a:prstGeom>
        </p:spPr>
      </p:pic>
      <p:sp>
        <p:nvSpPr>
          <p:cNvPr id="18" name="Text 10"/>
          <p:cNvSpPr/>
          <p:nvPr/>
        </p:nvSpPr>
        <p:spPr>
          <a:xfrm>
            <a:off x="11635859" y="3043833"/>
            <a:ext cx="227409" cy="2843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000000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3</a:t>
            </a:r>
            <a:endParaRPr lang="en-US" sz="1750" dirty="0"/>
          </a:p>
        </p:txBody>
      </p:sp>
      <p:sp>
        <p:nvSpPr>
          <p:cNvPr id="19" name="Text 11"/>
          <p:cNvSpPr/>
          <p:nvPr/>
        </p:nvSpPr>
        <p:spPr>
          <a:xfrm>
            <a:off x="9839563" y="3659862"/>
            <a:ext cx="3281839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Инфрақызыл термометр</a:t>
            </a:r>
            <a:endParaRPr lang="en-US" sz="1950" dirty="0"/>
          </a:p>
        </p:txBody>
      </p:sp>
      <p:sp>
        <p:nvSpPr>
          <p:cNvPr id="20" name="Text 12"/>
          <p:cNvSpPr/>
          <p:nvPr/>
        </p:nvSpPr>
        <p:spPr>
          <a:xfrm>
            <a:off x="9839563" y="4085273"/>
            <a:ext cx="3820001" cy="15162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Денелердің шығаратын инфрақызыл сәулеленуін өлшеу арқылы жұмыс істейді. Денеге тигізбей-ақ қашықтықтан температураны өлшеуге мүмкіндік береді.</a:t>
            </a:r>
            <a:endParaRPr lang="en-US" sz="1450" dirty="0"/>
          </a:p>
        </p:txBody>
      </p:sp>
      <p:sp>
        <p:nvSpPr>
          <p:cNvPr id="21" name="Text 13"/>
          <p:cNvSpPr/>
          <p:nvPr/>
        </p:nvSpPr>
        <p:spPr>
          <a:xfrm>
            <a:off x="758309" y="6027182"/>
            <a:ext cx="13113782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Қазақ халқының ауа райын бақылаудағы халықтық өлшеу тәсілдері: </a:t>
            </a:r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қырық шілде ыстығы, қарашаның қара суығы</a:t>
            </a:r>
            <a:endParaRPr lang="en-US" sz="14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44709" y="1305878"/>
            <a:ext cx="6598087" cy="6235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900"/>
              </a:lnSpc>
              <a:buNone/>
            </a:pPr>
            <a:r>
              <a:rPr lang="en-US" sz="39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Температура шкалалары</a:t>
            </a:r>
            <a:endParaRPr lang="en-US" sz="3900" dirty="0"/>
          </a:p>
        </p:txBody>
      </p:sp>
      <p:sp>
        <p:nvSpPr>
          <p:cNvPr id="4" name="Shape 1"/>
          <p:cNvSpPr/>
          <p:nvPr/>
        </p:nvSpPr>
        <p:spPr>
          <a:xfrm>
            <a:off x="6244709" y="2213729"/>
            <a:ext cx="3718917" cy="2563416"/>
          </a:xfrm>
          <a:prstGeom prst="roundRect">
            <a:avLst>
              <a:gd name="adj" fmla="val 11093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441877" y="2410897"/>
            <a:ext cx="2859405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Цельсий шкаласы (°C)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6441877" y="2836307"/>
            <a:ext cx="3324582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Судың қату температурасы: 0°C</a:t>
            </a:r>
            <a:endParaRPr lang="en-US" sz="1450" dirty="0"/>
          </a:p>
        </p:txBody>
      </p:sp>
      <p:sp>
        <p:nvSpPr>
          <p:cNvPr id="7" name="Text 4"/>
          <p:cNvSpPr/>
          <p:nvPr/>
        </p:nvSpPr>
        <p:spPr>
          <a:xfrm>
            <a:off x="6441877" y="3253264"/>
            <a:ext cx="3324582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Судың қайнау температурасы: 100°C</a:t>
            </a:r>
            <a:endParaRPr lang="en-US" sz="1450" dirty="0"/>
          </a:p>
        </p:txBody>
      </p:sp>
      <p:sp>
        <p:nvSpPr>
          <p:cNvPr id="8" name="Text 5"/>
          <p:cNvSpPr/>
          <p:nvPr/>
        </p:nvSpPr>
        <p:spPr>
          <a:xfrm>
            <a:off x="6441877" y="3973473"/>
            <a:ext cx="3324582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Күнделікті өмірде кең қолданылады</a:t>
            </a:r>
            <a:endParaRPr lang="en-US" sz="1450" dirty="0"/>
          </a:p>
        </p:txBody>
      </p:sp>
      <p:sp>
        <p:nvSpPr>
          <p:cNvPr id="9" name="Shape 6"/>
          <p:cNvSpPr/>
          <p:nvPr/>
        </p:nvSpPr>
        <p:spPr>
          <a:xfrm>
            <a:off x="10153174" y="2213729"/>
            <a:ext cx="3718917" cy="2563416"/>
          </a:xfrm>
          <a:prstGeom prst="roundRect">
            <a:avLst>
              <a:gd name="adj" fmla="val 11093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10350341" y="2410897"/>
            <a:ext cx="2757130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Кельвин шкаласы (K)</a:t>
            </a:r>
            <a:endParaRPr lang="en-US" sz="1950" dirty="0"/>
          </a:p>
        </p:txBody>
      </p:sp>
      <p:sp>
        <p:nvSpPr>
          <p:cNvPr id="11" name="Text 8"/>
          <p:cNvSpPr/>
          <p:nvPr/>
        </p:nvSpPr>
        <p:spPr>
          <a:xfrm>
            <a:off x="10350341" y="2836307"/>
            <a:ext cx="3324582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Абсолют нөл: 0 K = -273,15°C</a:t>
            </a:r>
            <a:endParaRPr lang="en-US" sz="1450" dirty="0"/>
          </a:p>
        </p:txBody>
      </p:sp>
      <p:sp>
        <p:nvSpPr>
          <p:cNvPr id="12" name="Text 9"/>
          <p:cNvSpPr/>
          <p:nvPr/>
        </p:nvSpPr>
        <p:spPr>
          <a:xfrm>
            <a:off x="10350341" y="3253264"/>
            <a:ext cx="3324582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Судың қайнау температурасы: 373,15 K</a:t>
            </a:r>
            <a:endParaRPr lang="en-US" sz="1450" dirty="0"/>
          </a:p>
        </p:txBody>
      </p:sp>
      <p:sp>
        <p:nvSpPr>
          <p:cNvPr id="13" name="Text 10"/>
          <p:cNvSpPr/>
          <p:nvPr/>
        </p:nvSpPr>
        <p:spPr>
          <a:xfrm>
            <a:off x="10350341" y="3973473"/>
            <a:ext cx="3324582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Ғылыми зерттеулерде қолданылады</a:t>
            </a:r>
            <a:endParaRPr lang="en-US" sz="1450" dirty="0"/>
          </a:p>
        </p:txBody>
      </p:sp>
      <p:sp>
        <p:nvSpPr>
          <p:cNvPr id="14" name="Shape 11"/>
          <p:cNvSpPr/>
          <p:nvPr/>
        </p:nvSpPr>
        <p:spPr>
          <a:xfrm>
            <a:off x="6244709" y="4966692"/>
            <a:ext cx="7627382" cy="1956911"/>
          </a:xfrm>
          <a:prstGeom prst="roundRect">
            <a:avLst>
              <a:gd name="adj" fmla="val 14532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6441877" y="5163860"/>
            <a:ext cx="3123367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Фаренгейт шкаласы (°F)</a:t>
            </a:r>
            <a:endParaRPr lang="en-US" sz="1950" dirty="0"/>
          </a:p>
        </p:txBody>
      </p:sp>
      <p:sp>
        <p:nvSpPr>
          <p:cNvPr id="16" name="Text 13"/>
          <p:cNvSpPr/>
          <p:nvPr/>
        </p:nvSpPr>
        <p:spPr>
          <a:xfrm>
            <a:off x="6441877" y="5589270"/>
            <a:ext cx="7233047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Судың қату температурасы: 32°F</a:t>
            </a:r>
            <a:endParaRPr lang="en-US" sz="1450" dirty="0"/>
          </a:p>
        </p:txBody>
      </p:sp>
      <p:sp>
        <p:nvSpPr>
          <p:cNvPr id="17" name="Text 14"/>
          <p:cNvSpPr/>
          <p:nvPr/>
        </p:nvSpPr>
        <p:spPr>
          <a:xfrm>
            <a:off x="6441877" y="6006227"/>
            <a:ext cx="7233047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Судың қайнау температурасы: 212°F</a:t>
            </a:r>
            <a:endParaRPr lang="en-US" sz="1450" dirty="0"/>
          </a:p>
        </p:txBody>
      </p:sp>
      <p:sp>
        <p:nvSpPr>
          <p:cNvPr id="18" name="Text 15"/>
          <p:cNvSpPr/>
          <p:nvPr/>
        </p:nvSpPr>
        <p:spPr>
          <a:xfrm>
            <a:off x="6441877" y="6423184"/>
            <a:ext cx="7233047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АҚШ пен кейбір елдерде қолданылады</a:t>
            </a:r>
            <a:endParaRPr lang="en-US" sz="14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43176" y="442198"/>
            <a:ext cx="8427958" cy="5289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150"/>
              </a:lnSpc>
              <a:buNone/>
            </a:pPr>
            <a:r>
              <a:rPr lang="en-US" sz="33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Температура шкалаларын түрлендіру</a:t>
            </a:r>
            <a:endParaRPr lang="en-US" sz="3300" dirty="0"/>
          </a:p>
        </p:txBody>
      </p:sp>
      <p:sp>
        <p:nvSpPr>
          <p:cNvPr id="3" name="Text 1"/>
          <p:cNvSpPr/>
          <p:nvPr/>
        </p:nvSpPr>
        <p:spPr>
          <a:xfrm>
            <a:off x="643176" y="1373148"/>
            <a:ext cx="2539246" cy="317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Формулалар</a:t>
            </a:r>
            <a:endParaRPr lang="en-US" sz="1950" dirty="0"/>
          </a:p>
        </p:txBody>
      </p:sp>
      <p:sp>
        <p:nvSpPr>
          <p:cNvPr id="4" name="Shape 2"/>
          <p:cNvSpPr/>
          <p:nvPr/>
        </p:nvSpPr>
        <p:spPr>
          <a:xfrm>
            <a:off x="643176" y="1871424"/>
            <a:ext cx="6475928" cy="1112996"/>
          </a:xfrm>
          <a:prstGeom prst="roundRect">
            <a:avLst>
              <a:gd name="adj" fmla="val 21674"/>
            </a:avLst>
          </a:prstGeom>
          <a:solidFill>
            <a:srgbClr val="FFFFFF"/>
          </a:solidFill>
          <a:ln w="22860">
            <a:solidFill>
              <a:srgbClr val="BACFDD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666036" y="1894284"/>
            <a:ext cx="643176" cy="1067276"/>
          </a:xfrm>
          <a:prstGeom prst="roundRect">
            <a:avLst>
              <a:gd name="adj" fmla="val 33242"/>
            </a:avLst>
          </a:prstGeom>
          <a:solidFill>
            <a:srgbClr val="D4E9F7"/>
          </a:solidFill>
          <a:ln/>
        </p:spPr>
      </p:sp>
      <p:pic>
        <p:nvPicPr>
          <p:cNvPr id="6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3203" y="2277189"/>
            <a:ext cx="241221" cy="301466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469946" y="2055019"/>
            <a:ext cx="2603183" cy="2644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Цельсийден Кельвинге</a:t>
            </a:r>
            <a:endParaRPr lang="en-US" sz="1650" dirty="0"/>
          </a:p>
        </p:txBody>
      </p:sp>
      <p:sp>
        <p:nvSpPr>
          <p:cNvPr id="8" name="Text 5"/>
          <p:cNvSpPr/>
          <p:nvPr/>
        </p:nvSpPr>
        <p:spPr>
          <a:xfrm>
            <a:off x="1469946" y="2522934"/>
            <a:ext cx="5626298" cy="2778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endParaRPr lang="en-US" sz="1400" dirty="0"/>
          </a:p>
        </p:txBody>
      </p:sp>
      <p:pic>
        <p:nvPicPr>
          <p:cNvPr id="9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9946" y="2522934"/>
            <a:ext cx="5626298" cy="277892"/>
          </a:xfrm>
          <a:prstGeom prst="rect">
            <a:avLst/>
          </a:prstGeom>
        </p:spPr>
      </p:pic>
      <p:sp>
        <p:nvSpPr>
          <p:cNvPr id="10" name="Shape 6"/>
          <p:cNvSpPr/>
          <p:nvPr/>
        </p:nvSpPr>
        <p:spPr>
          <a:xfrm>
            <a:off x="643176" y="3145155"/>
            <a:ext cx="6475928" cy="1274564"/>
          </a:xfrm>
          <a:prstGeom prst="roundRect">
            <a:avLst>
              <a:gd name="adj" fmla="val 18927"/>
            </a:avLst>
          </a:prstGeom>
          <a:solidFill>
            <a:srgbClr val="FFFFFF"/>
          </a:solidFill>
          <a:ln w="22860">
            <a:solidFill>
              <a:srgbClr val="BACFDD"/>
            </a:solidFill>
            <a:prstDash val="solid"/>
          </a:ln>
        </p:spPr>
      </p:sp>
      <p:sp>
        <p:nvSpPr>
          <p:cNvPr id="11" name="Shape 7"/>
          <p:cNvSpPr/>
          <p:nvPr/>
        </p:nvSpPr>
        <p:spPr>
          <a:xfrm>
            <a:off x="666036" y="3168015"/>
            <a:ext cx="643176" cy="1228844"/>
          </a:xfrm>
          <a:prstGeom prst="roundRect">
            <a:avLst>
              <a:gd name="adj" fmla="val 33242"/>
            </a:avLst>
          </a:prstGeom>
          <a:solidFill>
            <a:srgbClr val="D4E9F7"/>
          </a:solidFill>
          <a:ln/>
        </p:spPr>
      </p:sp>
      <p:pic>
        <p:nvPicPr>
          <p:cNvPr id="12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203" y="3631644"/>
            <a:ext cx="241221" cy="301466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1469946" y="3328749"/>
            <a:ext cx="2878217" cy="2644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Цельсийден Фаренгейтке</a:t>
            </a:r>
            <a:endParaRPr lang="en-US" sz="1650" dirty="0"/>
          </a:p>
        </p:txBody>
      </p:sp>
      <p:sp>
        <p:nvSpPr>
          <p:cNvPr id="14" name="Text 9"/>
          <p:cNvSpPr/>
          <p:nvPr/>
        </p:nvSpPr>
        <p:spPr>
          <a:xfrm>
            <a:off x="1469946" y="3796665"/>
            <a:ext cx="5626298" cy="4394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endParaRPr lang="en-US" sz="1400" dirty="0"/>
          </a:p>
        </p:txBody>
      </p:sp>
      <p:pic>
        <p:nvPicPr>
          <p:cNvPr id="1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9946" y="3796665"/>
            <a:ext cx="5626298" cy="439460"/>
          </a:xfrm>
          <a:prstGeom prst="rect">
            <a:avLst/>
          </a:prstGeom>
        </p:spPr>
      </p:pic>
      <p:sp>
        <p:nvSpPr>
          <p:cNvPr id="16" name="Shape 10"/>
          <p:cNvSpPr/>
          <p:nvPr/>
        </p:nvSpPr>
        <p:spPr>
          <a:xfrm>
            <a:off x="643176" y="4580453"/>
            <a:ext cx="6475928" cy="1274564"/>
          </a:xfrm>
          <a:prstGeom prst="roundRect">
            <a:avLst>
              <a:gd name="adj" fmla="val 18927"/>
            </a:avLst>
          </a:prstGeom>
          <a:solidFill>
            <a:srgbClr val="FFFFFF"/>
          </a:solidFill>
          <a:ln w="22860">
            <a:solidFill>
              <a:srgbClr val="BACFDD"/>
            </a:solidFill>
            <a:prstDash val="solid"/>
          </a:ln>
        </p:spPr>
      </p:sp>
      <p:sp>
        <p:nvSpPr>
          <p:cNvPr id="17" name="Shape 11"/>
          <p:cNvSpPr/>
          <p:nvPr/>
        </p:nvSpPr>
        <p:spPr>
          <a:xfrm>
            <a:off x="666036" y="4603313"/>
            <a:ext cx="643176" cy="1228844"/>
          </a:xfrm>
          <a:prstGeom prst="roundRect">
            <a:avLst>
              <a:gd name="adj" fmla="val 33242"/>
            </a:avLst>
          </a:prstGeom>
          <a:solidFill>
            <a:srgbClr val="D4E9F7"/>
          </a:solidFill>
          <a:ln/>
        </p:spPr>
      </p:sp>
      <p:pic>
        <p:nvPicPr>
          <p:cNvPr id="18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203" y="5066943"/>
            <a:ext cx="241221" cy="301466"/>
          </a:xfrm>
          <a:prstGeom prst="rect">
            <a:avLst/>
          </a:prstGeom>
        </p:spPr>
      </p:pic>
      <p:sp>
        <p:nvSpPr>
          <p:cNvPr id="19" name="Text 12"/>
          <p:cNvSpPr/>
          <p:nvPr/>
        </p:nvSpPr>
        <p:spPr>
          <a:xfrm>
            <a:off x="1469946" y="4764048"/>
            <a:ext cx="2824996" cy="2644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Фаренгейттен Цельсийге</a:t>
            </a:r>
            <a:endParaRPr lang="en-US" sz="1650" dirty="0"/>
          </a:p>
        </p:txBody>
      </p:sp>
      <p:sp>
        <p:nvSpPr>
          <p:cNvPr id="20" name="Text 13"/>
          <p:cNvSpPr/>
          <p:nvPr/>
        </p:nvSpPr>
        <p:spPr>
          <a:xfrm>
            <a:off x="1469946" y="5231963"/>
            <a:ext cx="5626298" cy="4394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endParaRPr lang="en-US" sz="1400" dirty="0"/>
          </a:p>
        </p:txBody>
      </p:sp>
      <p:pic>
        <p:nvPicPr>
          <p:cNvPr id="21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9946" y="5231963"/>
            <a:ext cx="5626298" cy="439460"/>
          </a:xfrm>
          <a:prstGeom prst="rect">
            <a:avLst/>
          </a:prstGeom>
        </p:spPr>
      </p:pic>
      <p:sp>
        <p:nvSpPr>
          <p:cNvPr id="22" name="Text 14"/>
          <p:cNvSpPr/>
          <p:nvPr/>
        </p:nvSpPr>
        <p:spPr>
          <a:xfrm>
            <a:off x="7518916" y="1373148"/>
            <a:ext cx="2539246" cy="317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Мысалдар</a:t>
            </a:r>
            <a:endParaRPr lang="en-US" sz="1950" dirty="0"/>
          </a:p>
        </p:txBody>
      </p:sp>
      <p:sp>
        <p:nvSpPr>
          <p:cNvPr id="23" name="Shape 15"/>
          <p:cNvSpPr/>
          <p:nvPr/>
        </p:nvSpPr>
        <p:spPr>
          <a:xfrm>
            <a:off x="7518916" y="1871424"/>
            <a:ext cx="6475928" cy="1049655"/>
          </a:xfrm>
          <a:prstGeom prst="roundRect">
            <a:avLst>
              <a:gd name="adj" fmla="val 22982"/>
            </a:avLst>
          </a:prstGeom>
          <a:solidFill>
            <a:srgbClr val="FFFFFF"/>
          </a:solidFill>
          <a:ln w="22860">
            <a:solidFill>
              <a:srgbClr val="BACFDD"/>
            </a:solidFill>
            <a:prstDash val="solid"/>
          </a:ln>
        </p:spPr>
      </p:sp>
      <p:sp>
        <p:nvSpPr>
          <p:cNvPr id="24" name="Shape 16"/>
          <p:cNvSpPr/>
          <p:nvPr/>
        </p:nvSpPr>
        <p:spPr>
          <a:xfrm>
            <a:off x="7541776" y="1894284"/>
            <a:ext cx="643176" cy="1003935"/>
          </a:xfrm>
          <a:prstGeom prst="roundRect">
            <a:avLst>
              <a:gd name="adj" fmla="val 33242"/>
            </a:avLst>
          </a:prstGeom>
          <a:solidFill>
            <a:srgbClr val="D4E9F7"/>
          </a:solidFill>
          <a:ln/>
        </p:spPr>
      </p:sp>
      <p:pic>
        <p:nvPicPr>
          <p:cNvPr id="25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8943" y="2245519"/>
            <a:ext cx="241221" cy="301466"/>
          </a:xfrm>
          <a:prstGeom prst="rect">
            <a:avLst/>
          </a:prstGeom>
        </p:spPr>
      </p:pic>
      <p:sp>
        <p:nvSpPr>
          <p:cNvPr id="26" name="Text 17"/>
          <p:cNvSpPr/>
          <p:nvPr/>
        </p:nvSpPr>
        <p:spPr>
          <a:xfrm>
            <a:off x="8345686" y="2055019"/>
            <a:ext cx="2115979" cy="2644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25°C Кельвинге</a:t>
            </a:r>
            <a:endParaRPr lang="en-US" sz="1650" dirty="0"/>
          </a:p>
        </p:txBody>
      </p:sp>
      <p:sp>
        <p:nvSpPr>
          <p:cNvPr id="27" name="Text 18"/>
          <p:cNvSpPr/>
          <p:nvPr/>
        </p:nvSpPr>
        <p:spPr>
          <a:xfrm>
            <a:off x="8345686" y="2480191"/>
            <a:ext cx="5626298" cy="2572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250" b="1" dirty="0">
                <a:solidFill>
                  <a:srgbClr val="75BA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 = 25 + 273.15 = 298.15 K</a:t>
            </a:r>
            <a:endParaRPr lang="en-US" sz="1250" dirty="0"/>
          </a:p>
        </p:txBody>
      </p:sp>
      <p:sp>
        <p:nvSpPr>
          <p:cNvPr id="28" name="Shape 19"/>
          <p:cNvSpPr/>
          <p:nvPr/>
        </p:nvSpPr>
        <p:spPr>
          <a:xfrm>
            <a:off x="7518916" y="3081814"/>
            <a:ext cx="6475928" cy="1049655"/>
          </a:xfrm>
          <a:prstGeom prst="roundRect">
            <a:avLst>
              <a:gd name="adj" fmla="val 22982"/>
            </a:avLst>
          </a:prstGeom>
          <a:solidFill>
            <a:srgbClr val="FFFFFF"/>
          </a:solidFill>
          <a:ln w="22860">
            <a:solidFill>
              <a:srgbClr val="BACFDD"/>
            </a:solidFill>
            <a:prstDash val="solid"/>
          </a:ln>
        </p:spPr>
      </p:sp>
      <p:sp>
        <p:nvSpPr>
          <p:cNvPr id="29" name="Shape 20"/>
          <p:cNvSpPr/>
          <p:nvPr/>
        </p:nvSpPr>
        <p:spPr>
          <a:xfrm>
            <a:off x="7541776" y="3104674"/>
            <a:ext cx="643176" cy="1003935"/>
          </a:xfrm>
          <a:prstGeom prst="roundRect">
            <a:avLst>
              <a:gd name="adj" fmla="val 33242"/>
            </a:avLst>
          </a:prstGeom>
          <a:solidFill>
            <a:srgbClr val="D4E9F7"/>
          </a:solidFill>
          <a:ln/>
        </p:spPr>
      </p:sp>
      <p:pic>
        <p:nvPicPr>
          <p:cNvPr id="30" name="Image 7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38943" y="3455908"/>
            <a:ext cx="241221" cy="301466"/>
          </a:xfrm>
          <a:prstGeom prst="rect">
            <a:avLst/>
          </a:prstGeom>
        </p:spPr>
      </p:pic>
      <p:sp>
        <p:nvSpPr>
          <p:cNvPr id="31" name="Text 21"/>
          <p:cNvSpPr/>
          <p:nvPr/>
        </p:nvSpPr>
        <p:spPr>
          <a:xfrm>
            <a:off x="8345686" y="3265408"/>
            <a:ext cx="2115979" cy="2644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25°C Фаренгейтке</a:t>
            </a:r>
            <a:endParaRPr lang="en-US" sz="1650" dirty="0"/>
          </a:p>
        </p:txBody>
      </p:sp>
      <p:sp>
        <p:nvSpPr>
          <p:cNvPr id="32" name="Text 22"/>
          <p:cNvSpPr/>
          <p:nvPr/>
        </p:nvSpPr>
        <p:spPr>
          <a:xfrm>
            <a:off x="8345686" y="3690580"/>
            <a:ext cx="5626298" cy="2572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250" b="1" dirty="0">
                <a:solidFill>
                  <a:srgbClr val="75BA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 = 9/5 × 25 + 32 = 45 + 32 = 77°F</a:t>
            </a:r>
            <a:endParaRPr lang="en-US" sz="1250" dirty="0"/>
          </a:p>
        </p:txBody>
      </p:sp>
      <p:pic>
        <p:nvPicPr>
          <p:cNvPr id="33" name="Image 8" descr="preencoded.png">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06972" y="4312325"/>
            <a:ext cx="3299698" cy="329969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1223963"/>
            <a:ext cx="6861929" cy="6235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900"/>
              </a:lnSpc>
              <a:buNone/>
            </a:pPr>
            <a:r>
              <a:rPr lang="en-US" sz="39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Температураның маңызы</a:t>
            </a:r>
            <a:endParaRPr lang="en-US" sz="39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8309" y="2226588"/>
            <a:ext cx="2368748" cy="146399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3363992" y="2226588"/>
            <a:ext cx="2494359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Медицинада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3363992" y="2651998"/>
            <a:ext cx="3832741" cy="15162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Дене температурасын өлшеу диагностиканың маңызды бөлігі болып табылады. Қалыпты дене температурасының 36,6°C болуы денсаулықтың көрсеткіші.</a:t>
            </a:r>
            <a:endParaRPr lang="en-US" sz="14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3667" y="2226588"/>
            <a:ext cx="2368748" cy="146399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0039350" y="2226588"/>
            <a:ext cx="2494359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Өндірісте</a:t>
            </a:r>
            <a:endParaRPr lang="en-US" sz="1950" dirty="0"/>
          </a:p>
        </p:txBody>
      </p:sp>
      <p:sp>
        <p:nvSpPr>
          <p:cNvPr id="8" name="Text 4"/>
          <p:cNvSpPr/>
          <p:nvPr/>
        </p:nvSpPr>
        <p:spPr>
          <a:xfrm>
            <a:off x="10039350" y="2651998"/>
            <a:ext cx="3832741" cy="12130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Металлургия және химия өнеркәсібінде температураны дәл бақылау өнім сапасын қамтамасыз ету үшін өте маңызды.</a:t>
            </a:r>
            <a:endParaRPr lang="en-US" sz="14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309" y="4547354"/>
            <a:ext cx="2368748" cy="1463993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3363992" y="4547354"/>
            <a:ext cx="2494359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Метеорологияда</a:t>
            </a:r>
            <a:endParaRPr lang="en-US" sz="1950" dirty="0"/>
          </a:p>
        </p:txBody>
      </p:sp>
      <p:sp>
        <p:nvSpPr>
          <p:cNvPr id="11" name="Text 6"/>
          <p:cNvSpPr/>
          <p:nvPr/>
        </p:nvSpPr>
        <p:spPr>
          <a:xfrm>
            <a:off x="3363992" y="4972764"/>
            <a:ext cx="3832741" cy="12130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Ауа температурасын өлшеу арқылы ауа райын болжау және климаттық өзгерістерді бақылау жүзеге асырылады.</a:t>
            </a:r>
            <a:endParaRPr lang="en-US" sz="1450" dirty="0"/>
          </a:p>
        </p:txBody>
      </p:sp>
      <p:pic>
        <p:nvPicPr>
          <p:cNvPr id="12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3667" y="4547354"/>
            <a:ext cx="2368748" cy="1463993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10039350" y="4547354"/>
            <a:ext cx="2518648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Тамақ дайындауда</a:t>
            </a:r>
            <a:endParaRPr lang="en-US" sz="1950" dirty="0"/>
          </a:p>
        </p:txBody>
      </p:sp>
      <p:sp>
        <p:nvSpPr>
          <p:cNvPr id="14" name="Text 8"/>
          <p:cNvSpPr/>
          <p:nvPr/>
        </p:nvSpPr>
        <p:spPr>
          <a:xfrm>
            <a:off x="10039350" y="4972764"/>
            <a:ext cx="3832741" cy="12130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Әртүрлі тағамдарды дайындау кезінде белгілі бір температуралық режимдерді сақтау тағамның дұрыс пісуін қамтамасыз етеді.</a:t>
            </a:r>
            <a:endParaRPr lang="en-US" sz="1450" dirty="0"/>
          </a:p>
        </p:txBody>
      </p:sp>
      <p:sp>
        <p:nvSpPr>
          <p:cNvPr id="15" name="Text 9"/>
          <p:cNvSpPr/>
          <p:nvPr/>
        </p:nvSpPr>
        <p:spPr>
          <a:xfrm>
            <a:off x="758309" y="6399014"/>
            <a:ext cx="13113782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Жұмысшы мамандықтарының (металлург, құрылысшы, дәрігер, инженер) күнделікті қызметінде температураны өлшеу </a:t>
            </a:r>
            <a:pPr algn="l" indent="0" marL="0">
              <a:lnSpc>
                <a:spcPts val="2350"/>
              </a:lnSpc>
              <a:buNone/>
            </a:pPr>
            <a:r>
              <a:rPr lang="en-US" sz="1450" b="1" dirty="0">
                <a:solidFill>
                  <a:srgbClr val="2589C9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кәсіби жауапкершіліктің</a:t>
            </a:r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маңызды бөлігі</a:t>
            </a:r>
            <a:endParaRPr lang="en-US" sz="14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822722"/>
            <a:ext cx="7280672" cy="6235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900"/>
              </a:lnSpc>
              <a:buNone/>
            </a:pPr>
            <a:r>
              <a:rPr lang="en-US" sz="39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Практикалық тапсырмалар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58309" y="1943814"/>
            <a:ext cx="6325672" cy="1532573"/>
          </a:xfrm>
          <a:prstGeom prst="roundRect">
            <a:avLst>
              <a:gd name="adj" fmla="val 18555"/>
            </a:avLst>
          </a:prstGeom>
          <a:solidFill>
            <a:srgbClr val="FFFFFF"/>
          </a:solidFill>
          <a:ln w="22860">
            <a:solidFill>
              <a:srgbClr val="BACFDD"/>
            </a:solidFill>
            <a:prstDash val="solid"/>
          </a:ln>
        </p:spPr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8309" y="1943814"/>
            <a:ext cx="91440" cy="1532573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062157" y="2156222"/>
            <a:ext cx="2494359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Жұптық жұмыс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1062157" y="2657475"/>
            <a:ext cx="5809417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Есеп: Температура 25°C. Кельвинге және Фаренгейтке айналдыр.</a:t>
            </a:r>
            <a:endParaRPr lang="en-US" sz="1450" dirty="0"/>
          </a:p>
        </p:txBody>
      </p:sp>
      <p:sp>
        <p:nvSpPr>
          <p:cNvPr id="7" name="Shape 4"/>
          <p:cNvSpPr/>
          <p:nvPr/>
        </p:nvSpPr>
        <p:spPr>
          <a:xfrm>
            <a:off x="758309" y="3665934"/>
            <a:ext cx="6325672" cy="1532573"/>
          </a:xfrm>
          <a:prstGeom prst="roundRect">
            <a:avLst>
              <a:gd name="adj" fmla="val 18555"/>
            </a:avLst>
          </a:prstGeom>
          <a:solidFill>
            <a:srgbClr val="FFFFFF"/>
          </a:solidFill>
          <a:ln w="22860">
            <a:solidFill>
              <a:srgbClr val="BACFDD"/>
            </a:solidFill>
            <a:prstDash val="solid"/>
          </a:ln>
        </p:spPr>
      </p:sp>
      <p:pic>
        <p:nvPicPr>
          <p:cNvPr id="8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309" y="3665934"/>
            <a:ext cx="91440" cy="1532573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1062157" y="3878342"/>
            <a:ext cx="2494359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Топтық жұмыс</a:t>
            </a:r>
            <a:endParaRPr lang="en-US" sz="1950" dirty="0"/>
          </a:p>
        </p:txBody>
      </p:sp>
      <p:sp>
        <p:nvSpPr>
          <p:cNvPr id="10" name="Text 6"/>
          <p:cNvSpPr/>
          <p:nvPr/>
        </p:nvSpPr>
        <p:spPr>
          <a:xfrm>
            <a:off x="1062157" y="4379595"/>
            <a:ext cx="5809417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«Кластер» әдісі: әр топ температура өлшеу тәсілдерін постерге түсіреді.</a:t>
            </a:r>
            <a:endParaRPr lang="en-US" sz="1450" dirty="0"/>
          </a:p>
        </p:txBody>
      </p:sp>
      <p:sp>
        <p:nvSpPr>
          <p:cNvPr id="11" name="Shape 7"/>
          <p:cNvSpPr/>
          <p:nvPr/>
        </p:nvSpPr>
        <p:spPr>
          <a:xfrm>
            <a:off x="758309" y="5388054"/>
            <a:ext cx="6325672" cy="1532573"/>
          </a:xfrm>
          <a:prstGeom prst="roundRect">
            <a:avLst>
              <a:gd name="adj" fmla="val 18555"/>
            </a:avLst>
          </a:prstGeom>
          <a:solidFill>
            <a:srgbClr val="FFFFFF"/>
          </a:solidFill>
          <a:ln w="22860">
            <a:solidFill>
              <a:srgbClr val="BACFDD"/>
            </a:solidFill>
            <a:prstDash val="solid"/>
          </a:ln>
        </p:spPr>
      </p:sp>
      <p:pic>
        <p:nvPicPr>
          <p:cNvPr id="12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309" y="5388054"/>
            <a:ext cx="91440" cy="1532573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1062157" y="5600462"/>
            <a:ext cx="2494359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Жеке жұмыс</a:t>
            </a:r>
            <a:endParaRPr lang="en-US" sz="1950" dirty="0"/>
          </a:p>
        </p:txBody>
      </p:sp>
      <p:sp>
        <p:nvSpPr>
          <p:cNvPr id="14" name="Text 9"/>
          <p:cNvSpPr/>
          <p:nvPr/>
        </p:nvSpPr>
        <p:spPr>
          <a:xfrm>
            <a:off x="1062157" y="6101715"/>
            <a:ext cx="5809417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Тапсырма: Температураны тұрмыста қай жерде өлшейміз? Мысал келтір.</a:t>
            </a:r>
            <a:endParaRPr lang="en-US" sz="1450" dirty="0"/>
          </a:p>
        </p:txBody>
      </p:sp>
      <p:pic>
        <p:nvPicPr>
          <p:cNvPr id="1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0584" y="1943814"/>
            <a:ext cx="4472583" cy="4472583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7554039" y="6629638"/>
            <a:ext cx="6325672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Қанттың шайға таралуы арқылы диффузияны сипаттау → </a:t>
            </a:r>
            <a:pPr algn="l" indent="0" marL="0">
              <a:lnSpc>
                <a:spcPts val="2350"/>
              </a:lnSpc>
              <a:buNone/>
            </a:pPr>
            <a:r>
              <a:rPr lang="en-US" sz="1450" b="1" dirty="0">
                <a:solidFill>
                  <a:srgbClr val="2589C9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қонақжайлық құндылығын</a:t>
            </a:r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көрсету</a:t>
            </a:r>
            <a:endParaRPr lang="en-US" sz="14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1056203"/>
            <a:ext cx="4988838" cy="6235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900"/>
              </a:lnSpc>
              <a:buNone/>
            </a:pPr>
            <a:r>
              <a:rPr lang="en-US" sz="39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PhET симуляциясы</a:t>
            </a:r>
            <a:endParaRPr lang="en-US" sz="39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8309" y="2058829"/>
            <a:ext cx="473869" cy="473869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58309" y="2769632"/>
            <a:ext cx="2494359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Нұсқау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758309" y="3195042"/>
            <a:ext cx="6438424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Температураны өзгертіп, </a:t>
            </a:r>
            <a:pPr algn="l" indent="0" marL="0">
              <a:lnSpc>
                <a:spcPts val="2350"/>
              </a:lnSpc>
              <a:buNone/>
            </a:pPr>
            <a:r>
              <a:rPr lang="en-US" sz="1450" b="1" dirty="0">
                <a:solidFill>
                  <a:srgbClr val="384653"/>
                </a:solidFill>
                <a:highlight>
                  <a:srgbClr val="D8AFF8"/>
                </a:highlight>
                <a:latin typeface="Montserrat" pitchFamily="34" charset="0"/>
                <a:ea typeface="Montserrat" pitchFamily="34" charset="-122"/>
                <a:cs typeface="Montserrat" pitchFamily="34" charset="-120"/>
              </a:rPr>
              <a:t>"Diffusion Simulation"</a:t>
            </a:r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симуляциясында бөлшектер қозғалысын бақылаңыз.</a:t>
            </a:r>
            <a:endParaRPr lang="en-US" sz="14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3667" y="2058829"/>
            <a:ext cx="473869" cy="473869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433667" y="2769632"/>
            <a:ext cx="2494359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Жылдам қозғалыс</a:t>
            </a:r>
            <a:endParaRPr lang="en-US" sz="1950" dirty="0"/>
          </a:p>
        </p:txBody>
      </p:sp>
      <p:sp>
        <p:nvSpPr>
          <p:cNvPr id="8" name="Text 4"/>
          <p:cNvSpPr/>
          <p:nvPr/>
        </p:nvSpPr>
        <p:spPr>
          <a:xfrm>
            <a:off x="7433667" y="3195042"/>
            <a:ext cx="6438424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Температура жоғарылағанда бөлшектер жылдамырақ қозғалады.</a:t>
            </a:r>
            <a:endParaRPr lang="en-US" sz="14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309" y="4180642"/>
            <a:ext cx="473869" cy="473869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758309" y="4891445"/>
            <a:ext cx="3782735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Диффузияның жылдамдауы</a:t>
            </a:r>
            <a:endParaRPr lang="en-US" sz="1950" dirty="0"/>
          </a:p>
        </p:txBody>
      </p:sp>
      <p:sp>
        <p:nvSpPr>
          <p:cNvPr id="11" name="Text 6"/>
          <p:cNvSpPr/>
          <p:nvPr/>
        </p:nvSpPr>
        <p:spPr>
          <a:xfrm>
            <a:off x="758309" y="5316855"/>
            <a:ext cx="6438424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Диффузия процесі температурамен бірге жылдамдайды.</a:t>
            </a:r>
            <a:endParaRPr lang="en-US" sz="1450" dirty="0"/>
          </a:p>
        </p:txBody>
      </p:sp>
      <p:pic>
        <p:nvPicPr>
          <p:cNvPr id="12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3667" y="4180642"/>
            <a:ext cx="473869" cy="473869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7433667" y="4891445"/>
            <a:ext cx="2494359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Соқтығысу жиілігі</a:t>
            </a:r>
            <a:endParaRPr lang="en-US" sz="1950" dirty="0"/>
          </a:p>
        </p:txBody>
      </p:sp>
      <p:sp>
        <p:nvSpPr>
          <p:cNvPr id="14" name="Text 8"/>
          <p:cNvSpPr/>
          <p:nvPr/>
        </p:nvSpPr>
        <p:spPr>
          <a:xfrm>
            <a:off x="7433667" y="5316855"/>
            <a:ext cx="6438424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Бөлшектердің бір-бірімен соқтығысу жиілігі артады.</a:t>
            </a:r>
            <a:endParaRPr lang="en-US" sz="1450" dirty="0"/>
          </a:p>
        </p:txBody>
      </p:sp>
      <p:sp>
        <p:nvSpPr>
          <p:cNvPr id="15" name="Text 9"/>
          <p:cNvSpPr/>
          <p:nvPr/>
        </p:nvSpPr>
        <p:spPr>
          <a:xfrm>
            <a:off x="758309" y="5904428"/>
            <a:ext cx="2494359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Дескриптор:</a:t>
            </a:r>
            <a:endParaRPr lang="en-US" sz="1950" dirty="0"/>
          </a:p>
        </p:txBody>
      </p:sp>
      <p:sp>
        <p:nvSpPr>
          <p:cNvPr id="16" name="Text 10"/>
          <p:cNvSpPr/>
          <p:nvPr/>
        </p:nvSpPr>
        <p:spPr>
          <a:xfrm>
            <a:off x="758309" y="6500455"/>
            <a:ext cx="13113782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Бөлшектердің қозғалысын сипаттайды – 1 балл</a:t>
            </a:r>
            <a:endParaRPr lang="en-US" sz="1450" dirty="0"/>
          </a:p>
        </p:txBody>
      </p:sp>
      <p:sp>
        <p:nvSpPr>
          <p:cNvPr id="17" name="Text 11"/>
          <p:cNvSpPr/>
          <p:nvPr/>
        </p:nvSpPr>
        <p:spPr>
          <a:xfrm>
            <a:off x="758309" y="6870025"/>
            <a:ext cx="13113782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Температураға байланысты айырмашылықты түсіндіреді – 1 балл</a:t>
            </a:r>
            <a:endParaRPr lang="en-US" sz="14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2025-08-31T05:21:32Z</dcterms:created>
  <dcterms:modified xsi:type="dcterms:W3CDTF">2025-08-31T05:21:32Z</dcterms:modified>
</cp:coreProperties>
</file>