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7"/>
  </p:notesMasterIdLst>
  <p:sldIdLst>
    <p:sldId id="260" r:id="rId2"/>
    <p:sldId id="275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7" r:id="rId14"/>
    <p:sldId id="278" r:id="rId15"/>
    <p:sldId id="273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77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7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0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8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9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9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E994B-6550-4B0C-B339-EF54E9F0594B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E4A1-DC1E-40FA-B097-F43F3951E70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5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C7B7A-D0CE-4BFE-8A88-36B3301B363A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48FA-9573-4E82-A47E-D1DAE8B90F3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11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7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0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26E7-7834-4EFF-930B-88AA39E8F38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11BC-7C79-4F80-B846-FB63D785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13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14883" y="1343094"/>
            <a:ext cx="10701495" cy="23647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Қанның құрамы мен қызметі. Қан түйіршіктері: эритроциттер, лейкоциттер, тромбоциттер. Плазма. Қанның қызметі: транспорттық, гомеостаздық, қорғаныштық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8.1.3.1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674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3581400" y="308987"/>
            <a:ext cx="5638800" cy="914400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Қан плазмасы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133600" y="2057403"/>
            <a:ext cx="853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Плазманың құрамы: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90-91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-су; 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нәруыз;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глюкоза;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0,7-0,8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май;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тұздар;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Бұдан басқа ферменттер, сүт қышқылы, гормондар болады.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Плазманың электролитті құрамы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катиондар К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,Са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Мg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 .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Аниондар Cl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HCO</a:t>
            </a:r>
            <a:r>
              <a:rPr lang="kk-KZ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HPO</a:t>
            </a:r>
            <a:r>
              <a:rPr lang="kk-KZ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kk-KZ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Электролиттер қанның осмостық қысымын реттейді, буферлі ортаны қалыптастырады.</a:t>
            </a: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рН-ның тұрақтылығы рН 7,3-7,4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209800" y="1371603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Қан сарысуы- қанның сарғыштау түсті сұйық бөлімі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07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238459"/>
            <a:ext cx="7854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1-тапсырма.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түйіршігінің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анықтаңдар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325" y="588100"/>
            <a:ext cx="665162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450" y="700124"/>
            <a:ext cx="17684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2862"/>
              </p:ext>
            </p:extLst>
          </p:nvPr>
        </p:nvGraphicFramePr>
        <p:xfrm>
          <a:off x="1276140" y="1143000"/>
          <a:ext cx="5838092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868994"/>
                <a:gridCol w="1692563"/>
                <a:gridCol w="22765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Қан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түйіршігі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Құрылысы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Қызметі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Эритроцит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Лейкоцит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Тромбоцит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түйіршіктерінің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Оқулықтағы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суреттермен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дәлелдейді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841862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781" y="314571"/>
            <a:ext cx="9823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2-тапсырма: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Жұптық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Оқулықтың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76–78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беттеріндегі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48–50-суреттерге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сүйеніп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төмендегі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толтыр</a:t>
            </a:r>
            <a:r>
              <a:rPr lang="ru-RU" sz="2000" dirty="0"/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89972"/>
              </p:ext>
            </p:extLst>
          </p:nvPr>
        </p:nvGraphicFramePr>
        <p:xfrm>
          <a:off x="1389463" y="1680831"/>
          <a:ext cx="4846420" cy="1876285"/>
        </p:xfrm>
        <a:graphic>
          <a:graphicData uri="http://schemas.openxmlformats.org/drawingml/2006/table">
            <a:tbl>
              <a:tblPr firstRow="1" firstCol="1" bandRow="1"/>
              <a:tblGrid>
                <a:gridCol w="1940751"/>
                <a:gridCol w="1186754"/>
                <a:gridCol w="1718915"/>
              </a:tblGrid>
              <a:tr h="375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Қанның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бөлігі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Қызметі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Плазма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Эритроциттер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Лейкоциттер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Тромбоциттер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23658" y="38559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Плазма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түйіршіктерін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897975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7556" y="404506"/>
            <a:ext cx="96430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плазмасы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Эритроциттің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Лейкоцит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тромбоциттің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тромбоциттер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азайса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әрқайсысына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835369"/>
            <a:ext cx="7643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плазмасының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Эритроциттің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Лейкоцит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тромбоциттің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0449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6492" y="158151"/>
            <a:ext cx="10095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Ситуациялық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жағдай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тексеріс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Айжанның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талдауында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төмендегідей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dirty="0"/>
              <a:t>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69" y="1582878"/>
            <a:ext cx="2883878" cy="28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78069"/>
              </p:ext>
            </p:extLst>
          </p:nvPr>
        </p:nvGraphicFramePr>
        <p:xfrm>
          <a:off x="656492" y="1472345"/>
          <a:ext cx="5573486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621301"/>
                <a:gridCol w="1975395"/>
                <a:gridCol w="19767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Көрсеткіш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Айжандағы нәтиже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Эритроциттер саны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4,5–5,0 млн/мм³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 млн/мм³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Гемоглобин мөлшері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120–160 г/л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г/л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Лейкоциттер саны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4–9 мың/мм³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мың/мм³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Тромбоциттер саны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150–400 мың/мм³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мың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/мм³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5960" y="3585849"/>
            <a:ext cx="68898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Айжан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шаршағыштық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айналу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терісінің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бозаруын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байқаған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1.Кестеде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Айжанда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түйіршіктерінің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азайғанын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анықта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2.Осы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ағзалық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бұзылғанын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3.Бұл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ағзасының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күйіне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4.Айжанға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дәрігер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беруі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ойлайсың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5.Осы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нақтыла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343" y="521024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құрамындағы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өзгерістерді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Эритроциттердің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азаюын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организмдегі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оттек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тасымалының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бұзылуымен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байланыстырады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балл;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160865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Box 11"/>
          <p:cNvSpPr txBox="1">
            <a:spLocks noChangeArrowheads="1"/>
          </p:cNvSpPr>
          <p:nvPr/>
        </p:nvSpPr>
        <p:spPr bwMode="auto">
          <a:xfrm>
            <a:off x="1445916" y="1009604"/>
            <a:ext cx="84629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айналымының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жүрегі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Плакат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суреті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сызылады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бөлікке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жүректің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бөлігіне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): мен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түсінген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бөлікке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сұрағым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түсінбей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жерім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бөлікке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білгім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20" y="2705100"/>
            <a:ext cx="3246368" cy="34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5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2" y="2977644"/>
            <a:ext cx="10972800" cy="1143000"/>
          </a:xfrm>
        </p:spPr>
        <p:txBody>
          <a:bodyPr>
            <a:normAutofit fontScale="90000"/>
          </a:bodyPr>
          <a:lstStyle/>
          <a:p>
            <a:pPr marL="45720" indent="0" algn="l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Қанның құрамын (плазма мен формалы элементтерін) сипаттайды;</a:t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•	Эритроцит, лейкоцит және тромбоциттердің құрылымы мен қызметін ажыратады;</a:t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•	Қанның негізгі қызметтерін (тасымалдау, қорғаныш, гомеостаздық) 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37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66" y="894304"/>
            <a:ext cx="10765135" cy="26837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Қызығушылықты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ойлайсыңдар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Эритроцит, лейкоцит, тромбоцит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55" y="216568"/>
            <a:ext cx="9894101" cy="620829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774825" y="3500438"/>
            <a:ext cx="1081088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60%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3116" y="3429000"/>
            <a:ext cx="936625" cy="520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20135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7546975" y="2516188"/>
            <a:ext cx="13271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7696201" y="2659063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кровь плаз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260350"/>
            <a:ext cx="2635251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138" y="2060578"/>
            <a:ext cx="2698751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ятиугольник 2"/>
          <p:cNvSpPr/>
          <p:nvPr/>
        </p:nvSpPr>
        <p:spPr>
          <a:xfrm flipH="1">
            <a:off x="6913563" y="2119313"/>
            <a:ext cx="3503612" cy="145415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Қанның ақ түйіршіктері-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лейкоциттер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ядросы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амеба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қозғалатын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4170066" y="549275"/>
            <a:ext cx="5689899" cy="107950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Эритроциттер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ядросы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Олардың орташа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7, 2 - 7, 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мкм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гемоглобин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нәруызы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бар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2" descr="ÐÐ°ÑÑÐ¸Ð½ÐºÐ¸ Ð¿Ð¾ Ð·Ð°Ð¿ÑÐ¾ÑÑ ÑÑÐ¾Ð¼Ð±Ð¾ÑÐ¸Ñ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365628"/>
            <a:ext cx="3238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ятиугольник 1"/>
          <p:cNvSpPr/>
          <p:nvPr/>
        </p:nvSpPr>
        <p:spPr>
          <a:xfrm>
            <a:off x="1703388" y="5067300"/>
            <a:ext cx="5694363" cy="138588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Тромбоциттер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пластинкалары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қанның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түссіз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ядросыз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элементтері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сүйек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кемігінде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 4 мкм,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дөңгелек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пішінді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90" y="1482728"/>
            <a:ext cx="5280025" cy="265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4511676" y="404814"/>
            <a:ext cx="3148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</a:t>
            </a:r>
            <a:endParaRPr lang="ru-RU" alt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2497139" y="4343400"/>
            <a:ext cx="7389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 ДЕГЕНІМІЗ – «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ДЕП АТАЛАТЫН ЛЕЙКОЦИТТЕРДІҢ БӨГДЕ ДЕНЕЛЕРДІ ЖҰТЫП, ОЛАРДЫ ЖОЮ ПРОЦЕСІ. БҰЛ НЕГІЗІНЕН “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 ЖЕУІНІҢ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БІР ТҮРІ БОЛЫП САНАЛАДЫ, МҰНДА БӨЛШЕК ЖҰТЫЛЫП, ФЕРМЕНТТЕР АРҚЫЛЫ ҚОРЫТЫЛМАС БҰРЫН, ФАГОЦИТ ОНЫ ӨЗ ЦИТОПЛАЗМАСЫМЕН ҚОРШАЙДЫ.</a:t>
            </a:r>
          </a:p>
        </p:txBody>
      </p:sp>
    </p:spTree>
    <p:extLst>
      <p:ext uri="{BB962C8B-B14F-4D97-AF65-F5344CB8AC3E}">
        <p14:creationId xmlns:p14="http://schemas.microsoft.com/office/powerpoint/2010/main" val="1100608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4" descr="http://t2.gstatic.com/images?q=tbn:ANd9GcRniehYPD1djtGxoa6y8vI1WKB7QoDpEFdi8teAiECgP-3zAzk2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14400"/>
            <a:ext cx="2752725" cy="266700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191000" y="228600"/>
            <a:ext cx="6019800" cy="914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Эритроциттер</a:t>
            </a: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қанның қызыл түсті жасушасы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267200" y="1295403"/>
            <a:ext cx="6400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басқа жасушаларына қарағанда салмақты болғандықтан, ыдыстың түбіне тұнады.</a:t>
            </a:r>
          </a:p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түзілген кезде  ғана ядросы болатын, толық қалыптасқан кезде жойылып кететін, митохондриясы жоқ қан жасушасы. </a:t>
            </a:r>
            <a:r>
              <a:rPr lang="kk-KZ" altLang="ru-RU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(сүтқоректі жануарлардан басқа жануарлардың эритроцитінде ядро болады)</a:t>
            </a:r>
          </a:p>
          <a:p>
            <a:pPr eaLnBrk="1" hangingPunct="1"/>
            <a:endParaRPr lang="kk-KZ" altLang="ru-RU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52600" y="3581401"/>
            <a:ext cx="259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жағы ойыс табақша тәрізді. </a:t>
            </a:r>
          </a:p>
          <a:p>
            <a:pPr eaLnBrk="1" hangingPunct="1"/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 </a:t>
            </a:r>
            <a:r>
              <a:rPr lang="en-US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altLang="ru-RU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</a:t>
            </a:r>
            <a:r>
              <a:rPr lang="kk-KZ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эритроцит болады.</a:t>
            </a:r>
          </a:p>
          <a:p>
            <a:pPr eaLnBrk="1" hangingPunct="1"/>
            <a:endParaRPr lang="ru-RU" altLang="ru-RU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1752600" y="5041901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 қозғалмайды, тек қан ағынымен ағады.</a:t>
            </a:r>
          </a:p>
          <a:p>
            <a:pPr eaLnBrk="1" hangingPunct="1"/>
            <a:r>
              <a:rPr lang="kk-KZ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 ұзақтығы 120-127 тәулік. Көкбауыр мен бауырда жойылып, сүйек кемігінде түзіледі.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12913120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013" y="249206"/>
            <a:ext cx="5778500" cy="13160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ТРОМБОЦИТТЕР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6672263" y="1412876"/>
            <a:ext cx="489339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Тромбоциттер</a:t>
            </a:r>
            <a:r>
              <a:rPr lang="kk-KZ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қанды ұйытушы жасушалар. Домалақ сопақ пішінді, түссіз ядросыз. </a:t>
            </a:r>
          </a:p>
          <a:p>
            <a:pPr eaLnBrk="1" hangingPunct="1"/>
            <a:r>
              <a:rPr lang="kk-KZ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 ұзақтығы 7 күн. </a:t>
            </a:r>
          </a:p>
          <a:p>
            <a:pPr eaLnBrk="1" hangingPunct="1"/>
            <a:r>
              <a:rPr lang="kk-KZ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Сүйек кемігінің майында жасалады. 1мм</a:t>
            </a:r>
            <a:r>
              <a:rPr lang="kk-KZ" altLang="ru-RU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kk-KZ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 180-350 мың тромбоцит болады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Картинки по запросу тромбоцит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466248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6" y="836616"/>
            <a:ext cx="8713788" cy="58324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279652" y="404815"/>
            <a:ext cx="7038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  ФОРМАЛЫ ЭЛЕМЕНТТЕРІНІҢ ТҮЗІЛЕТІН ОРНЫ</a:t>
            </a:r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712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                Сабақтың мақсаттары: • Қанның құрамын (плазма мен формалы элементтерін) сипаттайды; • Эритроцит, лейкоцит және тромбоциттердің құрылымы мен қызметін ажыратады; • Қанның негізгі қызметтерін (тасымалдау, қорғаныш, гомеостаздық) түсіндіреді </vt:lpstr>
      <vt:lpstr>  Қызығушылықты ояту: Сұрақтар қою: – Қан неден тұрады деп ойлайсыңдар? – Эритроцит, лейкоцит, тромбоцит деген не?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Леново</cp:lastModifiedBy>
  <cp:revision>15</cp:revision>
  <dcterms:created xsi:type="dcterms:W3CDTF">2020-08-09T07:44:25Z</dcterms:created>
  <dcterms:modified xsi:type="dcterms:W3CDTF">2025-11-01T12:30:11Z</dcterms:modified>
</cp:coreProperties>
</file>