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ice" panose="020B0604020202020204" charset="0"/>
      <p:regular r:id="rId17"/>
    </p:embeddedFont>
    <p:embeddedFont>
      <p:font typeface="Manrop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9327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Еркін электромагниттік тербелістер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931087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презентация оқушыларға электромагниттік тербелістердің физикалық негіздерін түсінуге және оларды күнделікті өмірмен байланыстыруға көмектеседі. Еркін тербелістер ұғымын LC-контур мысалында қарастырып, Томсон формуласын (T = 2π√(LC)) зерттейміз. Сонымен қатар, тербелістердің қазақ халқының дәстүрлі аспабы - домбыра ішегіндегі құбылыстармен ұқсастығын талдаймыз.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580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0562" y="2708791"/>
            <a:ext cx="5614868" cy="539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Тақырыпты </a:t>
            </a:r>
            <a:r>
              <a:rPr lang="en-US" sz="335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қорытындылау</a:t>
            </a:r>
            <a:endParaRPr lang="en-US" sz="3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90562" y="3766185"/>
            <a:ext cx="4301252" cy="3165991"/>
          </a:xfrm>
          <a:prstGeom prst="roundRect">
            <a:avLst>
              <a:gd name="adj" fmla="val 3466"/>
            </a:avLst>
          </a:prstGeom>
          <a:solidFill>
            <a:srgbClr val="FFFFFF"/>
          </a:solidFill>
          <a:ln/>
        </p:spPr>
      </p:sp>
      <p:sp>
        <p:nvSpPr>
          <p:cNvPr id="5" name="Shape 2"/>
          <p:cNvSpPr/>
          <p:nvPr/>
        </p:nvSpPr>
        <p:spPr>
          <a:xfrm>
            <a:off x="690562" y="3743325"/>
            <a:ext cx="4301252" cy="91440"/>
          </a:xfrm>
          <a:prstGeom prst="roundRect">
            <a:avLst>
              <a:gd name="adj" fmla="val 169923"/>
            </a:avLst>
          </a:prstGeom>
          <a:solidFill>
            <a:srgbClr val="FF7047"/>
          </a:solidFill>
          <a:ln/>
        </p:spPr>
      </p:sp>
      <p:sp>
        <p:nvSpPr>
          <p:cNvPr id="6" name="Shape 3"/>
          <p:cNvSpPr/>
          <p:nvPr/>
        </p:nvSpPr>
        <p:spPr>
          <a:xfrm>
            <a:off x="2582228" y="3507224"/>
            <a:ext cx="517922" cy="517922"/>
          </a:xfrm>
          <a:prstGeom prst="roundRect">
            <a:avLst>
              <a:gd name="adj" fmla="val 176552"/>
            </a:avLst>
          </a:prstGeom>
          <a:solidFill>
            <a:srgbClr val="FF7047"/>
          </a:solidFill>
          <a:ln/>
        </p:spPr>
      </p:sp>
      <p:sp>
        <p:nvSpPr>
          <p:cNvPr id="7" name="Text 4"/>
          <p:cNvSpPr/>
          <p:nvPr/>
        </p:nvSpPr>
        <p:spPr>
          <a:xfrm>
            <a:off x="2737604" y="3636645"/>
            <a:ext cx="207169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86063" y="4197787"/>
            <a:ext cx="2447449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Еркін тербелістер негізі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86063" y="4571167"/>
            <a:ext cx="3910251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Еркін электромагниттік тербелістер </a:t>
            </a:r>
            <a:r>
              <a:rPr lang="en-US" sz="13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энергия алмасу</a:t>
            </a: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принципіне негізделген: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86063" y="5227201"/>
            <a:ext cx="3910251" cy="560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 өрісі энергиясы (конденсатор) 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↔</a:t>
            </a: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Магнит өрісі энергиясы (катушка)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86063" y="5847636"/>
            <a:ext cx="3910251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Томсон формуласы: </a:t>
            </a:r>
            <a:r>
              <a:rPr lang="en-US" sz="13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 = 2π√(LC)</a:t>
            </a: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тербеліс периодын анықтайды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164455" y="3766185"/>
            <a:ext cx="4301371" cy="3165991"/>
          </a:xfrm>
          <a:prstGeom prst="roundRect">
            <a:avLst>
              <a:gd name="adj" fmla="val 3466"/>
            </a:avLst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5164455" y="3743325"/>
            <a:ext cx="4301371" cy="91440"/>
          </a:xfrm>
          <a:prstGeom prst="roundRect">
            <a:avLst>
              <a:gd name="adj" fmla="val 169923"/>
            </a:avLst>
          </a:prstGeom>
          <a:solidFill>
            <a:srgbClr val="FF7047"/>
          </a:solidFill>
          <a:ln/>
        </p:spPr>
      </p:sp>
      <p:sp>
        <p:nvSpPr>
          <p:cNvPr id="14" name="Shape 11"/>
          <p:cNvSpPr/>
          <p:nvPr/>
        </p:nvSpPr>
        <p:spPr>
          <a:xfrm>
            <a:off x="7056120" y="3507224"/>
            <a:ext cx="517922" cy="517922"/>
          </a:xfrm>
          <a:prstGeom prst="roundRect">
            <a:avLst>
              <a:gd name="adj" fmla="val 176552"/>
            </a:avLst>
          </a:prstGeom>
          <a:solidFill>
            <a:srgbClr val="FF7047"/>
          </a:solidFill>
          <a:ln/>
        </p:spPr>
      </p:sp>
      <p:sp>
        <p:nvSpPr>
          <p:cNvPr id="15" name="Text 12"/>
          <p:cNvSpPr/>
          <p:nvPr/>
        </p:nvSpPr>
        <p:spPr>
          <a:xfrm>
            <a:off x="7211497" y="3636645"/>
            <a:ext cx="207169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359956" y="4197787"/>
            <a:ext cx="3824288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Тербелістердің практикалық маңызы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359956" y="4571167"/>
            <a:ext cx="391037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LC-контурлар күнделікті өмірде кеңінен қолданылады: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359956" y="5227201"/>
            <a:ext cx="3910370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Радиоқабылдағыштар мен таратқыштар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359956" y="5563791"/>
            <a:ext cx="3910370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Сымсыз зарядтау технологиялары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359956" y="5900380"/>
            <a:ext cx="3910370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Электрондық сүзгілер мен резонаторлар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9638467" y="3766185"/>
            <a:ext cx="4301371" cy="3165991"/>
          </a:xfrm>
          <a:prstGeom prst="roundRect">
            <a:avLst>
              <a:gd name="adj" fmla="val 3466"/>
            </a:avLst>
          </a:prstGeom>
          <a:solidFill>
            <a:srgbClr val="FFFFFF"/>
          </a:solidFill>
          <a:ln/>
        </p:spPr>
      </p:sp>
      <p:sp>
        <p:nvSpPr>
          <p:cNvPr id="22" name="Shape 19"/>
          <p:cNvSpPr/>
          <p:nvPr/>
        </p:nvSpPr>
        <p:spPr>
          <a:xfrm>
            <a:off x="9638467" y="3743325"/>
            <a:ext cx="4301371" cy="91440"/>
          </a:xfrm>
          <a:prstGeom prst="roundRect">
            <a:avLst>
              <a:gd name="adj" fmla="val 169923"/>
            </a:avLst>
          </a:prstGeom>
          <a:solidFill>
            <a:srgbClr val="FF7047"/>
          </a:solidFill>
          <a:ln/>
        </p:spPr>
      </p:sp>
      <p:sp>
        <p:nvSpPr>
          <p:cNvPr id="23" name="Shape 20"/>
          <p:cNvSpPr/>
          <p:nvPr/>
        </p:nvSpPr>
        <p:spPr>
          <a:xfrm>
            <a:off x="11530132" y="3507224"/>
            <a:ext cx="517922" cy="517922"/>
          </a:xfrm>
          <a:prstGeom prst="roundRect">
            <a:avLst>
              <a:gd name="adj" fmla="val 176552"/>
            </a:avLst>
          </a:prstGeom>
          <a:solidFill>
            <a:srgbClr val="FF7047"/>
          </a:solidFill>
          <a:ln/>
        </p:spPr>
      </p:sp>
      <p:sp>
        <p:nvSpPr>
          <p:cNvPr id="24" name="Text 21"/>
          <p:cNvSpPr/>
          <p:nvPr/>
        </p:nvSpPr>
        <p:spPr>
          <a:xfrm>
            <a:off x="11685508" y="3636645"/>
            <a:ext cx="207169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9833967" y="4197787"/>
            <a:ext cx="3668078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Ұлттық құндылықтармен байланыс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9833967" y="4571167"/>
            <a:ext cx="391037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Домбыра ішегінің тербелісі мен LC-контур арасында физикалық ұқсастықтар бар: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9833967" y="5227201"/>
            <a:ext cx="3910370" cy="560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Ішектің ұзындығы/керілуі 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↔</a:t>
            </a: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L және C мәндері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9833967" y="5847636"/>
            <a:ext cx="391037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Екі жүйеде де энергия сақталу заңы әрекет етеді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9833967" y="6460450"/>
            <a:ext cx="3910370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Сөну құбылысы екі жүйеде де байқалады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690562" y="7126367"/>
            <a:ext cx="13249275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Еркін электромагниттік тербелістер туралы білім </a:t>
            </a:r>
            <a:r>
              <a:rPr lang="en-US" sz="13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физика, техника және күнделікті өмірде</a:t>
            </a:r>
            <a:r>
              <a:rPr lang="en-US" sz="13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маңызды рөл атқарады. Бұл білім ғылыми дүниетанымды қалыптастырып, кәсіби дағдыларды дамытуға көмектеседі.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7974"/>
            <a:ext cx="76822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Тербелістердің </a:t>
            </a:r>
            <a:r>
              <a:rPr lang="en-US" sz="390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негізгі ұғымдары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904887"/>
            <a:ext cx="4215289" cy="2895957"/>
          </a:xfrm>
          <a:prstGeom prst="roundRect">
            <a:avLst>
              <a:gd name="adj" fmla="val 616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904887"/>
            <a:ext cx="91440" cy="2895957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5" name="Text 3"/>
          <p:cNvSpPr/>
          <p:nvPr/>
        </p:nvSpPr>
        <p:spPr>
          <a:xfrm>
            <a:off x="1106448" y="31261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Еркін тербеліс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06448" y="3555325"/>
            <a:ext cx="368141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Сыртқы </a:t>
            </a: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периодтық күш әсері болмаған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жағдайда, жүйедегі бастапқы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энергия қоры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есебінен пайда болатын тербеліс.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106448" y="4944547"/>
            <a:ext cx="368141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Мысалы: маятник, серіппеге ілінген жүк, бос қойылған домбыра ішегі.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207437" y="2904887"/>
            <a:ext cx="4215408" cy="2895957"/>
          </a:xfrm>
          <a:prstGeom prst="roundRect">
            <a:avLst>
              <a:gd name="adj" fmla="val 616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207437" y="2904887"/>
            <a:ext cx="91440" cy="2895957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10" name="Text 8"/>
          <p:cNvSpPr/>
          <p:nvPr/>
        </p:nvSpPr>
        <p:spPr>
          <a:xfrm>
            <a:off x="5520095" y="3126105"/>
            <a:ext cx="368153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Тербелістің пайда болу шарттары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520095" y="3865483"/>
            <a:ext cx="368153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Бастапқы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энергия қоры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болуы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520095" y="4252436"/>
            <a:ext cx="368153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Инерция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элементінің болуы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520095" y="4639389"/>
            <a:ext cx="368153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A6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Кедергі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аз болуы керек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520095" y="5026343"/>
            <a:ext cx="368153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Сыртқы </a:t>
            </a:r>
            <a:r>
              <a:rPr lang="en-US" sz="1550" dirty="0">
                <a:solidFill>
                  <a:srgbClr val="FFCE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периодтық әсер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болмауы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621203" y="2904887"/>
            <a:ext cx="4215289" cy="2895957"/>
          </a:xfrm>
          <a:prstGeom prst="roundRect">
            <a:avLst>
              <a:gd name="adj" fmla="val 616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9621203" y="2904887"/>
            <a:ext cx="91440" cy="2895957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17" name="Text 15"/>
          <p:cNvSpPr/>
          <p:nvPr/>
        </p:nvSpPr>
        <p:spPr>
          <a:xfrm>
            <a:off x="9933861" y="3126105"/>
            <a:ext cx="26661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Электрлік тербелістер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933861" y="3555325"/>
            <a:ext cx="368141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- электрлік тербелістер жүйесі, конденсатор (C) мен катушкадан (L) тұрады.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933861" y="4627007"/>
            <a:ext cx="368141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Энергия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 өрісінен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(конденсатор) </a:t>
            </a:r>
            <a:r>
              <a:rPr lang="en-US" sz="1550" dirty="0">
                <a:solidFill>
                  <a:srgbClr val="FFCE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магнит өрісіне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(катушка) және кері қарай алмасады.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93790" y="602408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Сабағымызда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еркін электромагниттік тербелістерді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зерттейміз, олардың мысалы ретінде LC-контурды қарастырамыз.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2822" y="462558"/>
            <a:ext cx="8426291" cy="525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Домбыра ішегі мен LC-контур </a:t>
            </a:r>
            <a:r>
              <a:rPr lang="en-US" sz="330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аналогиясы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72822" y="1429703"/>
            <a:ext cx="3819287" cy="2682716"/>
          </a:xfrm>
          <a:prstGeom prst="roundRect">
            <a:avLst>
              <a:gd name="adj" fmla="val 564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48558" y="1605439"/>
            <a:ext cx="504587" cy="504587"/>
          </a:xfrm>
          <a:prstGeom prst="roundRect">
            <a:avLst>
              <a:gd name="adj" fmla="val 18119939"/>
            </a:avLst>
          </a:prstGeom>
          <a:solidFill>
            <a:srgbClr val="FF70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66" y="1715810"/>
            <a:ext cx="227052" cy="28384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48558" y="2278142"/>
            <a:ext cx="2102763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Энергия қоры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48558" y="2709029"/>
            <a:ext cx="3467814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Домбыра: Ішектің созылуы/ауытқуы → потенциалдық энергия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48558" y="3398520"/>
            <a:ext cx="3467814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LC-контур: Конденсатордағы заряд → WE = Q²/(2C)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660225" y="1429703"/>
            <a:ext cx="3819287" cy="2682716"/>
          </a:xfrm>
          <a:prstGeom prst="roundRect">
            <a:avLst>
              <a:gd name="adj" fmla="val 564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4835962" y="1605439"/>
            <a:ext cx="504587" cy="504587"/>
          </a:xfrm>
          <a:prstGeom prst="roundRect">
            <a:avLst>
              <a:gd name="adj" fmla="val 18119939"/>
            </a:avLst>
          </a:prstGeom>
          <a:solidFill>
            <a:srgbClr val="FF7047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669" y="1715810"/>
            <a:ext cx="227052" cy="28384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835962" y="2278142"/>
            <a:ext cx="2102763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Инерция элементі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835962" y="2709029"/>
            <a:ext cx="3467814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Домбыра: Ішектің массасы → кинетикалық энергия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835962" y="3398520"/>
            <a:ext cx="3467814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LC-контур: Индуктивтілік → WL = L·I²/2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72822" y="4280535"/>
            <a:ext cx="7806690" cy="2144554"/>
          </a:xfrm>
          <a:prstGeom prst="roundRect">
            <a:avLst>
              <a:gd name="adj" fmla="val 7060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848558" y="4456271"/>
            <a:ext cx="504587" cy="504587"/>
          </a:xfrm>
          <a:prstGeom prst="roundRect">
            <a:avLst>
              <a:gd name="adj" fmla="val 18119939"/>
            </a:avLst>
          </a:prstGeom>
          <a:solidFill>
            <a:srgbClr val="FF7047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66" y="4566642"/>
            <a:ext cx="227052" cy="283845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48558" y="5128974"/>
            <a:ext cx="2102763" cy="262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Сөну/Кедергі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848558" y="5559862"/>
            <a:ext cx="7455217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Домбыра: Ауа және ішек кедергісі → ақырын өшу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848558" y="5980271"/>
            <a:ext cx="7455217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LC-контур: Тізбектегі активті кедергі → амплитуда азаюы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422" y="1429703"/>
            <a:ext cx="5067657" cy="506765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897422" y="6686550"/>
            <a:ext cx="5067657" cy="807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Халқымыздың ұлттық аспабы домбыра ішегіндегі тербелістер құбылысы LC-контурдағы электромагниттік тербелістермен физикалық ұқсастықтарға ие.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72822" y="7834313"/>
            <a:ext cx="13284756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Домбыра ішегінің ұзындығы/керілуі өзгергенде дыбыс жиілігі өзгереді, дәл сол сияқты LC-контурда L немесе C өзгерісі тербеліс периодына әсер етеді.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846" y="463868"/>
            <a:ext cx="8917781" cy="527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LC-контур: </a:t>
            </a:r>
            <a:r>
              <a:rPr lang="en-US" sz="330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құрылымы мен энергия алмасуы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4846" y="1412796"/>
            <a:ext cx="220015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LC-контур құрылымы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4846" y="1844993"/>
            <a:ext cx="711922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 </a:t>
            </a:r>
            <a:r>
              <a:rPr lang="en-US" sz="13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конденсатор</a:t>
            </a: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(C) мен </a:t>
            </a:r>
            <a:r>
              <a:rPr lang="en-US" sz="1300" dirty="0">
                <a:solidFill>
                  <a:srgbClr val="FFA6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индуктивті катушкадан</a:t>
            </a: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(L) тұрады: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74846" y="2266712"/>
            <a:ext cx="711922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Конденсатор электр өрісінде энергия жинайды: WE = Q²/(2C)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74846" y="2595562"/>
            <a:ext cx="711922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Катушка магнит өрісінде энергия жинайды: WL = L·I²/2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74846" y="3034189"/>
            <a:ext cx="2108835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Энергия алмасуы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74846" y="3466386"/>
            <a:ext cx="7119223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LC-контурда тербеліс барысында энергия бір түрден екінші түрге үздіксіз алмасып отырады: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74846" y="4158020"/>
            <a:ext cx="711922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t=0 кезінде: энергия толық конденсаторда (WE,max), ток жоқ (I=0)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74846" y="4486870"/>
            <a:ext cx="711922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t=T/4 кезінде: энергия толық катушкада (WL,max), заряд жоқ (q=0)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74846" y="4815721"/>
            <a:ext cx="711922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t=T/2 кезінде: энергия толық конденсаторда, бірақ полярлық қарама-қарсы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169" y="1433870"/>
            <a:ext cx="5750004" cy="575000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213169" y="7373660"/>
            <a:ext cx="5750004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LC-контурдағы энергия алмасуы. Заряд (q) және ток (i) графиктері көрсетілген. Энергия сақталу заңына сәйкес: W = WE + WL = const.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7408"/>
            <a:ext cx="109404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Еркін электромагниттік </a:t>
            </a:r>
            <a:r>
              <a:rPr lang="en-US" sz="390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тербелістер теориясы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4321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1764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Теңдеу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92148" y="3605689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Еркін тербеліс теңдеуі: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2148" y="4174331"/>
            <a:ext cx="3950851" cy="54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4174331"/>
            <a:ext cx="3950851" cy="5423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2148" y="4967764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– гармоникалық тербеліс теңдеуі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2184321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39715" y="31764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Шешімдер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339715" y="3605689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Заряд пен ток тәуелділіктері: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339715" y="4174331"/>
            <a:ext cx="395085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715" y="4174331"/>
            <a:ext cx="3950851" cy="34694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339715" y="4772382"/>
            <a:ext cx="395085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715" y="4772382"/>
            <a:ext cx="3950851" cy="34694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339715" y="5370433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Мұндағы: Q₀ - амплитуда, φ - бастапқы фаза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8924" y="2184321"/>
            <a:ext cx="4347567" cy="79379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687282" y="31764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Томсон формуласы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9687282" y="3605689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Меншікті жиілік: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9687282" y="4174331"/>
            <a:ext cx="3950851" cy="608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7282" y="4174331"/>
            <a:ext cx="3950851" cy="608171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687282" y="5033605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Тербеліс периоды: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4"/>
          <p:cNvSpPr/>
          <p:nvPr/>
        </p:nvSpPr>
        <p:spPr>
          <a:xfrm>
            <a:off x="9687282" y="5602248"/>
            <a:ext cx="3950851" cy="366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7282" y="5602248"/>
            <a:ext cx="3950851" cy="366593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793790" y="642711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Нақты LC-контурларда кедергі (R&gt;0) болғандықтан, тербелістер ақырындап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сөнеді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. Сөну жылдамдығы R/L қатынасымен анықталады. Тербеліс сапасы жоғары болу үшін R мәні аз болу керек.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73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Тәжірибелік зерттеу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285875"/>
            <a:ext cx="74092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T = 2π√(LC)</a:t>
            </a:r>
            <a:r>
              <a:rPr lang="en-US" sz="39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 тәуелділігін тексеру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4019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Зерттеу әдістемесі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91048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Базалық мәндер: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L₁=1.0 мГн, C₁=1.0 мкФ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үшін T₁ өлшеу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29743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Сыйымдылықты 4 есе арттыру: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C₂=4C₁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мәні үшін T₂ өлшеу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6843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Индуктивтілікті 9 есе арттыру: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L₃=9L₁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мәні үшін T₃ өлшеу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071342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4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Өлшенген мәндерді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T=2π√(LC)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формуласымен есептелген теориялық мәндермен салыстыру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885015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Кестеге әр нұсқа үшін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T(өлш)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,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T(есеп)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және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%қате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мәндерін енгізу керек.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426851"/>
            <a:ext cx="6279356" cy="353210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64874" y="618220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Күтілетін нәтижелер: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64874" y="667833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C өзгергенде: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 ∝ √C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- яғни C 4 есе артса, T 2 есе артады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64874" y="706528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 өзгергенде: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 ∝ √L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- яғни L 9 есе артса, T 3 есе артады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2082" y="317659"/>
            <a:ext cx="4654987" cy="360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Эксперимент </a:t>
            </a:r>
            <a:r>
              <a:rPr lang="en-US" sz="225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нәтижелерін талдау</a:t>
            </a:r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94" y="1527081"/>
            <a:ext cx="10874513" cy="608972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62082" y="8776395"/>
            <a:ext cx="57745" cy="57745"/>
          </a:xfrm>
          <a:prstGeom prst="roundRect">
            <a:avLst>
              <a:gd name="adj" fmla="val 791757"/>
            </a:avLst>
          </a:prstGeom>
          <a:solidFill>
            <a:srgbClr val="FF7047"/>
          </a:solidFill>
          <a:ln/>
        </p:spPr>
      </p:sp>
      <p:sp>
        <p:nvSpPr>
          <p:cNvPr id="5" name="Text 2"/>
          <p:cNvSpPr/>
          <p:nvPr/>
        </p:nvSpPr>
        <p:spPr>
          <a:xfrm>
            <a:off x="635318" y="8715018"/>
            <a:ext cx="1444109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Сыйымдылық әсері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5318" y="8964811"/>
            <a:ext cx="4299228" cy="369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C 4 есе артқанда (1 мкФ → 4 мкФ), тербеліс периоды </a:t>
            </a:r>
            <a:r>
              <a:rPr lang="en-US" sz="9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дәл 2 есе</a:t>
            </a: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артты (6.28 мкс → 12.56 мкс).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5318" y="9403675"/>
            <a:ext cx="4299228" cy="184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</a:t>
            </a:r>
            <a:r>
              <a:rPr lang="en-US" sz="9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 ∝ √C</a:t>
            </a: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тәуелділігін растайды, өйткені √4 = 2.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78849" y="8776395"/>
            <a:ext cx="57745" cy="57745"/>
          </a:xfrm>
          <a:prstGeom prst="roundRect">
            <a:avLst>
              <a:gd name="adj" fmla="val 791757"/>
            </a:avLst>
          </a:prstGeom>
          <a:solidFill>
            <a:srgbClr val="FF7047"/>
          </a:solidFill>
          <a:ln/>
        </p:spPr>
      </p:sp>
      <p:sp>
        <p:nvSpPr>
          <p:cNvPr id="9" name="Text 6"/>
          <p:cNvSpPr/>
          <p:nvPr/>
        </p:nvSpPr>
        <p:spPr>
          <a:xfrm>
            <a:off x="5252085" y="8715018"/>
            <a:ext cx="1444109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Индуктивтілік әсері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252085" y="8964811"/>
            <a:ext cx="4299347" cy="369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 9 есе артқанда (1 мГн → 9 мГн), тербеліс периоды </a:t>
            </a:r>
            <a:r>
              <a:rPr lang="en-US" sz="9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дәл 3 есе</a:t>
            </a: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артты (6.28 мкс → 18.84 мкс).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252085" y="9403675"/>
            <a:ext cx="4299347" cy="184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</a:t>
            </a:r>
            <a:r>
              <a:rPr lang="en-US" sz="9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 ∝ √L</a:t>
            </a: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тәуелділігін растайды, өйткені √9 = 3.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9695736" y="8776395"/>
            <a:ext cx="57745" cy="57745"/>
          </a:xfrm>
          <a:prstGeom prst="roundRect">
            <a:avLst>
              <a:gd name="adj" fmla="val 791757"/>
            </a:avLst>
          </a:prstGeom>
          <a:solidFill>
            <a:srgbClr val="FF7047"/>
          </a:solidFill>
          <a:ln/>
        </p:spPr>
      </p:sp>
      <p:sp>
        <p:nvSpPr>
          <p:cNvPr id="13" name="Text 10"/>
          <p:cNvSpPr/>
          <p:nvPr/>
        </p:nvSpPr>
        <p:spPr>
          <a:xfrm>
            <a:off x="9868972" y="8715018"/>
            <a:ext cx="1444109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Қорытынды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868972" y="8964811"/>
            <a:ext cx="4299347" cy="369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Эксперимент нәтижелері </a:t>
            </a:r>
            <a:r>
              <a:rPr lang="en-US" sz="9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Томсон формуласын</a:t>
            </a: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(T = 2π√(LC)) толықтай растайды. Өлшеу қателіктері минималды (&lt;%1).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868972" y="9403675"/>
            <a:ext cx="4299347" cy="369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Формула дәлдігі оны техникалық қосымшаларда сенімді қолдануға мүмкіндік береді.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5177"/>
            <a:ext cx="83758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LC-контурдың </a:t>
            </a:r>
            <a:r>
              <a:rPr lang="en-US" sz="390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қолданбалы маңызы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32090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25498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Радиобайланыс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37930" y="2979063"/>
            <a:ext cx="343804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 радиоқабылдағыштарда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жиілікті таңдау үшін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қолданылады. Катушка мен конденсатор параметрлерін өзгерту арқылы әртүрлі радиостанцияларды таңдауға болады.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37930" y="5003363"/>
            <a:ext cx="343804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Радиомонтажшылар LC-контурды радио жиіліктерін дәл баптау үшін пайдаланады.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243209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968127" y="25498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Сымсыз зарядтау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968127" y="2979063"/>
            <a:ext cx="3438168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Смартфондарды сымсыз зарядтау құрылғылары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электромагниттік резонанс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принципіне негізделген. Бұл жүйеде LC-контурлар энергияны тасымалдау үшін қолданылады.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968127" y="5003363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Электрик мамандар бұл контурларды тиімді энергия беру үшін баптайды.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2432090"/>
            <a:ext cx="496133" cy="496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98443" y="2549843"/>
            <a:ext cx="26348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Электрондық сүзгілер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398443" y="2979063"/>
            <a:ext cx="343816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LC-контурлар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жиілік сүзгілері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ретінде қолданылады. Олар белгілі бір жиіліктерді өткізіп, басқаларын блоктайды.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398443" y="4368284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Байланыс мамандары бұл сүзгілерді сигналдарды өңдеу және кедергілерді жою үшін қолданады.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93790" y="617922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LC-контурдың түсінігі </a:t>
            </a:r>
            <a:r>
              <a:rPr lang="en-US" sz="155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электрик, байланысшы, радиомонтажшы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сияқты мамандар үшін өте маңызды. Бұл физикалық білім күнделікті кәсіби міндеттерді сапалы орындауға көмектеседі.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5893" y="327184"/>
            <a:ext cx="4323398" cy="371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Еркін және </a:t>
            </a:r>
            <a:r>
              <a:rPr lang="en-US" sz="3600" dirty="0">
                <a:solidFill>
                  <a:srgbClr val="FF7047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еріксіз тербелістер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5893" y="996434"/>
            <a:ext cx="1487329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Еріксіз тербелістер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75893" y="1301234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Сыртқы </a:t>
            </a:r>
            <a:r>
              <a:rPr lang="en-US" sz="12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периодтық күштің әсерінен</a:t>
            </a: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пайда болатын тербелістер.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893" y="1598533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Негізгі ерекшеліктері: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893" y="1895832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Жиілік сыртқы күшпен анықталады (ω = ωсыртқы)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5893" y="2127647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Амплитуда сыртқы күш амплитудасына тәуелді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893" y="2359462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Резонанс</a:t>
            </a: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құбылысы болуы мүмкін (ωсыртқы ≈ ω₀)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5893" y="2656761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Резонанс</a:t>
            </a: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- сыртқы күш жиілігі жүйенің меншікті жиілігіне жақын болғанда амплитуда күрт артатын құбылыс.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957" y="1011317"/>
            <a:ext cx="6694170" cy="669417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24840" y="3374090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Резонанс қолданыстары: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80344" y="3837720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Радиоқабылдағыштар - белгілі бір станцияны таңдау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80344" y="4170100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Индукциялық пештер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80344" y="4528878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Сымсыз зарядтау құрылғылары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75893" y="4914673"/>
            <a:ext cx="669417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Резонанс қауіптері:</a:t>
            </a: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Құрылымдарда (көпірлер, ғимараттар) механикалық резонанс қауіпті болуы мүмкін.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330756" y="5758404"/>
            <a:ext cx="13678614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Еркін және еріксіз тербелістерді түсіну </a:t>
            </a:r>
            <a:r>
              <a:rPr lang="en-US" sz="1200" dirty="0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электромагниттік </a:t>
            </a:r>
            <a:r>
              <a:rPr lang="en-US" sz="1200" dirty="0" err="1">
                <a:solidFill>
                  <a:srgbClr val="FF7047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құбылыстарды</a:t>
            </a: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endParaRPr lang="kk-KZ" sz="1200" dirty="0" smtClean="0">
              <a:solidFill>
                <a:srgbClr val="55575A"/>
              </a:solidFill>
              <a:latin typeface="Times New Roman" panose="02020603050405020304" pitchFamily="18" charset="0"/>
              <a:ea typeface="Manrope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450"/>
              </a:lnSpc>
              <a:buNone/>
            </a:pPr>
            <a:r>
              <a:rPr lang="en-US" sz="1200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практикалық</a:t>
            </a:r>
            <a:r>
              <a:rPr lang="en-US" sz="1200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қолдануда маңызды рөл атқарады.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1020</Words>
  <Application>Microsoft Office PowerPoint</Application>
  <PresentationFormat>Произвольный</PresentationFormat>
  <Paragraphs>125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Alice</vt:lpstr>
      <vt:lpstr>Times New Roman</vt:lpstr>
      <vt:lpstr>Arial</vt:lpstr>
      <vt:lpstr>Manrope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*</cp:lastModifiedBy>
  <cp:revision>3</cp:revision>
  <dcterms:created xsi:type="dcterms:W3CDTF">2025-09-07T09:28:27Z</dcterms:created>
  <dcterms:modified xsi:type="dcterms:W3CDTF">2025-09-08T17:44:19Z</dcterms:modified>
</cp:coreProperties>
</file>