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14630400" cy="8229600"/>
  <p:notesSz cx="8229600" cy="14630400"/>
  <p:embeddedFontLst>
    <p:embeddedFont>
      <p:font typeface="Manrope" panose="020B0604020202020204" charset="0"/>
      <p:regular r:id="rId12"/>
    </p:embeddedFont>
    <p:embeddedFont>
      <p:font typeface="Calibri" panose="020F0502020204030204" pitchFamily="34" charset="0"/>
      <p:regular r:id="rId13"/>
      <p:bold r:id="rId14"/>
      <p:italic r:id="rId15"/>
      <p:boldItalic r:id="rId16"/>
    </p:embeddedFont>
    <p:embeddedFont>
      <p:font typeface="Alice" panose="020B0604020202020204" charset="0"/>
      <p:regular r:id="rId17"/>
    </p:embeddedFont>
    <p:embeddedFont>
      <p:font typeface="Consolas" panose="020B0609020204030204" pitchFamily="49" charset="0"/>
      <p:regular r:id="rId18"/>
      <p:bold r:id="rId19"/>
      <p:italic r:id="rId20"/>
      <p:boldItalic r:id="rId2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7" d="100"/>
          <a:sy n="97" d="100"/>
        </p:scale>
        <p:origin x="3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99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8-7.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8-5.svg"/><Relationship Id="rId5" Type="http://schemas.openxmlformats.org/officeDocument/2006/relationships/image" Target="../media/image-8-3.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85000"/>
            </a:srgbClr>
          </a:solidFill>
          <a:ln/>
        </p:spPr>
      </p:sp>
      <p:sp>
        <p:nvSpPr>
          <p:cNvPr id="4" name="Text 1"/>
          <p:cNvSpPr/>
          <p:nvPr/>
        </p:nvSpPr>
        <p:spPr>
          <a:xfrm>
            <a:off x="864037" y="1218486"/>
            <a:ext cx="12902327" cy="3086100"/>
          </a:xfrm>
          <a:prstGeom prst="rect">
            <a:avLst/>
          </a:prstGeom>
          <a:noFill/>
          <a:ln/>
        </p:spPr>
        <p:txBody>
          <a:bodyPr wrap="square" lIns="0" tIns="0" rIns="0" bIns="0" rtlCol="0" anchor="t"/>
          <a:lstStyle/>
          <a:p>
            <a:pPr marL="0" indent="0" algn="ctr">
              <a:lnSpc>
                <a:spcPts val="12150"/>
              </a:lnSpc>
              <a:buNone/>
            </a:pPr>
            <a:r>
              <a:rPr lang="en-US" sz="9700" b="1" dirty="0">
                <a:solidFill>
                  <a:srgbClr val="0C0D0F"/>
                </a:solidFill>
                <a:latin typeface="Times New Roman" panose="02020603050405020304" pitchFamily="18" charset="0"/>
                <a:ea typeface="Alice" pitchFamily="34" charset="-122"/>
                <a:cs typeface="Times New Roman" panose="02020603050405020304" pitchFamily="18" charset="0"/>
              </a:rPr>
              <a:t>Электромагниттік толқындар</a:t>
            </a:r>
            <a:endParaRPr lang="en-US" sz="9700" b="1" dirty="0">
              <a:latin typeface="Times New Roman" panose="02020603050405020304" pitchFamily="18" charset="0"/>
              <a:cs typeface="Times New Roman" panose="02020603050405020304" pitchFamily="18" charset="0"/>
            </a:endParaRPr>
          </a:p>
        </p:txBody>
      </p:sp>
      <p:sp>
        <p:nvSpPr>
          <p:cNvPr id="5" name="Text 2"/>
          <p:cNvSpPr/>
          <p:nvPr/>
        </p:nvSpPr>
        <p:spPr>
          <a:xfrm>
            <a:off x="864037" y="4674870"/>
            <a:ext cx="7212568" cy="385763"/>
          </a:xfrm>
          <a:prstGeom prst="rect">
            <a:avLst/>
          </a:prstGeom>
          <a:noFill/>
          <a:ln/>
        </p:spPr>
        <p:txBody>
          <a:bodyPr wrap="none" lIns="0" tIns="0" rIns="0" bIns="0" rtlCol="0" anchor="t"/>
          <a:lstStyle/>
          <a:p>
            <a:pPr marL="0" indent="0" algn="ctr">
              <a:lnSpc>
                <a:spcPts val="3000"/>
              </a:lnSpc>
              <a:buNone/>
            </a:pPr>
            <a:r>
              <a:rPr lang="en-US" sz="2400" b="1" dirty="0">
                <a:solidFill>
                  <a:srgbClr val="0C0D0F"/>
                </a:solidFill>
                <a:latin typeface="Times New Roman" panose="02020603050405020304" pitchFamily="18" charset="0"/>
                <a:ea typeface="Alice" pitchFamily="34" charset="-122"/>
                <a:cs typeface="Times New Roman" panose="02020603050405020304" pitchFamily="18" charset="0"/>
              </a:rPr>
              <a:t>11-сынып оқушыларына арналған сабақ жоспары</a:t>
            </a:r>
            <a:endParaRPr lang="en-US" sz="2400" b="1" dirty="0">
              <a:latin typeface="Times New Roman" panose="02020603050405020304" pitchFamily="18" charset="0"/>
              <a:cs typeface="Times New Roman" panose="02020603050405020304" pitchFamily="18" charset="0"/>
            </a:endParaRPr>
          </a:p>
        </p:txBody>
      </p:sp>
      <p:sp>
        <p:nvSpPr>
          <p:cNvPr id="6" name="Text 3"/>
          <p:cNvSpPr/>
          <p:nvPr/>
        </p:nvSpPr>
        <p:spPr>
          <a:xfrm>
            <a:off x="864037" y="5430917"/>
            <a:ext cx="12902327" cy="1580198"/>
          </a:xfrm>
          <a:prstGeom prst="rect">
            <a:avLst/>
          </a:prstGeom>
          <a:noFill/>
          <a:ln/>
        </p:spPr>
        <p:txBody>
          <a:bodyPr wrap="square" lIns="0" tIns="0" rIns="0" bIns="0" rtlCol="0" anchor="t"/>
          <a:lstStyle/>
          <a:p>
            <a:pPr marL="0" indent="0" algn="just">
              <a:lnSpc>
                <a:spcPts val="3100"/>
              </a:lnSpc>
              <a:buNone/>
            </a:pPr>
            <a:r>
              <a:rPr lang="en-US" sz="1900" b="1" dirty="0">
                <a:solidFill>
                  <a:srgbClr val="55575A"/>
                </a:solidFill>
                <a:latin typeface="Times New Roman" panose="02020603050405020304" pitchFamily="18" charset="0"/>
                <a:ea typeface="Manrope" pitchFamily="34" charset="-122"/>
                <a:cs typeface="Times New Roman" panose="02020603050405020304" pitchFamily="18" charset="0"/>
              </a:rPr>
              <a:t>Электромагниттік толқындар </a:t>
            </a:r>
            <a:r>
              <a:rPr lang="en-US" sz="1900" dirty="0">
                <a:solidFill>
                  <a:srgbClr val="55575A"/>
                </a:solidFill>
                <a:latin typeface="Times New Roman" panose="02020603050405020304" pitchFamily="18" charset="0"/>
                <a:ea typeface="Manrope" pitchFamily="34" charset="-122"/>
                <a:cs typeface="Times New Roman" panose="02020603050405020304" pitchFamily="18" charset="0"/>
              </a:rPr>
              <a:t>– қазіргі заманғы технологиялардың және ғылыми прогрестің негізі. Бұл сабақта біз электромагниттік толқындардың пайда болу шарттарын, олардың жұтылуы мен шығарылуы процестерін тереңінен қарастырамыз. Радиобайланыстан бастап медициналық аппаратураға дейінгі көптеген құрылғылардың жұмыс істеу принциптерін түсінеміз.</a:t>
            </a:r>
            <a:endParaRPr lang="en-US" sz="19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874640" y="403801"/>
            <a:ext cx="11200328" cy="664964"/>
          </a:xfrm>
          <a:prstGeom prst="rect">
            <a:avLst/>
          </a:prstGeom>
          <a:noFill/>
          <a:ln/>
        </p:spPr>
        <p:txBody>
          <a:bodyPr wrap="none" lIns="0" tIns="0" rIns="0" bIns="0" rtlCol="0" anchor="t"/>
          <a:lstStyle/>
          <a:p>
            <a:pPr marL="0" indent="0" algn="l">
              <a:lnSpc>
                <a:spcPts val="5200"/>
              </a:lnSpc>
              <a:buNone/>
            </a:pPr>
            <a:r>
              <a:rPr lang="en-US" sz="4400" b="1" dirty="0">
                <a:solidFill>
                  <a:srgbClr val="0C0D0F"/>
                </a:solidFill>
                <a:latin typeface="Times New Roman" panose="02020603050405020304" pitchFamily="18" charset="0"/>
                <a:ea typeface="Alice" pitchFamily="34" charset="-122"/>
                <a:cs typeface="Times New Roman" panose="02020603050405020304" pitchFamily="18" charset="0"/>
              </a:rPr>
              <a:t>Сабақтың негізгі мақсаттары мен міндеттері</a:t>
            </a:r>
            <a:endParaRPr lang="en-US" sz="4400" b="1" dirty="0">
              <a:latin typeface="Times New Roman" panose="02020603050405020304" pitchFamily="18" charset="0"/>
              <a:cs typeface="Times New Roman" panose="02020603050405020304" pitchFamily="18" charset="0"/>
            </a:endParaRPr>
          </a:p>
        </p:txBody>
      </p:sp>
      <p:sp>
        <p:nvSpPr>
          <p:cNvPr id="3" name="Shape 1"/>
          <p:cNvSpPr/>
          <p:nvPr/>
        </p:nvSpPr>
        <p:spPr>
          <a:xfrm>
            <a:off x="744736" y="1720453"/>
            <a:ext cx="4238387" cy="3113603"/>
          </a:xfrm>
          <a:prstGeom prst="roundRect">
            <a:avLst>
              <a:gd name="adj" fmla="val 6151"/>
            </a:avLst>
          </a:prstGeom>
          <a:solidFill>
            <a:srgbClr val="FFFFFF"/>
          </a:solidFill>
          <a:ln w="7620">
            <a:solidFill>
              <a:srgbClr val="FF7047"/>
            </a:solidFill>
            <a:prstDash val="solid"/>
          </a:ln>
        </p:spPr>
      </p:sp>
      <p:sp>
        <p:nvSpPr>
          <p:cNvPr id="4" name="Shape 2"/>
          <p:cNvSpPr/>
          <p:nvPr/>
        </p:nvSpPr>
        <p:spPr>
          <a:xfrm>
            <a:off x="965121" y="1940838"/>
            <a:ext cx="638413" cy="638413"/>
          </a:xfrm>
          <a:prstGeom prst="roundRect">
            <a:avLst>
              <a:gd name="adj" fmla="val 14321584"/>
            </a:avLst>
          </a:prstGeom>
          <a:solidFill>
            <a:srgbClr val="FF7047"/>
          </a:solidFill>
          <a:ln/>
        </p:spPr>
      </p:sp>
      <p:sp>
        <p:nvSpPr>
          <p:cNvPr id="6" name="Text 3"/>
          <p:cNvSpPr/>
          <p:nvPr/>
        </p:nvSpPr>
        <p:spPr>
          <a:xfrm>
            <a:off x="965121" y="2792016"/>
            <a:ext cx="2660094" cy="332423"/>
          </a:xfrm>
          <a:prstGeom prst="rect">
            <a:avLst/>
          </a:prstGeom>
          <a:noFill/>
          <a:ln/>
        </p:spPr>
        <p:txBody>
          <a:bodyPr wrap="none" lIns="0" tIns="0" rIns="0" bIns="0" rtlCol="0" anchor="t"/>
          <a:lstStyle/>
          <a:p>
            <a:pPr marL="0" indent="0" algn="l">
              <a:lnSpc>
                <a:spcPts val="2600"/>
              </a:lnSpc>
              <a:buNone/>
            </a:pPr>
            <a:r>
              <a:rPr lang="en-US" sz="2400" b="1" dirty="0">
                <a:solidFill>
                  <a:srgbClr val="55575A"/>
                </a:solidFill>
                <a:latin typeface="Times New Roman" panose="02020603050405020304" pitchFamily="18" charset="0"/>
                <a:ea typeface="Alice" pitchFamily="34" charset="-122"/>
                <a:cs typeface="Times New Roman" panose="02020603050405020304" pitchFamily="18" charset="0"/>
              </a:rPr>
              <a:t>Оқу мақсаты</a:t>
            </a:r>
            <a:endParaRPr lang="en-US" sz="2400" b="1" dirty="0">
              <a:latin typeface="Times New Roman" panose="02020603050405020304" pitchFamily="18" charset="0"/>
              <a:cs typeface="Times New Roman" panose="02020603050405020304" pitchFamily="18" charset="0"/>
            </a:endParaRPr>
          </a:p>
        </p:txBody>
      </p:sp>
      <p:sp>
        <p:nvSpPr>
          <p:cNvPr id="7" name="Text 4"/>
          <p:cNvSpPr/>
          <p:nvPr/>
        </p:nvSpPr>
        <p:spPr>
          <a:xfrm>
            <a:off x="965121" y="3252073"/>
            <a:ext cx="3797618" cy="1361599"/>
          </a:xfrm>
          <a:prstGeom prst="rect">
            <a:avLst/>
          </a:prstGeom>
          <a:noFill/>
          <a:ln/>
        </p:spPr>
        <p:txBody>
          <a:bodyPr wrap="squar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Электромагниттік толқындардың пайда болу шарттарын түсіндіру және олардың қасиеттерін жан-жақты сипаттау (11.5.2.1)</a:t>
            </a:r>
            <a:endParaRPr lang="en-US" dirty="0">
              <a:latin typeface="Times New Roman" panose="02020603050405020304" pitchFamily="18" charset="0"/>
              <a:cs typeface="Times New Roman" panose="02020603050405020304" pitchFamily="18" charset="0"/>
            </a:endParaRPr>
          </a:p>
        </p:txBody>
      </p:sp>
      <p:sp>
        <p:nvSpPr>
          <p:cNvPr id="8" name="Shape 5"/>
          <p:cNvSpPr/>
          <p:nvPr/>
        </p:nvSpPr>
        <p:spPr>
          <a:xfrm>
            <a:off x="5195887" y="1720453"/>
            <a:ext cx="4238506" cy="3113603"/>
          </a:xfrm>
          <a:prstGeom prst="roundRect">
            <a:avLst>
              <a:gd name="adj" fmla="val 6151"/>
            </a:avLst>
          </a:prstGeom>
          <a:solidFill>
            <a:srgbClr val="FFFFFF"/>
          </a:solidFill>
          <a:ln w="7620">
            <a:solidFill>
              <a:srgbClr val="FF7047"/>
            </a:solidFill>
            <a:prstDash val="solid"/>
          </a:ln>
        </p:spPr>
      </p:sp>
      <p:sp>
        <p:nvSpPr>
          <p:cNvPr id="9" name="Shape 6"/>
          <p:cNvSpPr/>
          <p:nvPr/>
        </p:nvSpPr>
        <p:spPr>
          <a:xfrm>
            <a:off x="5416272" y="1940838"/>
            <a:ext cx="638413" cy="638413"/>
          </a:xfrm>
          <a:prstGeom prst="roundRect">
            <a:avLst>
              <a:gd name="adj" fmla="val 14321584"/>
            </a:avLst>
          </a:prstGeom>
          <a:solidFill>
            <a:srgbClr val="FF7047"/>
          </a:solidFill>
          <a:ln/>
        </p:spPr>
      </p:sp>
      <p:sp>
        <p:nvSpPr>
          <p:cNvPr id="11" name="Text 7"/>
          <p:cNvSpPr/>
          <p:nvPr/>
        </p:nvSpPr>
        <p:spPr>
          <a:xfrm>
            <a:off x="5416272" y="2792016"/>
            <a:ext cx="2987278" cy="332423"/>
          </a:xfrm>
          <a:prstGeom prst="rect">
            <a:avLst/>
          </a:prstGeom>
          <a:noFill/>
          <a:ln/>
        </p:spPr>
        <p:txBody>
          <a:bodyPr wrap="none" lIns="0" tIns="0" rIns="0" bIns="0" rtlCol="0" anchor="t"/>
          <a:lstStyle/>
          <a:p>
            <a:pPr marL="0" indent="0" algn="l">
              <a:lnSpc>
                <a:spcPts val="2600"/>
              </a:lnSpc>
              <a:buNone/>
            </a:pPr>
            <a:r>
              <a:rPr lang="en-US" sz="2400" b="1" dirty="0">
                <a:solidFill>
                  <a:srgbClr val="55575A"/>
                </a:solidFill>
                <a:latin typeface="Times New Roman" panose="02020603050405020304" pitchFamily="18" charset="0"/>
                <a:ea typeface="Alice" pitchFamily="34" charset="-122"/>
                <a:cs typeface="Times New Roman" panose="02020603050405020304" pitchFamily="18" charset="0"/>
              </a:rPr>
              <a:t>Практикалық дағдылар</a:t>
            </a:r>
            <a:endParaRPr lang="en-US" sz="2400" b="1" dirty="0">
              <a:latin typeface="Times New Roman" panose="02020603050405020304" pitchFamily="18" charset="0"/>
              <a:cs typeface="Times New Roman" panose="02020603050405020304" pitchFamily="18" charset="0"/>
            </a:endParaRPr>
          </a:p>
        </p:txBody>
      </p:sp>
      <p:sp>
        <p:nvSpPr>
          <p:cNvPr id="12" name="Text 8"/>
          <p:cNvSpPr/>
          <p:nvPr/>
        </p:nvSpPr>
        <p:spPr>
          <a:xfrm>
            <a:off x="5416272" y="3252073"/>
            <a:ext cx="3797737" cy="1021199"/>
          </a:xfrm>
          <a:prstGeom prst="rect">
            <a:avLst/>
          </a:prstGeom>
          <a:noFill/>
          <a:ln/>
        </p:spPr>
        <p:txBody>
          <a:bodyPr wrap="squar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Модуляция және детектрлеу принциптерін тәжірибе және симуляция арқылы меңгеру</a:t>
            </a:r>
            <a:endParaRPr lang="en-US" dirty="0">
              <a:latin typeface="Times New Roman" panose="02020603050405020304" pitchFamily="18" charset="0"/>
              <a:cs typeface="Times New Roman" panose="02020603050405020304" pitchFamily="18" charset="0"/>
            </a:endParaRPr>
          </a:p>
        </p:txBody>
      </p:sp>
      <p:sp>
        <p:nvSpPr>
          <p:cNvPr id="13" name="Shape 9"/>
          <p:cNvSpPr/>
          <p:nvPr/>
        </p:nvSpPr>
        <p:spPr>
          <a:xfrm>
            <a:off x="9647158" y="1720453"/>
            <a:ext cx="4238387" cy="3113603"/>
          </a:xfrm>
          <a:prstGeom prst="roundRect">
            <a:avLst>
              <a:gd name="adj" fmla="val 6151"/>
            </a:avLst>
          </a:prstGeom>
          <a:solidFill>
            <a:srgbClr val="FFFFFF"/>
          </a:solidFill>
          <a:ln w="7620">
            <a:solidFill>
              <a:srgbClr val="FF7047"/>
            </a:solidFill>
            <a:prstDash val="solid"/>
          </a:ln>
        </p:spPr>
      </p:sp>
      <p:sp>
        <p:nvSpPr>
          <p:cNvPr id="14" name="Shape 10"/>
          <p:cNvSpPr/>
          <p:nvPr/>
        </p:nvSpPr>
        <p:spPr>
          <a:xfrm>
            <a:off x="9867543" y="1940838"/>
            <a:ext cx="638413" cy="638413"/>
          </a:xfrm>
          <a:prstGeom prst="roundRect">
            <a:avLst>
              <a:gd name="adj" fmla="val 14321584"/>
            </a:avLst>
          </a:prstGeom>
          <a:solidFill>
            <a:srgbClr val="FF7047"/>
          </a:solidFill>
          <a:ln/>
        </p:spPr>
      </p:sp>
      <p:sp>
        <p:nvSpPr>
          <p:cNvPr id="16" name="Text 11"/>
          <p:cNvSpPr/>
          <p:nvPr/>
        </p:nvSpPr>
        <p:spPr>
          <a:xfrm>
            <a:off x="9867543" y="2792016"/>
            <a:ext cx="2660094" cy="332423"/>
          </a:xfrm>
          <a:prstGeom prst="rect">
            <a:avLst/>
          </a:prstGeom>
          <a:noFill/>
          <a:ln/>
        </p:spPr>
        <p:txBody>
          <a:bodyPr wrap="none" lIns="0" tIns="0" rIns="0" bIns="0" rtlCol="0" anchor="t"/>
          <a:lstStyle/>
          <a:p>
            <a:pPr marL="0" indent="0" algn="l">
              <a:lnSpc>
                <a:spcPts val="2600"/>
              </a:lnSpc>
              <a:buNone/>
            </a:pPr>
            <a:r>
              <a:rPr lang="en-US" sz="2400" b="1" dirty="0">
                <a:solidFill>
                  <a:srgbClr val="55575A"/>
                </a:solidFill>
                <a:latin typeface="Times New Roman" panose="02020603050405020304" pitchFamily="18" charset="0"/>
                <a:ea typeface="Alice" pitchFamily="34" charset="-122"/>
                <a:cs typeface="Times New Roman" panose="02020603050405020304" pitchFamily="18" charset="0"/>
              </a:rPr>
              <a:t>Техникалық білім</a:t>
            </a:r>
            <a:endParaRPr lang="en-US" sz="2400" b="1" dirty="0">
              <a:latin typeface="Times New Roman" panose="02020603050405020304" pitchFamily="18" charset="0"/>
              <a:cs typeface="Times New Roman" panose="02020603050405020304" pitchFamily="18" charset="0"/>
            </a:endParaRPr>
          </a:p>
        </p:txBody>
      </p:sp>
      <p:sp>
        <p:nvSpPr>
          <p:cNvPr id="17" name="Text 12"/>
          <p:cNvSpPr/>
          <p:nvPr/>
        </p:nvSpPr>
        <p:spPr>
          <a:xfrm>
            <a:off x="9867543" y="3252073"/>
            <a:ext cx="3797618" cy="1021199"/>
          </a:xfrm>
          <a:prstGeom prst="rect">
            <a:avLst/>
          </a:prstGeom>
          <a:noFill/>
          <a:ln/>
        </p:spPr>
        <p:txBody>
          <a:bodyPr wrap="squar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Радиоқабылдағыштың негізгі бөліктерін және олардың қызметтерін анықтау</a:t>
            </a:r>
            <a:endParaRPr lang="en-US" dirty="0">
              <a:latin typeface="Times New Roman" panose="02020603050405020304" pitchFamily="18" charset="0"/>
              <a:cs typeface="Times New Roman" panose="02020603050405020304" pitchFamily="18" charset="0"/>
            </a:endParaRPr>
          </a:p>
        </p:txBody>
      </p:sp>
      <p:sp>
        <p:nvSpPr>
          <p:cNvPr id="18" name="Text 13"/>
          <p:cNvSpPr/>
          <p:nvPr/>
        </p:nvSpPr>
        <p:spPr>
          <a:xfrm>
            <a:off x="744736" y="5073372"/>
            <a:ext cx="13140928" cy="1021199"/>
          </a:xfrm>
          <a:prstGeom prst="rect">
            <a:avLst/>
          </a:prstGeom>
          <a:noFill/>
          <a:ln/>
        </p:spPr>
        <p:txBody>
          <a:bodyPr wrap="squar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Сабақ барысында оқушылар электромагниттік толқындардың физикалық табиғатын өмірмен тығыз байланыстыра отырып үйренеді. Әр кезең белгілі бір дағдыны қалыптастыруға бағытталған – бұл теориялық білімнен практикалық қолданысқа дейінгі толық білім беру циклін қамтамасыз етеді.</a:t>
            </a:r>
            <a:endParaRPr lang="en-US" dirty="0">
              <a:latin typeface="Times New Roman" panose="02020603050405020304" pitchFamily="18" charset="0"/>
              <a:cs typeface="Times New Roman" panose="02020603050405020304" pitchFamily="18" charset="0"/>
            </a:endParaRPr>
          </a:p>
        </p:txBody>
      </p:sp>
      <p:sp>
        <p:nvSpPr>
          <p:cNvPr id="19" name="Text 14"/>
          <p:cNvSpPr/>
          <p:nvPr/>
        </p:nvSpPr>
        <p:spPr>
          <a:xfrm>
            <a:off x="1063943" y="6573203"/>
            <a:ext cx="12821722" cy="680799"/>
          </a:xfrm>
          <a:prstGeom prst="rect">
            <a:avLst/>
          </a:prstGeom>
          <a:noFill/>
          <a:ln/>
        </p:spPr>
        <p:txBody>
          <a:bodyPr wrap="square" lIns="0" tIns="0" rIns="0" bIns="0" rtlCol="0" anchor="t"/>
          <a:lstStyle/>
          <a:p>
            <a:pPr marL="0" indent="0" algn="l">
              <a:lnSpc>
                <a:spcPts val="2650"/>
              </a:lnSpc>
              <a:buNone/>
            </a:pPr>
            <a:r>
              <a:rPr lang="en-US" b="1" dirty="0">
                <a:solidFill>
                  <a:srgbClr val="55575A"/>
                </a:solidFill>
                <a:latin typeface="Times New Roman" panose="02020603050405020304" pitchFamily="18" charset="0"/>
                <a:ea typeface="Manrope" pitchFamily="34" charset="-122"/>
                <a:cs typeface="Times New Roman" panose="02020603050405020304" pitchFamily="18" charset="0"/>
              </a:rPr>
              <a:t>Құндылықтарды дарыту:</a:t>
            </a:r>
            <a:r>
              <a:rPr lang="en-US" dirty="0">
                <a:solidFill>
                  <a:srgbClr val="55575A"/>
                </a:solidFill>
                <a:latin typeface="Times New Roman" panose="02020603050405020304" pitchFamily="18" charset="0"/>
                <a:ea typeface="Manrope" pitchFamily="34" charset="-122"/>
                <a:cs typeface="Times New Roman" panose="02020603050405020304" pitchFamily="18" charset="0"/>
              </a:rPr>
              <a:t> Әділдік пен жауапкершілік – адамгершілік қасиеттердің маңызды көрінісі ретінде сабақ бойында насихатталады.</a:t>
            </a:r>
            <a:endParaRPr lang="en-US" dirty="0">
              <a:latin typeface="Times New Roman" panose="02020603050405020304" pitchFamily="18" charset="0"/>
              <a:cs typeface="Times New Roman" panose="02020603050405020304" pitchFamily="18" charset="0"/>
            </a:endParaRPr>
          </a:p>
        </p:txBody>
      </p:sp>
      <p:sp>
        <p:nvSpPr>
          <p:cNvPr id="20" name="Shape 15"/>
          <p:cNvSpPr/>
          <p:nvPr/>
        </p:nvSpPr>
        <p:spPr>
          <a:xfrm>
            <a:off x="744736" y="6333887"/>
            <a:ext cx="22860" cy="1159431"/>
          </a:xfrm>
          <a:prstGeom prst="rect">
            <a:avLst/>
          </a:prstGeom>
          <a:solidFill>
            <a:srgbClr val="FF7047"/>
          </a:solid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6073616" y="527447"/>
            <a:ext cx="7969567" cy="1048464"/>
          </a:xfrm>
          <a:prstGeom prst="rect">
            <a:avLst/>
          </a:prstGeom>
          <a:noFill/>
          <a:ln/>
        </p:spPr>
        <p:txBody>
          <a:bodyPr wrap="square" lIns="0" tIns="0" rIns="0" bIns="0" rtlCol="0" anchor="t"/>
          <a:lstStyle/>
          <a:p>
            <a:pPr marL="0" indent="0" algn="ctr">
              <a:lnSpc>
                <a:spcPts val="4100"/>
              </a:lnSpc>
              <a:buNone/>
            </a:pPr>
            <a:r>
              <a:rPr lang="en-US" sz="3300" b="1" dirty="0">
                <a:solidFill>
                  <a:srgbClr val="0C0D0F"/>
                </a:solidFill>
                <a:latin typeface="Times New Roman" panose="02020603050405020304" pitchFamily="18" charset="0"/>
                <a:ea typeface="Alice" pitchFamily="34" charset="-122"/>
                <a:cs typeface="Times New Roman" panose="02020603050405020304" pitchFamily="18" charset="0"/>
              </a:rPr>
              <a:t>Қызығушылық ояту: «Болжам картасы» әдісі</a:t>
            </a:r>
            <a:endParaRPr lang="en-US" sz="3300" b="1" dirty="0">
              <a:latin typeface="Times New Roman" panose="02020603050405020304" pitchFamily="18" charset="0"/>
              <a:cs typeface="Times New Roman" panose="02020603050405020304" pitchFamily="18" charset="0"/>
            </a:endParaRPr>
          </a:p>
        </p:txBody>
      </p:sp>
      <p:sp>
        <p:nvSpPr>
          <p:cNvPr id="4" name="Text 1"/>
          <p:cNvSpPr/>
          <p:nvPr/>
        </p:nvSpPr>
        <p:spPr>
          <a:xfrm>
            <a:off x="6073616" y="1995249"/>
            <a:ext cx="2097405" cy="262176"/>
          </a:xfrm>
          <a:prstGeom prst="rect">
            <a:avLst/>
          </a:prstGeom>
          <a:noFill/>
          <a:ln/>
        </p:spPr>
        <p:txBody>
          <a:bodyPr wrap="none" lIns="0" tIns="0" rIns="0" bIns="0" rtlCol="0" anchor="t"/>
          <a:lstStyle/>
          <a:p>
            <a:pPr marL="0" indent="0" algn="l">
              <a:lnSpc>
                <a:spcPts val="2050"/>
              </a:lnSpc>
              <a:buNone/>
            </a:pPr>
            <a:r>
              <a:rPr lang="en-US" sz="1650" dirty="0">
                <a:solidFill>
                  <a:srgbClr val="0C0D0F"/>
                </a:solidFill>
                <a:latin typeface="Times New Roman" panose="02020603050405020304" pitchFamily="18" charset="0"/>
                <a:ea typeface="Alice" pitchFamily="34" charset="-122"/>
                <a:cs typeface="Times New Roman" panose="02020603050405020304" pitchFamily="18" charset="0"/>
              </a:rPr>
              <a:t>Әдістің мақсаты</a:t>
            </a:r>
            <a:endParaRPr lang="en-US" sz="1650" dirty="0">
              <a:latin typeface="Times New Roman" panose="02020603050405020304" pitchFamily="18" charset="0"/>
              <a:cs typeface="Times New Roman" panose="02020603050405020304" pitchFamily="18" charset="0"/>
            </a:endParaRPr>
          </a:p>
        </p:txBody>
      </p:sp>
      <p:sp>
        <p:nvSpPr>
          <p:cNvPr id="5" name="Text 2"/>
          <p:cNvSpPr/>
          <p:nvPr/>
        </p:nvSpPr>
        <p:spPr>
          <a:xfrm>
            <a:off x="6073616" y="2425184"/>
            <a:ext cx="2942153" cy="1341834"/>
          </a:xfrm>
          <a:prstGeom prst="rect">
            <a:avLst/>
          </a:prstGeom>
          <a:noFill/>
          <a:ln/>
        </p:spPr>
        <p:txBody>
          <a:bodyPr wrap="square" lIns="0" tIns="0" rIns="0" bIns="0" rtlCol="0" anchor="t"/>
          <a:lstStyle/>
          <a:p>
            <a:pPr marL="0" indent="0" algn="l">
              <a:lnSpc>
                <a:spcPts val="2100"/>
              </a:lnSpc>
              <a:buNone/>
            </a:pPr>
            <a:r>
              <a:rPr lang="en-US" sz="1300" dirty="0">
                <a:solidFill>
                  <a:srgbClr val="55575A"/>
                </a:solidFill>
                <a:latin typeface="Times New Roman" panose="02020603050405020304" pitchFamily="18" charset="0"/>
                <a:ea typeface="Manrope" pitchFamily="34" charset="-122"/>
                <a:cs typeface="Times New Roman" panose="02020603050405020304" pitchFamily="18" charset="0"/>
              </a:rPr>
              <a:t>Оқушылардың алдын ала білімін белсендіру және жаңа тақырыпқа деген қызығушылығын арттыру. Бұл кезең сабақтың табысты өтуінің негізін қалайды.</a:t>
            </a:r>
            <a:endParaRPr lang="en-US" sz="1300" dirty="0">
              <a:latin typeface="Times New Roman" panose="02020603050405020304" pitchFamily="18" charset="0"/>
              <a:cs typeface="Times New Roman" panose="02020603050405020304" pitchFamily="18" charset="0"/>
            </a:endParaRPr>
          </a:p>
        </p:txBody>
      </p:sp>
      <p:sp>
        <p:nvSpPr>
          <p:cNvPr id="6" name="Text 3"/>
          <p:cNvSpPr/>
          <p:nvPr/>
        </p:nvSpPr>
        <p:spPr>
          <a:xfrm>
            <a:off x="6073616" y="3934778"/>
            <a:ext cx="2097405" cy="262176"/>
          </a:xfrm>
          <a:prstGeom prst="rect">
            <a:avLst/>
          </a:prstGeom>
          <a:noFill/>
          <a:ln/>
        </p:spPr>
        <p:txBody>
          <a:bodyPr wrap="none" lIns="0" tIns="0" rIns="0" bIns="0" rtlCol="0" anchor="t"/>
          <a:lstStyle/>
          <a:p>
            <a:pPr marL="0" indent="0" algn="l">
              <a:lnSpc>
                <a:spcPts val="2050"/>
              </a:lnSpc>
              <a:buNone/>
            </a:pPr>
            <a:r>
              <a:rPr lang="en-US" sz="1650" dirty="0">
                <a:solidFill>
                  <a:srgbClr val="0C0D0F"/>
                </a:solidFill>
                <a:latin typeface="Times New Roman" panose="02020603050405020304" pitchFamily="18" charset="0"/>
                <a:ea typeface="Alice" pitchFamily="34" charset="-122"/>
                <a:cs typeface="Times New Roman" panose="02020603050405020304" pitchFamily="18" charset="0"/>
              </a:rPr>
              <a:t>Орындалу уақыты</a:t>
            </a:r>
            <a:endParaRPr lang="en-US" sz="1650" dirty="0">
              <a:latin typeface="Times New Roman" panose="02020603050405020304" pitchFamily="18" charset="0"/>
              <a:cs typeface="Times New Roman" panose="02020603050405020304" pitchFamily="18" charset="0"/>
            </a:endParaRPr>
          </a:p>
        </p:txBody>
      </p:sp>
      <p:sp>
        <p:nvSpPr>
          <p:cNvPr id="7" name="Text 4"/>
          <p:cNvSpPr/>
          <p:nvPr/>
        </p:nvSpPr>
        <p:spPr>
          <a:xfrm>
            <a:off x="6073616" y="4364712"/>
            <a:ext cx="2942153" cy="536734"/>
          </a:xfrm>
          <a:prstGeom prst="rect">
            <a:avLst/>
          </a:prstGeom>
          <a:noFill/>
          <a:ln/>
        </p:spPr>
        <p:txBody>
          <a:bodyPr wrap="square" lIns="0" tIns="0" rIns="0" bIns="0" rtlCol="0" anchor="t"/>
          <a:lstStyle/>
          <a:p>
            <a:pPr marL="0" indent="0" algn="l">
              <a:lnSpc>
                <a:spcPts val="2100"/>
              </a:lnSpc>
              <a:buNone/>
            </a:pPr>
            <a:r>
              <a:rPr lang="en-US" sz="1300" b="1" dirty="0">
                <a:solidFill>
                  <a:srgbClr val="55575A"/>
                </a:solidFill>
                <a:latin typeface="Times New Roman" panose="02020603050405020304" pitchFamily="18" charset="0"/>
                <a:ea typeface="Manrope" pitchFamily="34" charset="-122"/>
                <a:cs typeface="Times New Roman" panose="02020603050405020304" pitchFamily="18" charset="0"/>
              </a:rPr>
              <a:t>5 минут</a:t>
            </a:r>
            <a:r>
              <a:rPr lang="en-US" sz="1300" dirty="0">
                <a:solidFill>
                  <a:srgbClr val="55575A"/>
                </a:solidFill>
                <a:latin typeface="Times New Roman" panose="02020603050405020304" pitchFamily="18" charset="0"/>
                <a:ea typeface="Manrope" pitchFamily="34" charset="-122"/>
                <a:cs typeface="Times New Roman" panose="02020603050405020304" pitchFamily="18" charset="0"/>
              </a:rPr>
              <a:t> – оқушыларды тез белсендіру үшін жеткілікті уақыт</a:t>
            </a:r>
            <a:endParaRPr lang="en-US" sz="1300" dirty="0">
              <a:latin typeface="Times New Roman" panose="02020603050405020304" pitchFamily="18" charset="0"/>
              <a:cs typeface="Times New Roman" panose="02020603050405020304" pitchFamily="18" charset="0"/>
            </a:endParaRPr>
          </a:p>
        </p:txBody>
      </p:sp>
      <p:sp>
        <p:nvSpPr>
          <p:cNvPr id="8" name="Text 5"/>
          <p:cNvSpPr/>
          <p:nvPr/>
        </p:nvSpPr>
        <p:spPr>
          <a:xfrm>
            <a:off x="9432727" y="1995249"/>
            <a:ext cx="2152293" cy="262176"/>
          </a:xfrm>
          <a:prstGeom prst="rect">
            <a:avLst/>
          </a:prstGeom>
          <a:noFill/>
          <a:ln/>
        </p:spPr>
        <p:txBody>
          <a:bodyPr wrap="none" lIns="0" tIns="0" rIns="0" bIns="0" rtlCol="0" anchor="t"/>
          <a:lstStyle/>
          <a:p>
            <a:pPr marL="0" indent="0" algn="l">
              <a:lnSpc>
                <a:spcPts val="2050"/>
              </a:lnSpc>
              <a:buNone/>
            </a:pPr>
            <a:r>
              <a:rPr lang="en-US" sz="1650" dirty="0">
                <a:solidFill>
                  <a:srgbClr val="0C0D0F"/>
                </a:solidFill>
                <a:latin typeface="Times New Roman" panose="02020603050405020304" pitchFamily="18" charset="0"/>
                <a:ea typeface="Alice" pitchFamily="34" charset="-122"/>
                <a:cs typeface="Times New Roman" panose="02020603050405020304" pitchFamily="18" charset="0"/>
              </a:rPr>
              <a:t>Мұғалімнің іс-әрекеті</a:t>
            </a:r>
            <a:endParaRPr lang="en-US" sz="1650" dirty="0">
              <a:latin typeface="Times New Roman" panose="02020603050405020304" pitchFamily="18" charset="0"/>
              <a:cs typeface="Times New Roman" panose="02020603050405020304" pitchFamily="18" charset="0"/>
            </a:endParaRPr>
          </a:p>
        </p:txBody>
      </p:sp>
      <p:sp>
        <p:nvSpPr>
          <p:cNvPr id="9" name="Text 6"/>
          <p:cNvSpPr/>
          <p:nvPr/>
        </p:nvSpPr>
        <p:spPr>
          <a:xfrm>
            <a:off x="9432727" y="2425184"/>
            <a:ext cx="4617958" cy="268367"/>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55575A"/>
                </a:solidFill>
                <a:latin typeface="Times New Roman" panose="02020603050405020304" pitchFamily="18" charset="0"/>
                <a:ea typeface="Manrope" pitchFamily="34" charset="-122"/>
                <a:cs typeface="Times New Roman" panose="02020603050405020304" pitchFamily="18" charset="0"/>
              </a:rPr>
              <a:t>Экранда үш түрлі құрылғының суретін көрсету</a:t>
            </a:r>
            <a:endParaRPr lang="en-US" sz="1300" dirty="0">
              <a:latin typeface="Times New Roman" panose="02020603050405020304" pitchFamily="18" charset="0"/>
              <a:cs typeface="Times New Roman" panose="02020603050405020304" pitchFamily="18" charset="0"/>
            </a:endParaRPr>
          </a:p>
        </p:txBody>
      </p:sp>
      <p:sp>
        <p:nvSpPr>
          <p:cNvPr id="10" name="Text 7"/>
          <p:cNvSpPr/>
          <p:nvPr/>
        </p:nvSpPr>
        <p:spPr>
          <a:xfrm>
            <a:off x="9432727" y="2752249"/>
            <a:ext cx="4617958" cy="268367"/>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55575A"/>
                </a:solidFill>
                <a:latin typeface="Times New Roman" panose="02020603050405020304" pitchFamily="18" charset="0"/>
                <a:ea typeface="Manrope" pitchFamily="34" charset="-122"/>
                <a:cs typeface="Times New Roman" panose="02020603050405020304" pitchFamily="18" charset="0"/>
              </a:rPr>
              <a:t>Антенна – байланыс құралдары үшін</a:t>
            </a:r>
            <a:endParaRPr lang="en-US" sz="1300" dirty="0">
              <a:latin typeface="Times New Roman" panose="02020603050405020304" pitchFamily="18" charset="0"/>
              <a:cs typeface="Times New Roman" panose="02020603050405020304" pitchFamily="18" charset="0"/>
            </a:endParaRPr>
          </a:p>
        </p:txBody>
      </p:sp>
      <p:sp>
        <p:nvSpPr>
          <p:cNvPr id="11" name="Text 8"/>
          <p:cNvSpPr/>
          <p:nvPr/>
        </p:nvSpPr>
        <p:spPr>
          <a:xfrm>
            <a:off x="9432727" y="3079313"/>
            <a:ext cx="4617958" cy="268367"/>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55575A"/>
                </a:solidFill>
                <a:latin typeface="Times New Roman" panose="02020603050405020304" pitchFamily="18" charset="0"/>
                <a:ea typeface="Manrope" pitchFamily="34" charset="-122"/>
                <a:cs typeface="Times New Roman" panose="02020603050405020304" pitchFamily="18" charset="0"/>
              </a:rPr>
              <a:t>Микротолқынды пеш – тұрмыстық техника</a:t>
            </a:r>
            <a:endParaRPr lang="en-US" sz="1300" dirty="0">
              <a:latin typeface="Times New Roman" panose="02020603050405020304" pitchFamily="18" charset="0"/>
              <a:cs typeface="Times New Roman" panose="02020603050405020304" pitchFamily="18" charset="0"/>
            </a:endParaRPr>
          </a:p>
        </p:txBody>
      </p:sp>
      <p:sp>
        <p:nvSpPr>
          <p:cNvPr id="12" name="Text 9"/>
          <p:cNvSpPr/>
          <p:nvPr/>
        </p:nvSpPr>
        <p:spPr>
          <a:xfrm>
            <a:off x="9432727" y="3406378"/>
            <a:ext cx="4617958" cy="268367"/>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55575A"/>
                </a:solidFill>
                <a:latin typeface="Times New Roman" panose="02020603050405020304" pitchFamily="18" charset="0"/>
                <a:ea typeface="Manrope" pitchFamily="34" charset="-122"/>
                <a:cs typeface="Times New Roman" panose="02020603050405020304" pitchFamily="18" charset="0"/>
              </a:rPr>
              <a:t>Рентген аппараты – медициналық диагностика</a:t>
            </a:r>
            <a:endParaRPr lang="en-US" sz="1300" dirty="0">
              <a:latin typeface="Times New Roman" panose="02020603050405020304" pitchFamily="18" charset="0"/>
              <a:cs typeface="Times New Roman" panose="02020603050405020304" pitchFamily="18" charset="0"/>
            </a:endParaRPr>
          </a:p>
        </p:txBody>
      </p:sp>
      <p:sp>
        <p:nvSpPr>
          <p:cNvPr id="13" name="Text 10"/>
          <p:cNvSpPr/>
          <p:nvPr/>
        </p:nvSpPr>
        <p:spPr>
          <a:xfrm>
            <a:off x="9432727" y="3842504"/>
            <a:ext cx="2097405" cy="262176"/>
          </a:xfrm>
          <a:prstGeom prst="rect">
            <a:avLst/>
          </a:prstGeom>
          <a:noFill/>
          <a:ln/>
        </p:spPr>
        <p:txBody>
          <a:bodyPr wrap="none" lIns="0" tIns="0" rIns="0" bIns="0" rtlCol="0" anchor="t"/>
          <a:lstStyle/>
          <a:p>
            <a:pPr marL="0" indent="0" algn="l">
              <a:lnSpc>
                <a:spcPts val="2050"/>
              </a:lnSpc>
              <a:buNone/>
            </a:pPr>
            <a:r>
              <a:rPr lang="en-US" sz="1650" dirty="0">
                <a:solidFill>
                  <a:srgbClr val="0C0D0F"/>
                </a:solidFill>
                <a:latin typeface="Times New Roman" panose="02020603050405020304" pitchFamily="18" charset="0"/>
                <a:ea typeface="Alice" pitchFamily="34" charset="-122"/>
                <a:cs typeface="Times New Roman" panose="02020603050405020304" pitchFamily="18" charset="0"/>
              </a:rPr>
              <a:t>Зерттеу сұрағы</a:t>
            </a:r>
            <a:endParaRPr lang="en-US" sz="1650" dirty="0">
              <a:latin typeface="Times New Roman" panose="02020603050405020304" pitchFamily="18" charset="0"/>
              <a:cs typeface="Times New Roman" panose="02020603050405020304" pitchFamily="18" charset="0"/>
            </a:endParaRPr>
          </a:p>
        </p:txBody>
      </p:sp>
      <p:sp>
        <p:nvSpPr>
          <p:cNvPr id="14" name="Text 11"/>
          <p:cNvSpPr/>
          <p:nvPr/>
        </p:nvSpPr>
        <p:spPr>
          <a:xfrm>
            <a:off x="9432727" y="4272439"/>
            <a:ext cx="4617958" cy="268367"/>
          </a:xfrm>
          <a:prstGeom prst="rect">
            <a:avLst/>
          </a:prstGeom>
          <a:noFill/>
          <a:ln/>
        </p:spPr>
        <p:txBody>
          <a:bodyPr wrap="none" lIns="0" tIns="0" rIns="0" bIns="0" rtlCol="0" anchor="t"/>
          <a:lstStyle/>
          <a:p>
            <a:pPr marL="0" indent="0" algn="l">
              <a:lnSpc>
                <a:spcPts val="2100"/>
              </a:lnSpc>
              <a:buNone/>
            </a:pPr>
            <a:r>
              <a:rPr lang="en-US" sz="1300" dirty="0">
                <a:solidFill>
                  <a:srgbClr val="55575A"/>
                </a:solidFill>
                <a:highlight>
                  <a:srgbClr val="FFF0ED"/>
                </a:highlight>
                <a:latin typeface="Times New Roman" panose="02020603050405020304" pitchFamily="18" charset="0"/>
                <a:ea typeface="Manrope" pitchFamily="34" charset="-122"/>
                <a:cs typeface="Times New Roman" panose="02020603050405020304" pitchFamily="18" charset="0"/>
              </a:rPr>
              <a:t>«Бұл құрылғылардың ортақ қасиеті қандай?»</a:t>
            </a:r>
            <a:endParaRPr lang="en-US" sz="1300" dirty="0">
              <a:latin typeface="Times New Roman" panose="02020603050405020304" pitchFamily="18" charset="0"/>
              <a:cs typeface="Times New Roman" panose="02020603050405020304" pitchFamily="18" charset="0"/>
            </a:endParaRPr>
          </a:p>
        </p:txBody>
      </p:sp>
      <p:sp>
        <p:nvSpPr>
          <p:cNvPr id="15" name="Shape 12"/>
          <p:cNvSpPr/>
          <p:nvPr/>
        </p:nvSpPr>
        <p:spPr>
          <a:xfrm>
            <a:off x="6073616" y="5241131"/>
            <a:ext cx="7969567" cy="1280755"/>
          </a:xfrm>
          <a:prstGeom prst="roundRect">
            <a:avLst>
              <a:gd name="adj" fmla="val 11791"/>
            </a:avLst>
          </a:prstGeom>
          <a:solidFill>
            <a:srgbClr val="FFFFFF"/>
          </a:solidFill>
          <a:ln w="22860">
            <a:solidFill>
              <a:srgbClr val="FF7047"/>
            </a:solidFill>
            <a:prstDash val="solid"/>
          </a:ln>
        </p:spPr>
      </p:sp>
      <p:sp>
        <p:nvSpPr>
          <p:cNvPr id="16" name="Text 13"/>
          <p:cNvSpPr/>
          <p:nvPr/>
        </p:nvSpPr>
        <p:spPr>
          <a:xfrm>
            <a:off x="6264235" y="5431750"/>
            <a:ext cx="2149793" cy="262176"/>
          </a:xfrm>
          <a:prstGeom prst="rect">
            <a:avLst/>
          </a:prstGeom>
          <a:noFill/>
          <a:ln/>
        </p:spPr>
        <p:txBody>
          <a:bodyPr wrap="none" lIns="0" tIns="0" rIns="0" bIns="0" rtlCol="0" anchor="t"/>
          <a:lstStyle/>
          <a:p>
            <a:pPr marL="0" indent="0" algn="l">
              <a:lnSpc>
                <a:spcPts val="2050"/>
              </a:lnSpc>
              <a:buNone/>
            </a:pPr>
            <a:r>
              <a:rPr lang="en-US" sz="1650" dirty="0">
                <a:solidFill>
                  <a:srgbClr val="55575A"/>
                </a:solidFill>
                <a:latin typeface="Times New Roman" panose="02020603050405020304" pitchFamily="18" charset="0"/>
                <a:ea typeface="Alice" pitchFamily="34" charset="-122"/>
                <a:cs typeface="Times New Roman" panose="02020603050405020304" pitchFamily="18" charset="0"/>
              </a:rPr>
              <a:t>Оқушының іс-әрекеті</a:t>
            </a:r>
            <a:endParaRPr lang="en-US" sz="1650" dirty="0">
              <a:latin typeface="Times New Roman" panose="02020603050405020304" pitchFamily="18" charset="0"/>
              <a:cs typeface="Times New Roman" panose="02020603050405020304" pitchFamily="18" charset="0"/>
            </a:endParaRPr>
          </a:p>
        </p:txBody>
      </p:sp>
      <p:sp>
        <p:nvSpPr>
          <p:cNvPr id="17" name="Text 14"/>
          <p:cNvSpPr/>
          <p:nvPr/>
        </p:nvSpPr>
        <p:spPr>
          <a:xfrm>
            <a:off x="6264235" y="5794534"/>
            <a:ext cx="7588329" cy="536734"/>
          </a:xfrm>
          <a:prstGeom prst="rect">
            <a:avLst/>
          </a:prstGeom>
          <a:noFill/>
          <a:ln/>
        </p:spPr>
        <p:txBody>
          <a:bodyPr wrap="square" lIns="0" tIns="0" rIns="0" bIns="0" rtlCol="0" anchor="t"/>
          <a:lstStyle/>
          <a:p>
            <a:pPr marL="0" indent="0" algn="l">
              <a:lnSpc>
                <a:spcPts val="2100"/>
              </a:lnSpc>
              <a:buNone/>
            </a:pPr>
            <a:r>
              <a:rPr lang="en-US" sz="1300" dirty="0">
                <a:solidFill>
                  <a:srgbClr val="55575A"/>
                </a:solidFill>
                <a:latin typeface="Times New Roman" panose="02020603050405020304" pitchFamily="18" charset="0"/>
                <a:ea typeface="Manrope" pitchFamily="34" charset="-122"/>
                <a:cs typeface="Times New Roman" panose="02020603050405020304" pitchFamily="18" charset="0"/>
              </a:rPr>
              <a:t>Өз болжамдарын ортаға салу: электромагниттік толқын, жиілік ерекшеліктері, энергия тасымалдау, сәуле шығару және басқа физикалық ұғымдар</a:t>
            </a:r>
            <a:endParaRPr lang="en-US" sz="1300" dirty="0">
              <a:latin typeface="Times New Roman" panose="02020603050405020304" pitchFamily="18" charset="0"/>
              <a:cs typeface="Times New Roman" panose="02020603050405020304" pitchFamily="18" charset="0"/>
            </a:endParaRPr>
          </a:p>
        </p:txBody>
      </p:sp>
      <p:sp>
        <p:nvSpPr>
          <p:cNvPr id="18" name="Shape 15"/>
          <p:cNvSpPr/>
          <p:nvPr/>
        </p:nvSpPr>
        <p:spPr>
          <a:xfrm>
            <a:off x="6073616" y="6689646"/>
            <a:ext cx="7969567" cy="1012388"/>
          </a:xfrm>
          <a:prstGeom prst="roundRect">
            <a:avLst>
              <a:gd name="adj" fmla="val 14917"/>
            </a:avLst>
          </a:prstGeom>
          <a:solidFill>
            <a:srgbClr val="FFFFFF"/>
          </a:solidFill>
          <a:ln w="22860">
            <a:solidFill>
              <a:srgbClr val="FF7047"/>
            </a:solidFill>
            <a:prstDash val="solid"/>
          </a:ln>
        </p:spPr>
      </p:sp>
      <p:sp>
        <p:nvSpPr>
          <p:cNvPr id="19" name="Text 16"/>
          <p:cNvSpPr/>
          <p:nvPr/>
        </p:nvSpPr>
        <p:spPr>
          <a:xfrm>
            <a:off x="6264235" y="6880265"/>
            <a:ext cx="2097405" cy="262176"/>
          </a:xfrm>
          <a:prstGeom prst="rect">
            <a:avLst/>
          </a:prstGeom>
          <a:noFill/>
          <a:ln/>
        </p:spPr>
        <p:txBody>
          <a:bodyPr wrap="none" lIns="0" tIns="0" rIns="0" bIns="0" rtlCol="0" anchor="t"/>
          <a:lstStyle/>
          <a:p>
            <a:pPr marL="0" indent="0" algn="l">
              <a:lnSpc>
                <a:spcPts val="2050"/>
              </a:lnSpc>
              <a:buNone/>
            </a:pPr>
            <a:r>
              <a:rPr lang="en-US" sz="1650" dirty="0">
                <a:solidFill>
                  <a:srgbClr val="55575A"/>
                </a:solidFill>
                <a:latin typeface="Times New Roman" panose="02020603050405020304" pitchFamily="18" charset="0"/>
                <a:ea typeface="Alice" pitchFamily="34" charset="-122"/>
                <a:cs typeface="Times New Roman" panose="02020603050405020304" pitchFamily="18" charset="0"/>
              </a:rPr>
              <a:t>Бағалау критерийі</a:t>
            </a:r>
            <a:endParaRPr lang="en-US" sz="1650" dirty="0">
              <a:latin typeface="Times New Roman" panose="02020603050405020304" pitchFamily="18" charset="0"/>
              <a:cs typeface="Times New Roman" panose="02020603050405020304" pitchFamily="18" charset="0"/>
            </a:endParaRPr>
          </a:p>
        </p:txBody>
      </p:sp>
      <p:sp>
        <p:nvSpPr>
          <p:cNvPr id="20" name="Text 17"/>
          <p:cNvSpPr/>
          <p:nvPr/>
        </p:nvSpPr>
        <p:spPr>
          <a:xfrm>
            <a:off x="6264235" y="7243048"/>
            <a:ext cx="7588329" cy="268367"/>
          </a:xfrm>
          <a:prstGeom prst="rect">
            <a:avLst/>
          </a:prstGeom>
          <a:noFill/>
          <a:ln/>
        </p:spPr>
        <p:txBody>
          <a:bodyPr wrap="none" lIns="0" tIns="0" rIns="0" bIns="0" rtlCol="0" anchor="t"/>
          <a:lstStyle/>
          <a:p>
            <a:pPr marL="0" indent="0" algn="l">
              <a:lnSpc>
                <a:spcPts val="2100"/>
              </a:lnSpc>
              <a:buNone/>
            </a:pPr>
            <a:r>
              <a:rPr lang="en-US" sz="1300" dirty="0">
                <a:solidFill>
                  <a:srgbClr val="55575A"/>
                </a:solidFill>
                <a:latin typeface="Times New Roman" panose="02020603050405020304" pitchFamily="18" charset="0"/>
                <a:ea typeface="Manrope" pitchFamily="34" charset="-122"/>
                <a:cs typeface="Times New Roman" panose="02020603050405020304" pitchFamily="18" charset="0"/>
              </a:rPr>
              <a:t>Белсенділік негізінде бағаланады. Әр оқушының ойын еркін білдіруге мүмкіндік беріледі</a:t>
            </a:r>
            <a:endParaRPr lang="en-US" sz="1300" dirty="0">
              <a:latin typeface="Times New Roman" panose="02020603050405020304" pitchFamily="18" charset="0"/>
              <a:cs typeface="Times New Roman" panose="02020603050405020304" pitchFamily="18" charset="0"/>
            </a:endParaRPr>
          </a:p>
        </p:txBody>
      </p:sp>
      <p:pic>
        <p:nvPicPr>
          <p:cNvPr id="21" name="Рисунок 20" descr="C:\Users\User\Downloads\ChatGPT Image 15 нояб. 2025 г., 03_51_3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61" y="1916011"/>
            <a:ext cx="4852369" cy="4605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736585" y="397727"/>
            <a:ext cx="10759321" cy="509707"/>
          </a:xfrm>
          <a:prstGeom prst="rect">
            <a:avLst/>
          </a:prstGeom>
          <a:noFill/>
          <a:ln/>
        </p:spPr>
        <p:txBody>
          <a:bodyPr wrap="none" lIns="0" tIns="0" rIns="0" bIns="0" rtlCol="0" anchor="t"/>
          <a:lstStyle/>
          <a:p>
            <a:pPr marL="0" indent="0" algn="ctr" rtl="1">
              <a:lnSpc>
                <a:spcPts val="4000"/>
              </a:lnSpc>
              <a:buNone/>
            </a:pPr>
            <a:r>
              <a:rPr lang="en-US" sz="4000" b="1" dirty="0">
                <a:solidFill>
                  <a:srgbClr val="0C0D0F"/>
                </a:solidFill>
                <a:latin typeface="Times New Roman" panose="02020603050405020304" pitchFamily="18" charset="0"/>
                <a:ea typeface="Alice" pitchFamily="34" charset="-122"/>
                <a:cs typeface="Times New Roman" panose="02020603050405020304" pitchFamily="18" charset="0"/>
              </a:rPr>
              <a:t>Жаңа білім: Электромагниттік толқындардың негіздері</a:t>
            </a:r>
            <a:endParaRPr lang="en-US" sz="4000" b="1" dirty="0">
              <a:latin typeface="Times New Roman" panose="02020603050405020304" pitchFamily="18" charset="0"/>
              <a:cs typeface="Times New Roman" panose="02020603050405020304" pitchFamily="18" charset="0"/>
            </a:endParaRPr>
          </a:p>
        </p:txBody>
      </p:sp>
      <p:sp>
        <p:nvSpPr>
          <p:cNvPr id="3" name="Text 1"/>
          <p:cNvSpPr/>
          <p:nvPr/>
        </p:nvSpPr>
        <p:spPr>
          <a:xfrm>
            <a:off x="572095" y="1284565"/>
            <a:ext cx="13486209" cy="521970"/>
          </a:xfrm>
          <a:prstGeom prst="rect">
            <a:avLst/>
          </a:prstGeom>
          <a:noFill/>
          <a:ln/>
        </p:spPr>
        <p:txBody>
          <a:bodyPr wrap="square" lIns="0" tIns="0" rIns="0" bIns="0" rtlCol="0" anchor="t"/>
          <a:lstStyle/>
          <a:p>
            <a:pPr marL="0" indent="0" rtl="1">
              <a:lnSpc>
                <a:spcPts val="20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Бұл кезең сабақтың ең маңызды бөлігі болып табылады, өйткені оқушылар электромагниттік толқындардың пайда болу механизмін және олардың негізгі қасиеттерін меңгереді. Концептуалды карта әдісі арқылы күрделі физикалық процестерді визуалды және түсінікті етіп көрсетеміз.</a:t>
            </a:r>
            <a:endParaRPr lang="en-US" sz="1600" dirty="0">
              <a:latin typeface="Times New Roman" panose="02020603050405020304" pitchFamily="18" charset="0"/>
              <a:cs typeface="Times New Roman" panose="02020603050405020304" pitchFamily="18" charset="0"/>
            </a:endParaRPr>
          </a:p>
        </p:txBody>
      </p:sp>
      <p:sp>
        <p:nvSpPr>
          <p:cNvPr id="4" name="Text 2"/>
          <p:cNvSpPr/>
          <p:nvPr/>
        </p:nvSpPr>
        <p:spPr>
          <a:xfrm>
            <a:off x="2277070" y="2042755"/>
            <a:ext cx="8147328" cy="407789"/>
          </a:xfrm>
          <a:prstGeom prst="rect">
            <a:avLst/>
          </a:prstGeom>
          <a:noFill/>
          <a:ln/>
        </p:spPr>
        <p:txBody>
          <a:bodyPr wrap="none" lIns="0" tIns="0" rIns="0" bIns="0" rtlCol="0" anchor="t"/>
          <a:lstStyle/>
          <a:p>
            <a:pPr marL="0" indent="0" rtl="1">
              <a:lnSpc>
                <a:spcPts val="3200"/>
              </a:lnSpc>
              <a:buNone/>
            </a:pPr>
            <a:r>
              <a:rPr lang="en-US" sz="3200" b="1" dirty="0">
                <a:solidFill>
                  <a:srgbClr val="0C0D0F"/>
                </a:solidFill>
                <a:latin typeface="Times New Roman" panose="02020603050405020304" pitchFamily="18" charset="0"/>
                <a:ea typeface="Alice" pitchFamily="34" charset="-122"/>
                <a:cs typeface="Times New Roman" panose="02020603050405020304" pitchFamily="18" charset="0"/>
              </a:rPr>
              <a:t>Электромагниттік толқынның пайда болу шарттары</a:t>
            </a:r>
            <a:endParaRPr lang="en-US" sz="3200" b="1" dirty="0">
              <a:latin typeface="Times New Roman" panose="02020603050405020304" pitchFamily="18" charset="0"/>
              <a:cs typeface="Times New Roman" panose="02020603050405020304" pitchFamily="18" charset="0"/>
            </a:endParaRPr>
          </a:p>
        </p:txBody>
      </p:sp>
      <p:pic>
        <p:nvPicPr>
          <p:cNvPr id="5" name="Image 0" descr="preencoded.png"/>
          <p:cNvPicPr>
            <a:picLocks noChangeAspect="1"/>
          </p:cNvPicPr>
          <p:nvPr/>
        </p:nvPicPr>
        <p:blipFill>
          <a:blip r:embed="rId3"/>
          <a:stretch>
            <a:fillRect/>
          </a:stretch>
        </p:blipFill>
        <p:spPr>
          <a:xfrm>
            <a:off x="9562981" y="2703433"/>
            <a:ext cx="4495324" cy="652343"/>
          </a:xfrm>
          <a:prstGeom prst="rect">
            <a:avLst/>
          </a:prstGeom>
        </p:spPr>
      </p:pic>
      <p:sp>
        <p:nvSpPr>
          <p:cNvPr id="6" name="Text 3"/>
          <p:cNvSpPr/>
          <p:nvPr/>
        </p:nvSpPr>
        <p:spPr>
          <a:xfrm>
            <a:off x="11496913" y="3518773"/>
            <a:ext cx="2398395" cy="254794"/>
          </a:xfrm>
          <a:prstGeom prst="rect">
            <a:avLst/>
          </a:prstGeom>
          <a:noFill/>
          <a:ln/>
        </p:spPr>
        <p:txBody>
          <a:bodyPr wrap="none" lIns="0" tIns="0" rIns="0" bIns="0" rtlCol="0" anchor="t"/>
          <a:lstStyle/>
          <a:p>
            <a:pPr marL="0" indent="0" rtl="1">
              <a:lnSpc>
                <a:spcPts val="200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Үдемелі зарядтың болуы</a:t>
            </a:r>
            <a:endParaRPr lang="en-US" sz="2000" dirty="0">
              <a:latin typeface="Times New Roman" panose="02020603050405020304" pitchFamily="18" charset="0"/>
              <a:cs typeface="Times New Roman" panose="02020603050405020304" pitchFamily="18" charset="0"/>
            </a:endParaRPr>
          </a:p>
        </p:txBody>
      </p:sp>
      <p:sp>
        <p:nvSpPr>
          <p:cNvPr id="7" name="Text 4"/>
          <p:cNvSpPr/>
          <p:nvPr/>
        </p:nvSpPr>
        <p:spPr>
          <a:xfrm>
            <a:off x="10070106" y="3911266"/>
            <a:ext cx="4169331" cy="521970"/>
          </a:xfrm>
          <a:prstGeom prst="rect">
            <a:avLst/>
          </a:prstGeom>
          <a:noFill/>
          <a:ln/>
        </p:spPr>
        <p:txBody>
          <a:bodyPr wrap="square" lIns="0" tIns="0" rIns="0" bIns="0" rtlCol="0" anchor="t"/>
          <a:lstStyle/>
          <a:p>
            <a:pPr marL="0" indent="0" rtl="1">
              <a:lnSpc>
                <a:spcPts val="20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Үдемелі қозғалыстағы электр заряды электромагниттік өрісті тудырады</a:t>
            </a:r>
            <a:endParaRPr lang="en-US" sz="1600" dirty="0">
              <a:latin typeface="Times New Roman" panose="02020603050405020304" pitchFamily="18" charset="0"/>
              <a:cs typeface="Times New Roman" panose="02020603050405020304" pitchFamily="18" charset="0"/>
            </a:endParaRPr>
          </a:p>
        </p:txBody>
      </p:sp>
      <p:pic>
        <p:nvPicPr>
          <p:cNvPr id="8" name="Image 1" descr="preencoded.png"/>
          <p:cNvPicPr>
            <a:picLocks noChangeAspect="1"/>
          </p:cNvPicPr>
          <p:nvPr/>
        </p:nvPicPr>
        <p:blipFill>
          <a:blip r:embed="rId4"/>
          <a:stretch>
            <a:fillRect/>
          </a:stretch>
        </p:blipFill>
        <p:spPr>
          <a:xfrm>
            <a:off x="5067538" y="2703433"/>
            <a:ext cx="4495443" cy="652343"/>
          </a:xfrm>
          <a:prstGeom prst="rect">
            <a:avLst/>
          </a:prstGeom>
        </p:spPr>
      </p:pic>
      <p:sp>
        <p:nvSpPr>
          <p:cNvPr id="9" name="Text 5"/>
          <p:cNvSpPr/>
          <p:nvPr/>
        </p:nvSpPr>
        <p:spPr>
          <a:xfrm>
            <a:off x="6697266" y="3518773"/>
            <a:ext cx="2702719" cy="254794"/>
          </a:xfrm>
          <a:prstGeom prst="rect">
            <a:avLst/>
          </a:prstGeom>
          <a:noFill/>
          <a:ln/>
        </p:spPr>
        <p:txBody>
          <a:bodyPr wrap="none" lIns="0" tIns="0" rIns="0" bIns="0" rtlCol="0" anchor="t"/>
          <a:lstStyle/>
          <a:p>
            <a:pPr marL="0" indent="0" rtl="1">
              <a:lnSpc>
                <a:spcPts val="200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Өрістердің өзара орналасуы</a:t>
            </a:r>
            <a:endParaRPr lang="en-US" sz="2000" dirty="0">
              <a:latin typeface="Times New Roman" panose="02020603050405020304" pitchFamily="18" charset="0"/>
              <a:cs typeface="Times New Roman" panose="02020603050405020304" pitchFamily="18" charset="0"/>
            </a:endParaRPr>
          </a:p>
        </p:txBody>
      </p:sp>
      <p:sp>
        <p:nvSpPr>
          <p:cNvPr id="10" name="Text 6"/>
          <p:cNvSpPr/>
          <p:nvPr/>
        </p:nvSpPr>
        <p:spPr>
          <a:xfrm>
            <a:off x="5437048" y="3915466"/>
            <a:ext cx="4169450" cy="521970"/>
          </a:xfrm>
          <a:prstGeom prst="rect">
            <a:avLst/>
          </a:prstGeom>
          <a:noFill/>
          <a:ln/>
        </p:spPr>
        <p:txBody>
          <a:bodyPr wrap="square" lIns="0" tIns="0" rIns="0" bIns="0" rtlCol="0" anchor="t"/>
          <a:lstStyle/>
          <a:p>
            <a:pPr marL="0" indent="0" rtl="1">
              <a:lnSpc>
                <a:spcPts val="20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Айнымалы электр және магнит өрістері бір-біріне перпендикуляр бағытта таралады</a:t>
            </a:r>
            <a:endParaRPr lang="en-US" sz="1600" dirty="0">
              <a:latin typeface="Times New Roman" panose="02020603050405020304" pitchFamily="18" charset="0"/>
              <a:cs typeface="Times New Roman" panose="02020603050405020304" pitchFamily="18" charset="0"/>
            </a:endParaRPr>
          </a:p>
        </p:txBody>
      </p:sp>
      <p:pic>
        <p:nvPicPr>
          <p:cNvPr id="11" name="Image 2" descr="preencoded.png"/>
          <p:cNvPicPr>
            <a:picLocks noChangeAspect="1"/>
          </p:cNvPicPr>
          <p:nvPr/>
        </p:nvPicPr>
        <p:blipFill>
          <a:blip r:embed="rId5"/>
          <a:stretch>
            <a:fillRect/>
          </a:stretch>
        </p:blipFill>
        <p:spPr>
          <a:xfrm>
            <a:off x="572095" y="2703433"/>
            <a:ext cx="4495443" cy="652343"/>
          </a:xfrm>
          <a:prstGeom prst="rect">
            <a:avLst/>
          </a:prstGeom>
        </p:spPr>
      </p:pic>
      <p:sp>
        <p:nvSpPr>
          <p:cNvPr id="12" name="Text 7"/>
          <p:cNvSpPr/>
          <p:nvPr/>
        </p:nvSpPr>
        <p:spPr>
          <a:xfrm>
            <a:off x="2865834" y="3518773"/>
            <a:ext cx="2038707" cy="254794"/>
          </a:xfrm>
          <a:prstGeom prst="rect">
            <a:avLst/>
          </a:prstGeom>
          <a:noFill/>
          <a:ln/>
        </p:spPr>
        <p:txBody>
          <a:bodyPr wrap="none" lIns="0" tIns="0" rIns="0" bIns="0" rtlCol="0" anchor="t"/>
          <a:lstStyle/>
          <a:p>
            <a:pPr marL="0" indent="0" rtl="1">
              <a:lnSpc>
                <a:spcPts val="200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Энергия тасымалдау</a:t>
            </a:r>
            <a:endParaRPr lang="en-US" sz="2000" dirty="0">
              <a:latin typeface="Times New Roman" panose="02020603050405020304" pitchFamily="18" charset="0"/>
              <a:cs typeface="Times New Roman" panose="02020603050405020304" pitchFamily="18" charset="0"/>
            </a:endParaRPr>
          </a:p>
        </p:txBody>
      </p:sp>
      <p:sp>
        <p:nvSpPr>
          <p:cNvPr id="13" name="Text 8"/>
          <p:cNvSpPr/>
          <p:nvPr/>
        </p:nvSpPr>
        <p:spPr>
          <a:xfrm>
            <a:off x="341802" y="3841381"/>
            <a:ext cx="4169450" cy="260985"/>
          </a:xfrm>
          <a:prstGeom prst="rect">
            <a:avLst/>
          </a:prstGeom>
          <a:noFill/>
          <a:ln/>
        </p:spPr>
        <p:txBody>
          <a:bodyPr wrap="none" lIns="0" tIns="0" rIns="0" bIns="0" rtlCol="0" anchor="t"/>
          <a:lstStyle/>
          <a:p>
            <a:pPr marL="0" indent="0" rtl="1">
              <a:lnSpc>
                <a:spcPts val="20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Толқын кеңістікте энергия мен импульсті алып жүреді</a:t>
            </a:r>
            <a:endParaRPr lang="en-US" sz="1600" dirty="0">
              <a:latin typeface="Times New Roman" panose="02020603050405020304" pitchFamily="18" charset="0"/>
              <a:cs typeface="Times New Roman" panose="02020603050405020304" pitchFamily="18" charset="0"/>
            </a:endParaRPr>
          </a:p>
        </p:txBody>
      </p:sp>
      <p:sp>
        <p:nvSpPr>
          <p:cNvPr id="14" name="Text 9"/>
          <p:cNvSpPr/>
          <p:nvPr/>
        </p:nvSpPr>
        <p:spPr>
          <a:xfrm>
            <a:off x="4669869" y="4902756"/>
            <a:ext cx="2446377" cy="305753"/>
          </a:xfrm>
          <a:prstGeom prst="rect">
            <a:avLst/>
          </a:prstGeom>
          <a:noFill/>
          <a:ln/>
        </p:spPr>
        <p:txBody>
          <a:bodyPr wrap="none" lIns="0" tIns="0" rIns="0" bIns="0" rtlCol="0" anchor="t"/>
          <a:lstStyle/>
          <a:p>
            <a:pPr marL="0" indent="0" rtl="1">
              <a:lnSpc>
                <a:spcPts val="2400"/>
              </a:lnSpc>
              <a:buNone/>
            </a:pPr>
            <a:r>
              <a:rPr lang="en-US" sz="2400" dirty="0">
                <a:solidFill>
                  <a:srgbClr val="0C0D0F"/>
                </a:solidFill>
                <a:latin typeface="Times New Roman" panose="02020603050405020304" pitchFamily="18" charset="0"/>
                <a:ea typeface="Alice" pitchFamily="34" charset="-122"/>
                <a:cs typeface="Times New Roman" panose="02020603050405020304" pitchFamily="18" charset="0"/>
              </a:rPr>
              <a:t>Негізгі қасиеттері</a:t>
            </a:r>
            <a:endParaRPr lang="en-US" sz="2400" dirty="0">
              <a:latin typeface="Times New Roman" panose="02020603050405020304" pitchFamily="18" charset="0"/>
              <a:cs typeface="Times New Roman" panose="02020603050405020304" pitchFamily="18" charset="0"/>
            </a:endParaRPr>
          </a:p>
        </p:txBody>
      </p:sp>
      <p:sp>
        <p:nvSpPr>
          <p:cNvPr id="15" name="Text 10"/>
          <p:cNvSpPr/>
          <p:nvPr/>
        </p:nvSpPr>
        <p:spPr>
          <a:xfrm>
            <a:off x="572095" y="5371505"/>
            <a:ext cx="6544151" cy="260985"/>
          </a:xfrm>
          <a:prstGeom prst="rect">
            <a:avLst/>
          </a:prstGeom>
          <a:noFill/>
          <a:ln/>
        </p:spPr>
        <p:txBody>
          <a:bodyPr wrap="none" lIns="0" tIns="0" rIns="0" bIns="0" rtlCol="0" anchor="t"/>
          <a:lstStyle/>
          <a:p>
            <a:pPr marL="342900" indent="-342900">
              <a:lnSpc>
                <a:spcPts val="2050"/>
              </a:lnSpc>
              <a:buSzPct val="100000"/>
              <a:buChar char="•"/>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Таралу жылдамдығы:</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жарық жылдамдығымен (c = 3×10⁸ м/с)</a:t>
            </a:r>
            <a:endParaRPr lang="en-US" sz="1600" dirty="0">
              <a:latin typeface="Times New Roman" panose="02020603050405020304" pitchFamily="18" charset="0"/>
              <a:cs typeface="Times New Roman" panose="02020603050405020304" pitchFamily="18" charset="0"/>
            </a:endParaRPr>
          </a:p>
        </p:txBody>
      </p:sp>
      <p:sp>
        <p:nvSpPr>
          <p:cNvPr id="16" name="Text 11"/>
          <p:cNvSpPr/>
          <p:nvPr/>
        </p:nvSpPr>
        <p:spPr>
          <a:xfrm>
            <a:off x="572095" y="5689521"/>
            <a:ext cx="6544151" cy="260985"/>
          </a:xfrm>
          <a:prstGeom prst="rect">
            <a:avLst/>
          </a:prstGeom>
          <a:noFill/>
          <a:ln/>
        </p:spPr>
        <p:txBody>
          <a:bodyPr wrap="none" lIns="0" tIns="0" rIns="0" bIns="0" rtlCol="0" anchor="t"/>
          <a:lstStyle/>
          <a:p>
            <a:pPr marL="342900" indent="-342900">
              <a:lnSpc>
                <a:spcPts val="2050"/>
              </a:lnSpc>
              <a:buSzPct val="100000"/>
              <a:buChar char="•"/>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Толқын түрі:</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көлденең толқын</a:t>
            </a:r>
            <a:endParaRPr lang="en-US" sz="1600" dirty="0">
              <a:latin typeface="Times New Roman" panose="02020603050405020304" pitchFamily="18" charset="0"/>
              <a:cs typeface="Times New Roman" panose="02020603050405020304" pitchFamily="18" charset="0"/>
            </a:endParaRPr>
          </a:p>
        </p:txBody>
      </p:sp>
      <p:sp>
        <p:nvSpPr>
          <p:cNvPr id="17" name="Text 12"/>
          <p:cNvSpPr/>
          <p:nvPr/>
        </p:nvSpPr>
        <p:spPr>
          <a:xfrm>
            <a:off x="572095" y="6007537"/>
            <a:ext cx="6544151" cy="260985"/>
          </a:xfrm>
          <a:prstGeom prst="rect">
            <a:avLst/>
          </a:prstGeom>
          <a:noFill/>
          <a:ln/>
        </p:spPr>
        <p:txBody>
          <a:bodyPr wrap="none" lIns="0" tIns="0" rIns="0" bIns="0" rtlCol="0" anchor="t"/>
          <a:lstStyle/>
          <a:p>
            <a:pPr marL="342900" indent="-342900">
              <a:lnSpc>
                <a:spcPts val="2050"/>
              </a:lnSpc>
              <a:buSzPct val="100000"/>
              <a:buChar char="•"/>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Ортаға тәуелділік:</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вакуумда еркін таралады</a:t>
            </a:r>
            <a:endParaRPr lang="en-US" sz="1600" dirty="0">
              <a:latin typeface="Times New Roman" panose="02020603050405020304" pitchFamily="18" charset="0"/>
              <a:cs typeface="Times New Roman" panose="02020603050405020304" pitchFamily="18" charset="0"/>
            </a:endParaRPr>
          </a:p>
        </p:txBody>
      </p:sp>
      <p:sp>
        <p:nvSpPr>
          <p:cNvPr id="18" name="Text 13"/>
          <p:cNvSpPr/>
          <p:nvPr/>
        </p:nvSpPr>
        <p:spPr>
          <a:xfrm>
            <a:off x="572095" y="6325553"/>
            <a:ext cx="6544151" cy="260985"/>
          </a:xfrm>
          <a:prstGeom prst="rect">
            <a:avLst/>
          </a:prstGeom>
          <a:noFill/>
          <a:ln/>
        </p:spPr>
        <p:txBody>
          <a:bodyPr wrap="none" lIns="0" tIns="0" rIns="0" bIns="0" rtlCol="0" anchor="t"/>
          <a:lstStyle/>
          <a:p>
            <a:pPr marL="342900" indent="-342900">
              <a:lnSpc>
                <a:spcPts val="2050"/>
              </a:lnSpc>
              <a:buSzPct val="100000"/>
              <a:buChar char="•"/>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Энергия тасымалдау:</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электромагниттік энергияны алып жүреді</a:t>
            </a:r>
            <a:endParaRPr lang="en-US" sz="1600" dirty="0">
              <a:latin typeface="Times New Roman" panose="02020603050405020304" pitchFamily="18" charset="0"/>
              <a:cs typeface="Times New Roman" panose="02020603050405020304" pitchFamily="18" charset="0"/>
            </a:endParaRPr>
          </a:p>
        </p:txBody>
      </p:sp>
      <p:sp>
        <p:nvSpPr>
          <p:cNvPr id="19" name="Text 14"/>
          <p:cNvSpPr/>
          <p:nvPr/>
        </p:nvSpPr>
        <p:spPr>
          <a:xfrm>
            <a:off x="7521773" y="4902756"/>
            <a:ext cx="2902625" cy="305753"/>
          </a:xfrm>
          <a:prstGeom prst="rect">
            <a:avLst/>
          </a:prstGeom>
          <a:noFill/>
          <a:ln/>
        </p:spPr>
        <p:txBody>
          <a:bodyPr wrap="none" lIns="0" tIns="0" rIns="0" bIns="0" rtlCol="0" anchor="t"/>
          <a:lstStyle/>
          <a:p>
            <a:pPr marL="0" indent="0">
              <a:lnSpc>
                <a:spcPts val="2400"/>
              </a:lnSpc>
              <a:buNone/>
            </a:pPr>
            <a:r>
              <a:rPr lang="en-US" sz="2400" dirty="0">
                <a:solidFill>
                  <a:srgbClr val="0C0D0F"/>
                </a:solidFill>
                <a:latin typeface="Times New Roman" panose="02020603050405020304" pitchFamily="18" charset="0"/>
                <a:ea typeface="Alice" pitchFamily="34" charset="-122"/>
                <a:cs typeface="Times New Roman" panose="02020603050405020304" pitchFamily="18" charset="0"/>
              </a:rPr>
              <a:t>Жұтылу және шығарылу</a:t>
            </a:r>
            <a:endParaRPr lang="en-US" sz="2400" dirty="0">
              <a:latin typeface="Times New Roman" panose="02020603050405020304" pitchFamily="18" charset="0"/>
              <a:cs typeface="Times New Roman" panose="02020603050405020304" pitchFamily="18" charset="0"/>
            </a:endParaRPr>
          </a:p>
        </p:txBody>
      </p:sp>
      <p:sp>
        <p:nvSpPr>
          <p:cNvPr id="20" name="Text 15"/>
          <p:cNvSpPr/>
          <p:nvPr/>
        </p:nvSpPr>
        <p:spPr>
          <a:xfrm>
            <a:off x="7521773" y="5371505"/>
            <a:ext cx="6544151" cy="260985"/>
          </a:xfrm>
          <a:prstGeom prst="rect">
            <a:avLst/>
          </a:prstGeom>
          <a:noFill/>
          <a:ln/>
        </p:spPr>
        <p:txBody>
          <a:bodyPr wrap="none" lIns="0" tIns="0" rIns="0" bIns="0" rtlCol="0" anchor="t"/>
          <a:lstStyle/>
          <a:p>
            <a:pPr marL="342900" indent="-342900">
              <a:lnSpc>
                <a:spcPts val="2050"/>
              </a:lnSpc>
              <a:buSzPct val="100000"/>
              <a:buChar char="•"/>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Атомдық деңгейде:</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электрондардың орбитааралық ауысуы</a:t>
            </a:r>
            <a:endParaRPr lang="en-US" sz="1600" dirty="0">
              <a:latin typeface="Times New Roman" panose="02020603050405020304" pitchFamily="18" charset="0"/>
              <a:cs typeface="Times New Roman" panose="02020603050405020304" pitchFamily="18" charset="0"/>
            </a:endParaRPr>
          </a:p>
        </p:txBody>
      </p:sp>
      <p:sp>
        <p:nvSpPr>
          <p:cNvPr id="21" name="Text 16"/>
          <p:cNvSpPr/>
          <p:nvPr/>
        </p:nvSpPr>
        <p:spPr>
          <a:xfrm>
            <a:off x="7521773" y="5689521"/>
            <a:ext cx="6544151" cy="260985"/>
          </a:xfrm>
          <a:prstGeom prst="rect">
            <a:avLst/>
          </a:prstGeom>
          <a:noFill/>
          <a:ln/>
        </p:spPr>
        <p:txBody>
          <a:bodyPr wrap="none" lIns="0" tIns="0" rIns="0" bIns="0" rtlCol="0" anchor="t"/>
          <a:lstStyle/>
          <a:p>
            <a:pPr marL="342900" indent="-342900">
              <a:lnSpc>
                <a:spcPts val="2050"/>
              </a:lnSpc>
              <a:buSzPct val="100000"/>
              <a:buChar char="•"/>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Қызған денелер:</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термиялық сәуле шығару спектрі</a:t>
            </a:r>
            <a:endParaRPr lang="en-US" sz="1600" dirty="0">
              <a:latin typeface="Times New Roman" panose="02020603050405020304" pitchFamily="18" charset="0"/>
              <a:cs typeface="Times New Roman" panose="02020603050405020304" pitchFamily="18" charset="0"/>
            </a:endParaRPr>
          </a:p>
        </p:txBody>
      </p:sp>
      <p:sp>
        <p:nvSpPr>
          <p:cNvPr id="22" name="Text 17"/>
          <p:cNvSpPr/>
          <p:nvPr/>
        </p:nvSpPr>
        <p:spPr>
          <a:xfrm>
            <a:off x="7521773" y="6007537"/>
            <a:ext cx="6544151" cy="260985"/>
          </a:xfrm>
          <a:prstGeom prst="rect">
            <a:avLst/>
          </a:prstGeom>
          <a:noFill/>
          <a:ln/>
        </p:spPr>
        <p:txBody>
          <a:bodyPr wrap="none" lIns="0" tIns="0" rIns="0" bIns="0" rtlCol="0" anchor="t"/>
          <a:lstStyle/>
          <a:p>
            <a:pPr marL="342900" indent="-342900">
              <a:lnSpc>
                <a:spcPts val="2050"/>
              </a:lnSpc>
              <a:buSzPct val="100000"/>
              <a:buChar char="•"/>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Фотон энергиясы:</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E = hν (Планк формуласы)</a:t>
            </a:r>
            <a:endParaRPr lang="en-US" sz="1600" dirty="0">
              <a:latin typeface="Times New Roman" panose="02020603050405020304" pitchFamily="18" charset="0"/>
              <a:cs typeface="Times New Roman" panose="02020603050405020304" pitchFamily="18" charset="0"/>
            </a:endParaRPr>
          </a:p>
        </p:txBody>
      </p:sp>
      <p:sp>
        <p:nvSpPr>
          <p:cNvPr id="23" name="Shape 18"/>
          <p:cNvSpPr/>
          <p:nvPr/>
        </p:nvSpPr>
        <p:spPr>
          <a:xfrm>
            <a:off x="572095" y="6827044"/>
            <a:ext cx="13486209" cy="953810"/>
          </a:xfrm>
          <a:prstGeom prst="roundRect">
            <a:avLst>
              <a:gd name="adj" fmla="val 15390"/>
            </a:avLst>
          </a:prstGeom>
          <a:solidFill>
            <a:srgbClr val="FFC4B3"/>
          </a:solidFill>
          <a:ln/>
        </p:spPr>
      </p:sp>
      <p:pic>
        <p:nvPicPr>
          <p:cNvPr id="24" name="Image 3" descr="preencoded.png"/>
          <p:cNvPicPr>
            <a:picLocks noChangeAspect="1"/>
          </p:cNvPicPr>
          <p:nvPr/>
        </p:nvPicPr>
        <p:blipFill>
          <a:blip r:embed="rId6"/>
          <a:stretch>
            <a:fillRect/>
          </a:stretch>
        </p:blipFill>
        <p:spPr>
          <a:xfrm>
            <a:off x="735092" y="7078623"/>
            <a:ext cx="203835" cy="162997"/>
          </a:xfrm>
          <a:prstGeom prst="rect">
            <a:avLst/>
          </a:prstGeom>
        </p:spPr>
      </p:pic>
      <p:sp>
        <p:nvSpPr>
          <p:cNvPr id="25" name="Text 19"/>
          <p:cNvSpPr/>
          <p:nvPr/>
        </p:nvSpPr>
        <p:spPr>
          <a:xfrm>
            <a:off x="1101923" y="7030760"/>
            <a:ext cx="12793385" cy="521970"/>
          </a:xfrm>
          <a:prstGeom prst="rect">
            <a:avLst/>
          </a:prstGeom>
          <a:noFill/>
          <a:ln/>
        </p:spPr>
        <p:txBody>
          <a:bodyPr wrap="square" lIns="0" tIns="0" rIns="0" bIns="0" rtlCol="0" anchor="t"/>
          <a:lstStyle/>
          <a:p>
            <a:pPr marL="0" indent="0">
              <a:lnSpc>
                <a:spcPts val="2050"/>
              </a:lnSpc>
              <a:buNone/>
            </a:pPr>
            <a:r>
              <a:rPr lang="en-US" sz="1600" b="1" dirty="0">
                <a:solidFill>
                  <a:srgbClr val="000000"/>
                </a:solidFill>
                <a:latin typeface="Times New Roman" panose="02020603050405020304" pitchFamily="18" charset="0"/>
                <a:ea typeface="Manrope" pitchFamily="34" charset="-122"/>
                <a:cs typeface="Times New Roman" panose="02020603050405020304" pitchFamily="18" charset="0"/>
              </a:rPr>
              <a:t>Мұғалімге ескерту:</a:t>
            </a:r>
            <a:r>
              <a:rPr lang="en-US" sz="1600" dirty="0">
                <a:solidFill>
                  <a:srgbClr val="000000"/>
                </a:solidFill>
                <a:latin typeface="Times New Roman" panose="02020603050405020304" pitchFamily="18" charset="0"/>
                <a:ea typeface="Manrope" pitchFamily="34" charset="-122"/>
                <a:cs typeface="Times New Roman" panose="02020603050405020304" pitchFamily="18" charset="0"/>
              </a:rPr>
              <a:t> Оқушылар концептуалды картаға негізгі терминдерді енгізіп, байланыс сызықтарын салады. Бұл процесс 10 минутты алады және қалыптастырушы бағалау арқылы бақыланады.</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01861" y="472916"/>
            <a:ext cx="9484400" cy="537329"/>
          </a:xfrm>
          <a:prstGeom prst="rect">
            <a:avLst/>
          </a:prstGeom>
          <a:noFill/>
          <a:ln/>
        </p:spPr>
        <p:txBody>
          <a:bodyPr wrap="none" lIns="0" tIns="0" rIns="0" bIns="0" rtlCol="0" anchor="t"/>
          <a:lstStyle/>
          <a:p>
            <a:pPr marL="0" indent="0" algn="l">
              <a:lnSpc>
                <a:spcPts val="4200"/>
              </a:lnSpc>
              <a:buNone/>
            </a:pPr>
            <a:r>
              <a:rPr lang="en-US" sz="4000" b="1" dirty="0">
                <a:solidFill>
                  <a:srgbClr val="0C0D0F"/>
                </a:solidFill>
                <a:latin typeface="Times New Roman" panose="02020603050405020304" pitchFamily="18" charset="0"/>
                <a:ea typeface="Alice" pitchFamily="34" charset="-122"/>
                <a:cs typeface="Times New Roman" panose="02020603050405020304" pitchFamily="18" charset="0"/>
              </a:rPr>
              <a:t>Мультимедиалық зерттеу: Атомдық процестер</a:t>
            </a:r>
            <a:endParaRPr lang="en-US" sz="4000" b="1" dirty="0">
              <a:latin typeface="Times New Roman" panose="02020603050405020304" pitchFamily="18" charset="0"/>
              <a:cs typeface="Times New Roman" panose="02020603050405020304" pitchFamily="18" charset="0"/>
            </a:endParaRPr>
          </a:p>
        </p:txBody>
      </p:sp>
      <p:sp>
        <p:nvSpPr>
          <p:cNvPr id="3" name="Text 1"/>
          <p:cNvSpPr/>
          <p:nvPr/>
        </p:nvSpPr>
        <p:spPr>
          <a:xfrm>
            <a:off x="601861" y="1354217"/>
            <a:ext cx="171926" cy="214908"/>
          </a:xfrm>
          <a:prstGeom prst="rect">
            <a:avLst/>
          </a:prstGeom>
          <a:noFill/>
          <a:ln/>
        </p:spPr>
        <p:txBody>
          <a:bodyPr wrap="non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Alice Light" pitchFamily="34" charset="-122"/>
                <a:cs typeface="Times New Roman" panose="02020603050405020304" pitchFamily="18" charset="0"/>
              </a:rPr>
              <a:t>01</a:t>
            </a:r>
            <a:endParaRPr lang="en-US" sz="1600" dirty="0">
              <a:latin typeface="Times New Roman" panose="02020603050405020304" pitchFamily="18" charset="0"/>
              <a:cs typeface="Times New Roman" panose="02020603050405020304" pitchFamily="18" charset="0"/>
            </a:endParaRPr>
          </a:p>
        </p:txBody>
      </p:sp>
      <p:sp>
        <p:nvSpPr>
          <p:cNvPr id="4" name="Shape 2"/>
          <p:cNvSpPr/>
          <p:nvPr/>
        </p:nvSpPr>
        <p:spPr>
          <a:xfrm>
            <a:off x="601861" y="1623536"/>
            <a:ext cx="4360902" cy="22860"/>
          </a:xfrm>
          <a:prstGeom prst="rect">
            <a:avLst/>
          </a:prstGeom>
          <a:solidFill>
            <a:srgbClr val="FF7047"/>
          </a:solidFill>
          <a:ln/>
        </p:spPr>
      </p:sp>
      <p:sp>
        <p:nvSpPr>
          <p:cNvPr id="5" name="Text 3"/>
          <p:cNvSpPr/>
          <p:nvPr/>
        </p:nvSpPr>
        <p:spPr>
          <a:xfrm>
            <a:off x="601861" y="1755219"/>
            <a:ext cx="2744153" cy="268724"/>
          </a:xfrm>
          <a:prstGeom prst="rect">
            <a:avLst/>
          </a:prstGeom>
          <a:noFill/>
          <a:ln/>
        </p:spPr>
        <p:txBody>
          <a:bodyPr wrap="none" lIns="0" tIns="0" rIns="0" bIns="0" rtlCol="0" anchor="t"/>
          <a:lstStyle/>
          <a:p>
            <a:pPr marL="0" indent="0" algn="l">
              <a:lnSpc>
                <a:spcPts val="210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Видео материалды көрсету</a:t>
            </a:r>
            <a:endParaRPr lang="en-US" sz="2000" dirty="0">
              <a:latin typeface="Times New Roman" panose="02020603050405020304" pitchFamily="18" charset="0"/>
              <a:cs typeface="Times New Roman" panose="02020603050405020304" pitchFamily="18" charset="0"/>
            </a:endParaRPr>
          </a:p>
        </p:txBody>
      </p:sp>
      <p:sp>
        <p:nvSpPr>
          <p:cNvPr id="6" name="Text 4"/>
          <p:cNvSpPr/>
          <p:nvPr/>
        </p:nvSpPr>
        <p:spPr>
          <a:xfrm>
            <a:off x="601861" y="2127052"/>
            <a:ext cx="4360902" cy="550545"/>
          </a:xfrm>
          <a:prstGeom prst="rect">
            <a:avLst/>
          </a:prstGeom>
          <a:noFill/>
          <a:ln/>
        </p:spPr>
        <p:txBody>
          <a:bodyPr wrap="squar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Атомдағы электрондардың энергия деңгейлері туралы анимацияны қарау</a:t>
            </a:r>
            <a:endParaRPr lang="en-US" sz="1600" dirty="0">
              <a:latin typeface="Times New Roman" panose="02020603050405020304" pitchFamily="18" charset="0"/>
              <a:cs typeface="Times New Roman" panose="02020603050405020304" pitchFamily="18" charset="0"/>
            </a:endParaRPr>
          </a:p>
        </p:txBody>
      </p:sp>
      <p:sp>
        <p:nvSpPr>
          <p:cNvPr id="7" name="Text 5"/>
          <p:cNvSpPr/>
          <p:nvPr/>
        </p:nvSpPr>
        <p:spPr>
          <a:xfrm>
            <a:off x="5134689" y="1354217"/>
            <a:ext cx="171926" cy="214908"/>
          </a:xfrm>
          <a:prstGeom prst="rect">
            <a:avLst/>
          </a:prstGeom>
          <a:noFill/>
          <a:ln/>
        </p:spPr>
        <p:txBody>
          <a:bodyPr wrap="non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Alice Light" pitchFamily="34" charset="-122"/>
                <a:cs typeface="Times New Roman" panose="02020603050405020304" pitchFamily="18" charset="0"/>
              </a:rPr>
              <a:t>02</a:t>
            </a:r>
            <a:endParaRPr lang="en-US" sz="1600" dirty="0">
              <a:latin typeface="Times New Roman" panose="02020603050405020304" pitchFamily="18" charset="0"/>
              <a:cs typeface="Times New Roman" panose="02020603050405020304" pitchFamily="18" charset="0"/>
            </a:endParaRPr>
          </a:p>
        </p:txBody>
      </p:sp>
      <p:sp>
        <p:nvSpPr>
          <p:cNvPr id="8" name="Shape 6"/>
          <p:cNvSpPr/>
          <p:nvPr/>
        </p:nvSpPr>
        <p:spPr>
          <a:xfrm>
            <a:off x="5134689" y="1623536"/>
            <a:ext cx="4360902" cy="22860"/>
          </a:xfrm>
          <a:prstGeom prst="rect">
            <a:avLst/>
          </a:prstGeom>
          <a:solidFill>
            <a:srgbClr val="FF7047"/>
          </a:solidFill>
          <a:ln/>
        </p:spPr>
      </p:sp>
      <p:sp>
        <p:nvSpPr>
          <p:cNvPr id="9" name="Text 7"/>
          <p:cNvSpPr/>
          <p:nvPr/>
        </p:nvSpPr>
        <p:spPr>
          <a:xfrm>
            <a:off x="5134689" y="1755219"/>
            <a:ext cx="3058358" cy="268724"/>
          </a:xfrm>
          <a:prstGeom prst="rect">
            <a:avLst/>
          </a:prstGeom>
          <a:noFill/>
          <a:ln/>
        </p:spPr>
        <p:txBody>
          <a:bodyPr wrap="none" lIns="0" tIns="0" rIns="0" bIns="0" rtlCol="0" anchor="t"/>
          <a:lstStyle/>
          <a:p>
            <a:pPr marL="0" indent="0" algn="l">
              <a:lnSpc>
                <a:spcPts val="210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Квантық шығарылу (эмиссия)</a:t>
            </a:r>
            <a:endParaRPr lang="en-US" sz="2000" dirty="0">
              <a:latin typeface="Times New Roman" panose="02020603050405020304" pitchFamily="18" charset="0"/>
              <a:cs typeface="Times New Roman" panose="02020603050405020304" pitchFamily="18" charset="0"/>
            </a:endParaRPr>
          </a:p>
        </p:txBody>
      </p:sp>
      <p:sp>
        <p:nvSpPr>
          <p:cNvPr id="10" name="Text 8"/>
          <p:cNvSpPr/>
          <p:nvPr/>
        </p:nvSpPr>
        <p:spPr>
          <a:xfrm>
            <a:off x="5134689" y="2127052"/>
            <a:ext cx="4360902" cy="550545"/>
          </a:xfrm>
          <a:prstGeom prst="rect">
            <a:avLst/>
          </a:prstGeom>
          <a:noFill/>
          <a:ln/>
        </p:spPr>
        <p:txBody>
          <a:bodyPr wrap="squar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Электрон жоғары орбитадан төмен орбитаға ауысқанда фотон шығарады</a:t>
            </a: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9667518" y="1354217"/>
            <a:ext cx="171926" cy="214908"/>
          </a:xfrm>
          <a:prstGeom prst="rect">
            <a:avLst/>
          </a:prstGeom>
          <a:noFill/>
          <a:ln/>
        </p:spPr>
        <p:txBody>
          <a:bodyPr wrap="non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Alice Light" pitchFamily="34" charset="-122"/>
                <a:cs typeface="Times New Roman" panose="02020603050405020304" pitchFamily="18" charset="0"/>
              </a:rPr>
              <a:t>03</a:t>
            </a:r>
            <a:endParaRPr lang="en-US" sz="1600" dirty="0">
              <a:latin typeface="Times New Roman" panose="02020603050405020304" pitchFamily="18" charset="0"/>
              <a:cs typeface="Times New Roman" panose="02020603050405020304" pitchFamily="18" charset="0"/>
            </a:endParaRPr>
          </a:p>
        </p:txBody>
      </p:sp>
      <p:sp>
        <p:nvSpPr>
          <p:cNvPr id="12" name="Shape 10"/>
          <p:cNvSpPr/>
          <p:nvPr/>
        </p:nvSpPr>
        <p:spPr>
          <a:xfrm>
            <a:off x="9667518" y="1623536"/>
            <a:ext cx="4360902" cy="22860"/>
          </a:xfrm>
          <a:prstGeom prst="rect">
            <a:avLst/>
          </a:prstGeom>
          <a:solidFill>
            <a:srgbClr val="FF7047"/>
          </a:solidFill>
          <a:ln/>
        </p:spPr>
      </p:sp>
      <p:sp>
        <p:nvSpPr>
          <p:cNvPr id="13" name="Text 11"/>
          <p:cNvSpPr/>
          <p:nvPr/>
        </p:nvSpPr>
        <p:spPr>
          <a:xfrm>
            <a:off x="9667518" y="1755219"/>
            <a:ext cx="2149793" cy="268724"/>
          </a:xfrm>
          <a:prstGeom prst="rect">
            <a:avLst/>
          </a:prstGeom>
          <a:noFill/>
          <a:ln/>
        </p:spPr>
        <p:txBody>
          <a:bodyPr wrap="none" lIns="0" tIns="0" rIns="0" bIns="0" rtlCol="0" anchor="t"/>
          <a:lstStyle/>
          <a:p>
            <a:pPr marL="0" indent="0" algn="l">
              <a:lnSpc>
                <a:spcPts val="210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Жұтылу (абсорбция)</a:t>
            </a:r>
            <a:endParaRPr lang="en-US" sz="2000" dirty="0">
              <a:latin typeface="Times New Roman" panose="02020603050405020304" pitchFamily="18" charset="0"/>
              <a:cs typeface="Times New Roman" panose="02020603050405020304" pitchFamily="18" charset="0"/>
            </a:endParaRPr>
          </a:p>
        </p:txBody>
      </p:sp>
      <p:sp>
        <p:nvSpPr>
          <p:cNvPr id="14" name="Text 12"/>
          <p:cNvSpPr/>
          <p:nvPr/>
        </p:nvSpPr>
        <p:spPr>
          <a:xfrm>
            <a:off x="9667518" y="2127052"/>
            <a:ext cx="4360902" cy="550545"/>
          </a:xfrm>
          <a:prstGeom prst="rect">
            <a:avLst/>
          </a:prstGeom>
          <a:noFill/>
          <a:ln/>
        </p:spPr>
        <p:txBody>
          <a:bodyPr wrap="squar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Электрон фотон энергиясын жұтып, жоғары энергия деңгейіне көтеріледі</a:t>
            </a:r>
            <a:endParaRPr lang="en-US" sz="1600" dirty="0">
              <a:latin typeface="Times New Roman" panose="02020603050405020304" pitchFamily="18" charset="0"/>
              <a:cs typeface="Times New Roman" panose="02020603050405020304" pitchFamily="18" charset="0"/>
            </a:endParaRPr>
          </a:p>
        </p:txBody>
      </p:sp>
      <p:sp>
        <p:nvSpPr>
          <p:cNvPr id="15" name="Text 13"/>
          <p:cNvSpPr/>
          <p:nvPr/>
        </p:nvSpPr>
        <p:spPr>
          <a:xfrm>
            <a:off x="601861" y="3064431"/>
            <a:ext cx="5517118" cy="429935"/>
          </a:xfrm>
          <a:prstGeom prst="rect">
            <a:avLst/>
          </a:prstGeom>
          <a:noFill/>
          <a:ln/>
        </p:spPr>
        <p:txBody>
          <a:bodyPr wrap="none" lIns="0" tIns="0" rIns="0" bIns="0" rtlCol="0" anchor="t"/>
          <a:lstStyle/>
          <a:p>
            <a:pPr marL="0" indent="0" algn="l">
              <a:lnSpc>
                <a:spcPts val="3350"/>
              </a:lnSpc>
              <a:buNone/>
            </a:pPr>
            <a:r>
              <a:rPr lang="en-US" sz="3200" b="1" dirty="0">
                <a:solidFill>
                  <a:srgbClr val="0C0D0F"/>
                </a:solidFill>
                <a:latin typeface="Times New Roman" panose="02020603050405020304" pitchFamily="18" charset="0"/>
                <a:ea typeface="Alice" pitchFamily="34" charset="-122"/>
                <a:cs typeface="Times New Roman" panose="02020603050405020304" pitchFamily="18" charset="0"/>
              </a:rPr>
              <a:t>Талдау сұрақтары мен жауаптары</a:t>
            </a:r>
            <a:endParaRPr lang="en-US" sz="3200" b="1" dirty="0">
              <a:latin typeface="Times New Roman" panose="02020603050405020304" pitchFamily="18" charset="0"/>
              <a:cs typeface="Times New Roman" panose="02020603050405020304" pitchFamily="18" charset="0"/>
            </a:endParaRPr>
          </a:p>
        </p:txBody>
      </p:sp>
      <p:sp>
        <p:nvSpPr>
          <p:cNvPr id="16" name="Text 14"/>
          <p:cNvSpPr/>
          <p:nvPr/>
        </p:nvSpPr>
        <p:spPr>
          <a:xfrm>
            <a:off x="601861" y="3752255"/>
            <a:ext cx="13426678" cy="550545"/>
          </a:xfrm>
          <a:prstGeom prst="rect">
            <a:avLst/>
          </a:prstGeom>
          <a:noFill/>
          <a:ln/>
        </p:spPr>
        <p:txBody>
          <a:bodyPr wrap="squar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Видеоны көргеннен кейін оқушылар үш негізгі сұраққа жауап беруі керек. Бұл сұрақтар электромагниттік толқындардың атомдық деңгейдегі пайда болу механизмін терең түсінуге көмектеседі.</a:t>
            </a:r>
            <a:endParaRPr lang="en-US" sz="1600" dirty="0">
              <a:latin typeface="Times New Roman" panose="02020603050405020304" pitchFamily="18" charset="0"/>
              <a:cs typeface="Times New Roman" panose="02020603050405020304" pitchFamily="18" charset="0"/>
            </a:endParaRPr>
          </a:p>
        </p:txBody>
      </p:sp>
      <p:sp>
        <p:nvSpPr>
          <p:cNvPr id="17" name="Shape 15"/>
          <p:cNvSpPr/>
          <p:nvPr/>
        </p:nvSpPr>
        <p:spPr>
          <a:xfrm>
            <a:off x="601861" y="4496276"/>
            <a:ext cx="4360902" cy="2406491"/>
          </a:xfrm>
          <a:prstGeom prst="roundRect">
            <a:avLst>
              <a:gd name="adj" fmla="val 4560"/>
            </a:avLst>
          </a:prstGeom>
          <a:solidFill>
            <a:srgbClr val="FFFFFF"/>
          </a:solidFill>
          <a:ln w="22860">
            <a:solidFill>
              <a:srgbClr val="FF7047"/>
            </a:solidFill>
            <a:prstDash val="solid"/>
          </a:ln>
        </p:spPr>
      </p:sp>
      <p:sp>
        <p:nvSpPr>
          <p:cNvPr id="18" name="Shape 16"/>
          <p:cNvSpPr/>
          <p:nvPr/>
        </p:nvSpPr>
        <p:spPr>
          <a:xfrm>
            <a:off x="579001" y="4496276"/>
            <a:ext cx="91440" cy="2406491"/>
          </a:xfrm>
          <a:prstGeom prst="roundRect">
            <a:avLst>
              <a:gd name="adj" fmla="val 169279"/>
            </a:avLst>
          </a:prstGeom>
          <a:solidFill>
            <a:srgbClr val="FF7047"/>
          </a:solidFill>
          <a:ln/>
        </p:spPr>
      </p:sp>
      <p:sp>
        <p:nvSpPr>
          <p:cNvPr id="19" name="Text 17"/>
          <p:cNvSpPr/>
          <p:nvPr/>
        </p:nvSpPr>
        <p:spPr>
          <a:xfrm>
            <a:off x="865227" y="4691063"/>
            <a:ext cx="3902750" cy="537448"/>
          </a:xfrm>
          <a:prstGeom prst="rect">
            <a:avLst/>
          </a:prstGeom>
          <a:noFill/>
          <a:ln/>
        </p:spPr>
        <p:txBody>
          <a:bodyPr wrap="square" lIns="0" tIns="0" rIns="0" bIns="0" rtlCol="0" anchor="t"/>
          <a:lstStyle/>
          <a:p>
            <a:pPr marL="0" indent="0" algn="l">
              <a:lnSpc>
                <a:spcPts val="2100"/>
              </a:lnSpc>
              <a:buNone/>
            </a:pPr>
            <a:r>
              <a:rPr lang="en-US" sz="2000" b="1" dirty="0">
                <a:solidFill>
                  <a:srgbClr val="55575A"/>
                </a:solidFill>
                <a:latin typeface="Times New Roman" panose="02020603050405020304" pitchFamily="18" charset="0"/>
                <a:ea typeface="Alice" pitchFamily="34" charset="-122"/>
                <a:cs typeface="Times New Roman" panose="02020603050405020304" pitchFamily="18" charset="0"/>
              </a:rPr>
              <a:t>1-сұрақ: Электрон неге фотон шығарады?</a:t>
            </a:r>
            <a:endParaRPr lang="en-US" sz="2000" b="1" dirty="0">
              <a:latin typeface="Times New Roman" panose="02020603050405020304" pitchFamily="18" charset="0"/>
              <a:cs typeface="Times New Roman" panose="02020603050405020304" pitchFamily="18" charset="0"/>
            </a:endParaRPr>
          </a:p>
        </p:txBody>
      </p:sp>
      <p:sp>
        <p:nvSpPr>
          <p:cNvPr id="20" name="Text 18"/>
          <p:cNvSpPr/>
          <p:nvPr/>
        </p:nvSpPr>
        <p:spPr>
          <a:xfrm>
            <a:off x="865227" y="5331619"/>
            <a:ext cx="3902750" cy="1376363"/>
          </a:xfrm>
          <a:prstGeom prst="rect">
            <a:avLst/>
          </a:prstGeom>
          <a:noFill/>
          <a:ln/>
        </p:spPr>
        <p:txBody>
          <a:bodyPr wrap="squar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Электрон жоғары энергия деңгейінен төменгі деңгейге ауысқанда, артық энергиясын фотон түрінде бөледі. Энергия сақталу заңына сәйкес, бұл энергия жоғалмайды, тек түрлі формаға ауысады.</a:t>
            </a:r>
            <a:endParaRPr lang="en-US" sz="1600" dirty="0">
              <a:latin typeface="Times New Roman" panose="02020603050405020304" pitchFamily="18" charset="0"/>
              <a:cs typeface="Times New Roman" panose="02020603050405020304" pitchFamily="18" charset="0"/>
            </a:endParaRPr>
          </a:p>
        </p:txBody>
      </p:sp>
      <p:sp>
        <p:nvSpPr>
          <p:cNvPr id="21" name="Shape 19"/>
          <p:cNvSpPr/>
          <p:nvPr/>
        </p:nvSpPr>
        <p:spPr>
          <a:xfrm>
            <a:off x="5134689" y="4496276"/>
            <a:ext cx="4360902" cy="2406491"/>
          </a:xfrm>
          <a:prstGeom prst="roundRect">
            <a:avLst>
              <a:gd name="adj" fmla="val 4560"/>
            </a:avLst>
          </a:prstGeom>
          <a:solidFill>
            <a:srgbClr val="FFFFFF"/>
          </a:solidFill>
          <a:ln w="22860">
            <a:solidFill>
              <a:srgbClr val="FF7047"/>
            </a:solidFill>
            <a:prstDash val="solid"/>
          </a:ln>
        </p:spPr>
      </p:sp>
      <p:sp>
        <p:nvSpPr>
          <p:cNvPr id="22" name="Shape 20"/>
          <p:cNvSpPr/>
          <p:nvPr/>
        </p:nvSpPr>
        <p:spPr>
          <a:xfrm>
            <a:off x="5111829" y="4496276"/>
            <a:ext cx="91440" cy="2406491"/>
          </a:xfrm>
          <a:prstGeom prst="roundRect">
            <a:avLst>
              <a:gd name="adj" fmla="val 169279"/>
            </a:avLst>
          </a:prstGeom>
          <a:solidFill>
            <a:srgbClr val="FF7047"/>
          </a:solidFill>
          <a:ln/>
        </p:spPr>
      </p:sp>
      <p:sp>
        <p:nvSpPr>
          <p:cNvPr id="23" name="Text 21"/>
          <p:cNvSpPr/>
          <p:nvPr/>
        </p:nvSpPr>
        <p:spPr>
          <a:xfrm>
            <a:off x="5398056" y="4691063"/>
            <a:ext cx="3767376" cy="268724"/>
          </a:xfrm>
          <a:prstGeom prst="rect">
            <a:avLst/>
          </a:prstGeom>
          <a:noFill/>
          <a:ln/>
        </p:spPr>
        <p:txBody>
          <a:bodyPr wrap="none" lIns="0" tIns="0" rIns="0" bIns="0" rtlCol="0" anchor="t"/>
          <a:lstStyle/>
          <a:p>
            <a:pPr marL="0" indent="0" algn="l">
              <a:lnSpc>
                <a:spcPts val="2100"/>
              </a:lnSpc>
              <a:buNone/>
            </a:pPr>
            <a:r>
              <a:rPr lang="en-US" sz="2000" b="1" dirty="0">
                <a:solidFill>
                  <a:srgbClr val="55575A"/>
                </a:solidFill>
                <a:latin typeface="Times New Roman" panose="02020603050405020304" pitchFamily="18" charset="0"/>
                <a:ea typeface="Alice" pitchFamily="34" charset="-122"/>
                <a:cs typeface="Times New Roman" panose="02020603050405020304" pitchFamily="18" charset="0"/>
              </a:rPr>
              <a:t>2-сұрақ: Жұтылу кезінде не өзгереді</a:t>
            </a: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4" name="Text 22"/>
          <p:cNvSpPr/>
          <p:nvPr/>
        </p:nvSpPr>
        <p:spPr>
          <a:xfrm>
            <a:off x="5398056" y="5062895"/>
            <a:ext cx="3902750" cy="1101090"/>
          </a:xfrm>
          <a:prstGeom prst="rect">
            <a:avLst/>
          </a:prstGeom>
          <a:noFill/>
          <a:ln/>
        </p:spPr>
        <p:txBody>
          <a:bodyPr wrap="squar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Электронның энергия деңгейі өзгереді – ол жоғары орбитаға көтеріледі. Бұл процесте атом белгілі бір жиіліктегі электромагниттік толқынды (фотонды) жұтады.</a:t>
            </a:r>
            <a:endParaRPr lang="en-US" sz="1600" dirty="0">
              <a:latin typeface="Times New Roman" panose="02020603050405020304" pitchFamily="18" charset="0"/>
              <a:cs typeface="Times New Roman" panose="02020603050405020304" pitchFamily="18" charset="0"/>
            </a:endParaRPr>
          </a:p>
        </p:txBody>
      </p:sp>
      <p:sp>
        <p:nvSpPr>
          <p:cNvPr id="25" name="Shape 23"/>
          <p:cNvSpPr/>
          <p:nvPr/>
        </p:nvSpPr>
        <p:spPr>
          <a:xfrm>
            <a:off x="9667518" y="4496276"/>
            <a:ext cx="4360902" cy="2406491"/>
          </a:xfrm>
          <a:prstGeom prst="roundRect">
            <a:avLst>
              <a:gd name="adj" fmla="val 4560"/>
            </a:avLst>
          </a:prstGeom>
          <a:solidFill>
            <a:srgbClr val="FFFFFF"/>
          </a:solidFill>
          <a:ln w="22860">
            <a:solidFill>
              <a:srgbClr val="FF7047"/>
            </a:solidFill>
            <a:prstDash val="solid"/>
          </a:ln>
        </p:spPr>
      </p:sp>
      <p:sp>
        <p:nvSpPr>
          <p:cNvPr id="26" name="Shape 24"/>
          <p:cNvSpPr/>
          <p:nvPr/>
        </p:nvSpPr>
        <p:spPr>
          <a:xfrm>
            <a:off x="9644658" y="4496276"/>
            <a:ext cx="91440" cy="2406491"/>
          </a:xfrm>
          <a:prstGeom prst="roundRect">
            <a:avLst>
              <a:gd name="adj" fmla="val 169279"/>
            </a:avLst>
          </a:prstGeom>
          <a:solidFill>
            <a:srgbClr val="FF7047"/>
          </a:solidFill>
          <a:ln/>
        </p:spPr>
      </p:sp>
      <p:sp>
        <p:nvSpPr>
          <p:cNvPr id="27" name="Text 25"/>
          <p:cNvSpPr/>
          <p:nvPr/>
        </p:nvSpPr>
        <p:spPr>
          <a:xfrm>
            <a:off x="9930884" y="4691063"/>
            <a:ext cx="3902750" cy="537448"/>
          </a:xfrm>
          <a:prstGeom prst="rect">
            <a:avLst/>
          </a:prstGeom>
          <a:noFill/>
          <a:ln/>
        </p:spPr>
        <p:txBody>
          <a:bodyPr wrap="square" lIns="0" tIns="0" rIns="0" bIns="0" rtlCol="0" anchor="t"/>
          <a:lstStyle/>
          <a:p>
            <a:pPr marL="0" indent="0" algn="l">
              <a:lnSpc>
                <a:spcPts val="2100"/>
              </a:lnSpc>
              <a:buNone/>
            </a:pPr>
            <a:r>
              <a:rPr lang="en-US" sz="2000" b="1" dirty="0">
                <a:solidFill>
                  <a:srgbClr val="55575A"/>
                </a:solidFill>
                <a:latin typeface="Times New Roman" panose="02020603050405020304" pitchFamily="18" charset="0"/>
                <a:ea typeface="Alice" pitchFamily="34" charset="-122"/>
                <a:cs typeface="Times New Roman" panose="02020603050405020304" pitchFamily="18" charset="0"/>
              </a:rPr>
              <a:t>3-сұрақ: ЭМ толқын энергиясы неден тәуелді?</a:t>
            </a:r>
            <a:endParaRPr lang="en-US" sz="2000" b="1" dirty="0">
              <a:latin typeface="Times New Roman" panose="02020603050405020304" pitchFamily="18" charset="0"/>
              <a:cs typeface="Times New Roman" panose="02020603050405020304" pitchFamily="18" charset="0"/>
            </a:endParaRPr>
          </a:p>
        </p:txBody>
      </p:sp>
      <p:sp>
        <p:nvSpPr>
          <p:cNvPr id="28" name="Text 26"/>
          <p:cNvSpPr/>
          <p:nvPr/>
        </p:nvSpPr>
        <p:spPr>
          <a:xfrm>
            <a:off x="9930884" y="5331619"/>
            <a:ext cx="3902750" cy="825817"/>
          </a:xfrm>
          <a:prstGeom prst="rect">
            <a:avLst/>
          </a:prstGeom>
          <a:noFill/>
          <a:ln/>
        </p:spPr>
        <p:txBody>
          <a:bodyPr wrap="square" lIns="0" tIns="0" rIns="0" bIns="0" rtlCol="0" anchor="t"/>
          <a:lstStyle/>
          <a:p>
            <a:pPr marL="0" indent="0" algn="l">
              <a:lnSpc>
                <a:spcPts val="21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Жиіліктен тікелей тәуелді. Планк формуласы бойынша: E = hν, мұндағы h – Планк тұрақтысы (6,626×10⁻³⁴ Дж·с), ν – толқын жиілігі.</a:t>
            </a:r>
            <a:endParaRPr lang="en-US" sz="1600" dirty="0">
              <a:latin typeface="Times New Roman" panose="02020603050405020304" pitchFamily="18" charset="0"/>
              <a:cs typeface="Times New Roman" panose="02020603050405020304" pitchFamily="18" charset="0"/>
            </a:endParaRPr>
          </a:p>
        </p:txBody>
      </p:sp>
      <p:sp>
        <p:nvSpPr>
          <p:cNvPr id="29" name="Text 27"/>
          <p:cNvSpPr/>
          <p:nvPr/>
        </p:nvSpPr>
        <p:spPr>
          <a:xfrm>
            <a:off x="859750" y="7289721"/>
            <a:ext cx="13168789" cy="275273"/>
          </a:xfrm>
          <a:prstGeom prst="rect">
            <a:avLst/>
          </a:prstGeom>
          <a:noFill/>
          <a:ln/>
        </p:spPr>
        <p:txBody>
          <a:bodyPr wrap="none" lIns="0" tIns="0" rIns="0" bIns="0" rtlCol="0" anchor="t"/>
          <a:lstStyle/>
          <a:p>
            <a:pPr marL="0" indent="0" algn="l">
              <a:lnSpc>
                <a:spcPts val="215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Бағалау әдісі:</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«Екі жұлдыз, бір тілек» – оқушылар жұпта талқылап, бір-біріне екі оң жақты түсініктеме береді және бір жетілдіру ұсынысын айтады.</a:t>
            </a:r>
            <a:endParaRPr lang="en-US" sz="1600" dirty="0">
              <a:latin typeface="Times New Roman" panose="02020603050405020304" pitchFamily="18" charset="0"/>
              <a:cs typeface="Times New Roman" panose="02020603050405020304" pitchFamily="18" charset="0"/>
            </a:endParaRPr>
          </a:p>
        </p:txBody>
      </p:sp>
      <p:sp>
        <p:nvSpPr>
          <p:cNvPr id="30" name="Shape 28"/>
          <p:cNvSpPr/>
          <p:nvPr/>
        </p:nvSpPr>
        <p:spPr>
          <a:xfrm>
            <a:off x="601861" y="7096244"/>
            <a:ext cx="22860" cy="662226"/>
          </a:xfrm>
          <a:prstGeom prst="rect">
            <a:avLst/>
          </a:prstGeom>
          <a:solidFill>
            <a:srgbClr val="FF7047"/>
          </a:solid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17902" y="621982"/>
            <a:ext cx="7028617" cy="411123"/>
          </a:xfrm>
          <a:prstGeom prst="rect">
            <a:avLst/>
          </a:prstGeom>
          <a:noFill/>
          <a:ln/>
        </p:spPr>
        <p:txBody>
          <a:bodyPr wrap="none" lIns="0" tIns="0" rIns="0" bIns="0" rtlCol="0" anchor="t"/>
          <a:lstStyle/>
          <a:p>
            <a:pPr marL="0" indent="0" algn="l">
              <a:lnSpc>
                <a:spcPts val="3200"/>
              </a:lnSpc>
              <a:buNone/>
            </a:pPr>
            <a:r>
              <a:rPr lang="en-US" sz="3200" b="1" dirty="0">
                <a:solidFill>
                  <a:srgbClr val="0C0D0F"/>
                </a:solidFill>
                <a:latin typeface="Times New Roman" panose="02020603050405020304" pitchFamily="18" charset="0"/>
                <a:ea typeface="Alice" pitchFamily="34" charset="-122"/>
                <a:cs typeface="Times New Roman" panose="02020603050405020304" pitchFamily="18" charset="0"/>
              </a:rPr>
              <a:t>Тәжірибелік блок: Спектр талдау зертханасы</a:t>
            </a:r>
            <a:endParaRPr lang="en-US" sz="3200" b="1" dirty="0">
              <a:latin typeface="Times New Roman" panose="02020603050405020304" pitchFamily="18" charset="0"/>
              <a:cs typeface="Times New Roman" panose="02020603050405020304" pitchFamily="18" charset="0"/>
            </a:endParaRPr>
          </a:p>
        </p:txBody>
      </p:sp>
      <p:sp>
        <p:nvSpPr>
          <p:cNvPr id="3" name="Text 1"/>
          <p:cNvSpPr/>
          <p:nvPr/>
        </p:nvSpPr>
        <p:spPr>
          <a:xfrm>
            <a:off x="572095" y="1382792"/>
            <a:ext cx="13486209" cy="421005"/>
          </a:xfrm>
          <a:prstGeom prst="rect">
            <a:avLst/>
          </a:prstGeom>
          <a:noFill/>
          <a:ln/>
        </p:spPr>
        <p:txBody>
          <a:bodyPr wrap="square" lIns="0" tIns="0" rIns="0" bIns="0" rtlCol="0" anchor="t"/>
          <a:lstStyle/>
          <a:p>
            <a:pPr marL="0" indent="0" algn="l">
              <a:lnSpc>
                <a:spcPct val="150000"/>
              </a:lnSpc>
              <a:buNone/>
            </a:pPr>
            <a:r>
              <a:rPr lang="en-US" sz="1400" dirty="0">
                <a:solidFill>
                  <a:srgbClr val="55575A"/>
                </a:solidFill>
                <a:latin typeface="Times New Roman" panose="02020603050405020304" pitchFamily="18" charset="0"/>
                <a:ea typeface="Manrope" pitchFamily="34" charset="-122"/>
                <a:cs typeface="Times New Roman" panose="02020603050405020304" pitchFamily="18" charset="0"/>
              </a:rPr>
              <a:t>Практикалық қызмет – физиканы түсінудің ең тиімді әдісі. «Mini Lab» форматында оқушылар үш түрлі электромагниттік толқын түрімен жұмыс істейді және олардың ерекшеліктерін зерттейді. Бұл кезең жиілік, энергия және толқын түсі арасындағы байланысты тереңірек түсінуге мүмкіндік береді.</a:t>
            </a:r>
            <a:endParaRPr lang="en-US" sz="1400" dirty="0">
              <a:latin typeface="Times New Roman" panose="02020603050405020304" pitchFamily="18" charset="0"/>
              <a:cs typeface="Times New Roman" panose="02020603050405020304" pitchFamily="18" charset="0"/>
            </a:endParaRPr>
          </a:p>
        </p:txBody>
      </p:sp>
      <p:sp>
        <p:nvSpPr>
          <p:cNvPr id="4" name="Text 2"/>
          <p:cNvSpPr/>
          <p:nvPr/>
        </p:nvSpPr>
        <p:spPr>
          <a:xfrm>
            <a:off x="572095" y="2180273"/>
            <a:ext cx="3847386" cy="328851"/>
          </a:xfrm>
          <a:prstGeom prst="rect">
            <a:avLst/>
          </a:prstGeom>
          <a:noFill/>
          <a:ln/>
        </p:spPr>
        <p:txBody>
          <a:bodyPr wrap="none" lIns="0" tIns="0" rIns="0" bIns="0" rtlCol="0" anchor="t"/>
          <a:lstStyle/>
          <a:p>
            <a:pPr marL="0" indent="0" algn="l">
              <a:lnSpc>
                <a:spcPts val="2550"/>
              </a:lnSpc>
              <a:buNone/>
            </a:pPr>
            <a:r>
              <a:rPr lang="en-US" sz="2800" dirty="0">
                <a:solidFill>
                  <a:srgbClr val="0C0D0F"/>
                </a:solidFill>
                <a:latin typeface="Times New Roman" panose="02020603050405020304" pitchFamily="18" charset="0"/>
                <a:ea typeface="Alice" pitchFamily="34" charset="-122"/>
                <a:cs typeface="Times New Roman" panose="02020603050405020304" pitchFamily="18" charset="0"/>
              </a:rPr>
              <a:t>Топтық зерттеу тапсырмалары</a:t>
            </a:r>
            <a:endParaRPr lang="en-US" sz="2800" dirty="0">
              <a:latin typeface="Times New Roman" panose="02020603050405020304" pitchFamily="18" charset="0"/>
              <a:cs typeface="Times New Roman" panose="02020603050405020304" pitchFamily="18" charset="0"/>
            </a:endParaRPr>
          </a:p>
        </p:txBody>
      </p:sp>
      <p:sp>
        <p:nvSpPr>
          <p:cNvPr id="5" name="Shape 3"/>
          <p:cNvSpPr/>
          <p:nvPr/>
        </p:nvSpPr>
        <p:spPr>
          <a:xfrm>
            <a:off x="572095" y="2706410"/>
            <a:ext cx="4407694" cy="1753195"/>
          </a:xfrm>
          <a:prstGeom prst="roundRect">
            <a:avLst>
              <a:gd name="adj" fmla="val 6754"/>
            </a:avLst>
          </a:prstGeom>
          <a:solidFill>
            <a:srgbClr val="FFFFFF"/>
          </a:solidFill>
          <a:ln w="7620">
            <a:solidFill>
              <a:srgbClr val="FF7047"/>
            </a:solidFill>
            <a:prstDash val="solid"/>
          </a:ln>
        </p:spPr>
      </p:sp>
      <p:sp>
        <p:nvSpPr>
          <p:cNvPr id="6" name="Text 4"/>
          <p:cNvSpPr/>
          <p:nvPr/>
        </p:nvSpPr>
        <p:spPr>
          <a:xfrm>
            <a:off x="711279" y="2845594"/>
            <a:ext cx="1744147" cy="205502"/>
          </a:xfrm>
          <a:prstGeom prst="rect">
            <a:avLst/>
          </a:prstGeom>
          <a:noFill/>
          <a:ln/>
        </p:spPr>
        <p:txBody>
          <a:bodyPr wrap="none" lIns="0" tIns="0" rIns="0" bIns="0" rtlCol="0" anchor="t"/>
          <a:lstStyle/>
          <a:p>
            <a:pPr marL="0" indent="0" algn="l">
              <a:lnSpc>
                <a:spcPts val="1600"/>
              </a:lnSpc>
              <a:buNone/>
            </a:pPr>
            <a:r>
              <a:rPr lang="en-US" sz="1600" dirty="0">
                <a:solidFill>
                  <a:srgbClr val="55575A"/>
                </a:solidFill>
                <a:latin typeface="Times New Roman" panose="02020603050405020304" pitchFamily="18" charset="0"/>
                <a:ea typeface="Alice" pitchFamily="34" charset="-122"/>
                <a:cs typeface="Times New Roman" panose="02020603050405020304" pitchFamily="18" charset="0"/>
              </a:rPr>
              <a:t>Радиотолқындар тобы</a:t>
            </a:r>
            <a:endParaRPr lang="en-US" sz="1600" dirty="0">
              <a:latin typeface="Times New Roman" panose="02020603050405020304" pitchFamily="18" charset="0"/>
              <a:cs typeface="Times New Roman" panose="02020603050405020304" pitchFamily="18" charset="0"/>
            </a:endParaRPr>
          </a:p>
        </p:txBody>
      </p:sp>
      <p:sp>
        <p:nvSpPr>
          <p:cNvPr id="7" name="Text 5"/>
          <p:cNvSpPr/>
          <p:nvPr/>
        </p:nvSpPr>
        <p:spPr>
          <a:xfrm>
            <a:off x="711279" y="3130034"/>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Толқын көзі:</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радиостанциялар, телевизия, ұялы байланыс</a:t>
            </a:r>
            <a:endParaRPr lang="en-US" sz="1100" dirty="0">
              <a:latin typeface="Times New Roman" panose="02020603050405020304" pitchFamily="18" charset="0"/>
              <a:cs typeface="Times New Roman" panose="02020603050405020304" pitchFamily="18" charset="0"/>
            </a:endParaRPr>
          </a:p>
        </p:txBody>
      </p:sp>
      <p:sp>
        <p:nvSpPr>
          <p:cNvPr id="8" name="Text 6"/>
          <p:cNvSpPr/>
          <p:nvPr/>
        </p:nvSpPr>
        <p:spPr>
          <a:xfrm>
            <a:off x="711279" y="3386495"/>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Жұтылу мысалы: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атмосфералық бөгеттер, ғимараттар</a:t>
            </a:r>
            <a:endParaRPr lang="en-US" sz="1100" dirty="0">
              <a:latin typeface="Times New Roman" panose="02020603050405020304" pitchFamily="18" charset="0"/>
              <a:cs typeface="Times New Roman" panose="02020603050405020304" pitchFamily="18" charset="0"/>
            </a:endParaRPr>
          </a:p>
        </p:txBody>
      </p:sp>
      <p:sp>
        <p:nvSpPr>
          <p:cNvPr id="9" name="Text 7"/>
          <p:cNvSpPr/>
          <p:nvPr/>
        </p:nvSpPr>
        <p:spPr>
          <a:xfrm>
            <a:off x="711279" y="3642955"/>
            <a:ext cx="4129326" cy="421005"/>
          </a:xfrm>
          <a:prstGeom prst="rect">
            <a:avLst/>
          </a:prstGeom>
          <a:noFill/>
          <a:ln/>
        </p:spPr>
        <p:txBody>
          <a:bodyPr wrap="squar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Шығарылу мысалы: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антенналардағы электрондардың тербелісі</a:t>
            </a:r>
            <a:endParaRPr lang="en-US" sz="1100" dirty="0">
              <a:latin typeface="Times New Roman" panose="02020603050405020304" pitchFamily="18" charset="0"/>
              <a:cs typeface="Times New Roman" panose="02020603050405020304" pitchFamily="18" charset="0"/>
            </a:endParaRPr>
          </a:p>
        </p:txBody>
      </p:sp>
      <p:sp>
        <p:nvSpPr>
          <p:cNvPr id="10" name="Text 8"/>
          <p:cNvSpPr/>
          <p:nvPr/>
        </p:nvSpPr>
        <p:spPr>
          <a:xfrm>
            <a:off x="711279" y="4109918"/>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Қолданылуы: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байланыс, радиолокация, ғарыш зерттеу</a:t>
            </a:r>
            <a:endParaRPr lang="en-US" sz="1100" dirty="0">
              <a:latin typeface="Times New Roman" panose="02020603050405020304" pitchFamily="18" charset="0"/>
              <a:cs typeface="Times New Roman" panose="02020603050405020304" pitchFamily="18" charset="0"/>
            </a:endParaRPr>
          </a:p>
        </p:txBody>
      </p:sp>
      <p:sp>
        <p:nvSpPr>
          <p:cNvPr id="11" name="Shape 9"/>
          <p:cNvSpPr/>
          <p:nvPr/>
        </p:nvSpPr>
        <p:spPr>
          <a:xfrm>
            <a:off x="5111353" y="2706410"/>
            <a:ext cx="4407694" cy="1753195"/>
          </a:xfrm>
          <a:prstGeom prst="roundRect">
            <a:avLst>
              <a:gd name="adj" fmla="val 6754"/>
            </a:avLst>
          </a:prstGeom>
          <a:solidFill>
            <a:srgbClr val="FFFFFF"/>
          </a:solidFill>
          <a:ln w="7620">
            <a:solidFill>
              <a:srgbClr val="FF7047"/>
            </a:solidFill>
            <a:prstDash val="solid"/>
          </a:ln>
        </p:spPr>
      </p:sp>
      <p:sp>
        <p:nvSpPr>
          <p:cNvPr id="12" name="Text 10"/>
          <p:cNvSpPr/>
          <p:nvPr/>
        </p:nvSpPr>
        <p:spPr>
          <a:xfrm>
            <a:off x="5250537" y="2845594"/>
            <a:ext cx="2366486" cy="205502"/>
          </a:xfrm>
          <a:prstGeom prst="rect">
            <a:avLst/>
          </a:prstGeom>
          <a:noFill/>
          <a:ln/>
        </p:spPr>
        <p:txBody>
          <a:bodyPr wrap="none" lIns="0" tIns="0" rIns="0" bIns="0" rtlCol="0" anchor="t"/>
          <a:lstStyle/>
          <a:p>
            <a:pPr marL="0" indent="0" algn="l">
              <a:lnSpc>
                <a:spcPts val="1600"/>
              </a:lnSpc>
              <a:buNone/>
            </a:pPr>
            <a:r>
              <a:rPr lang="en-US" sz="1600" dirty="0">
                <a:solidFill>
                  <a:srgbClr val="55575A"/>
                </a:solidFill>
                <a:latin typeface="Times New Roman" panose="02020603050405020304" pitchFamily="18" charset="0"/>
                <a:ea typeface="Alice" pitchFamily="34" charset="-122"/>
                <a:cs typeface="Times New Roman" panose="02020603050405020304" pitchFamily="18" charset="0"/>
              </a:rPr>
              <a:t>Инфрақызыл толқындар тобы</a:t>
            </a:r>
            <a:endParaRPr lang="en-US" sz="1600" dirty="0">
              <a:latin typeface="Times New Roman" panose="02020603050405020304" pitchFamily="18" charset="0"/>
              <a:cs typeface="Times New Roman" panose="02020603050405020304" pitchFamily="18" charset="0"/>
            </a:endParaRPr>
          </a:p>
        </p:txBody>
      </p:sp>
      <p:sp>
        <p:nvSpPr>
          <p:cNvPr id="13" name="Text 11"/>
          <p:cNvSpPr/>
          <p:nvPr/>
        </p:nvSpPr>
        <p:spPr>
          <a:xfrm>
            <a:off x="5250537" y="3130034"/>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Толқын көзі:</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қызған денелер, күн сәулесі, жылу көздері</a:t>
            </a:r>
            <a:endParaRPr lang="en-US" sz="1100" dirty="0">
              <a:latin typeface="Times New Roman" panose="02020603050405020304" pitchFamily="18" charset="0"/>
              <a:cs typeface="Times New Roman" panose="02020603050405020304" pitchFamily="18" charset="0"/>
            </a:endParaRPr>
          </a:p>
        </p:txBody>
      </p:sp>
      <p:sp>
        <p:nvSpPr>
          <p:cNvPr id="14" name="Text 12"/>
          <p:cNvSpPr/>
          <p:nvPr/>
        </p:nvSpPr>
        <p:spPr>
          <a:xfrm>
            <a:off x="5250537" y="3386495"/>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Жұтылу мысалы: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су молекулалары, парниктік газдар</a:t>
            </a:r>
            <a:endParaRPr lang="en-US" sz="1100" dirty="0">
              <a:latin typeface="Times New Roman" panose="02020603050405020304" pitchFamily="18" charset="0"/>
              <a:cs typeface="Times New Roman" panose="02020603050405020304" pitchFamily="18" charset="0"/>
            </a:endParaRPr>
          </a:p>
        </p:txBody>
      </p:sp>
      <p:sp>
        <p:nvSpPr>
          <p:cNvPr id="15" name="Text 13"/>
          <p:cNvSpPr/>
          <p:nvPr/>
        </p:nvSpPr>
        <p:spPr>
          <a:xfrm>
            <a:off x="5250537" y="3642955"/>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Шығарылу мысалы: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молекулалардың термиялық тербелісі</a:t>
            </a:r>
            <a:endParaRPr lang="en-US" sz="1100" dirty="0">
              <a:latin typeface="Times New Roman" panose="02020603050405020304" pitchFamily="18" charset="0"/>
              <a:cs typeface="Times New Roman" panose="02020603050405020304" pitchFamily="18" charset="0"/>
            </a:endParaRPr>
          </a:p>
        </p:txBody>
      </p:sp>
      <p:sp>
        <p:nvSpPr>
          <p:cNvPr id="16" name="Text 14"/>
          <p:cNvSpPr/>
          <p:nvPr/>
        </p:nvSpPr>
        <p:spPr>
          <a:xfrm>
            <a:off x="5250537" y="3899416"/>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Қолданылуы: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қашықтан басқару, жылу көрінісі, медицина</a:t>
            </a:r>
            <a:endParaRPr lang="en-US" sz="1100" dirty="0">
              <a:latin typeface="Times New Roman" panose="02020603050405020304" pitchFamily="18" charset="0"/>
              <a:cs typeface="Times New Roman" panose="02020603050405020304" pitchFamily="18" charset="0"/>
            </a:endParaRPr>
          </a:p>
        </p:txBody>
      </p:sp>
      <p:sp>
        <p:nvSpPr>
          <p:cNvPr id="17" name="Shape 15"/>
          <p:cNvSpPr/>
          <p:nvPr/>
        </p:nvSpPr>
        <p:spPr>
          <a:xfrm>
            <a:off x="9650611" y="2706410"/>
            <a:ext cx="4407694" cy="1753195"/>
          </a:xfrm>
          <a:prstGeom prst="roundRect">
            <a:avLst>
              <a:gd name="adj" fmla="val 6754"/>
            </a:avLst>
          </a:prstGeom>
          <a:solidFill>
            <a:srgbClr val="FFFFFF"/>
          </a:solidFill>
          <a:ln w="7620">
            <a:solidFill>
              <a:srgbClr val="FF7047"/>
            </a:solidFill>
            <a:prstDash val="solid"/>
          </a:ln>
        </p:spPr>
      </p:sp>
      <p:sp>
        <p:nvSpPr>
          <p:cNvPr id="18" name="Text 16"/>
          <p:cNvSpPr/>
          <p:nvPr/>
        </p:nvSpPr>
        <p:spPr>
          <a:xfrm>
            <a:off x="9789795" y="2845594"/>
            <a:ext cx="2371249" cy="205502"/>
          </a:xfrm>
          <a:prstGeom prst="rect">
            <a:avLst/>
          </a:prstGeom>
          <a:noFill/>
          <a:ln/>
        </p:spPr>
        <p:txBody>
          <a:bodyPr wrap="none" lIns="0" tIns="0" rIns="0" bIns="0" rtlCol="0" anchor="t"/>
          <a:lstStyle/>
          <a:p>
            <a:pPr marL="0" indent="0" algn="l">
              <a:lnSpc>
                <a:spcPts val="1600"/>
              </a:lnSpc>
              <a:buNone/>
            </a:pPr>
            <a:r>
              <a:rPr lang="en-US" sz="1600" dirty="0">
                <a:solidFill>
                  <a:srgbClr val="55575A"/>
                </a:solidFill>
                <a:latin typeface="Times New Roman" panose="02020603050405020304" pitchFamily="18" charset="0"/>
                <a:ea typeface="Alice" pitchFamily="34" charset="-122"/>
                <a:cs typeface="Times New Roman" panose="02020603050405020304" pitchFamily="18" charset="0"/>
              </a:rPr>
              <a:t>Ультракүлгін толқындар тобы</a:t>
            </a:r>
            <a:endParaRPr lang="en-US" sz="1600" dirty="0">
              <a:latin typeface="Times New Roman" panose="02020603050405020304" pitchFamily="18" charset="0"/>
              <a:cs typeface="Times New Roman" panose="02020603050405020304" pitchFamily="18" charset="0"/>
            </a:endParaRPr>
          </a:p>
        </p:txBody>
      </p:sp>
      <p:sp>
        <p:nvSpPr>
          <p:cNvPr id="19" name="Text 17"/>
          <p:cNvSpPr/>
          <p:nvPr/>
        </p:nvSpPr>
        <p:spPr>
          <a:xfrm>
            <a:off x="9789795" y="3130034"/>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Толқын көзі:</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Күн, арнайы лампалар, жұлдыздар</a:t>
            </a:r>
            <a:endParaRPr lang="en-US" sz="1100" dirty="0">
              <a:latin typeface="Times New Roman" panose="02020603050405020304" pitchFamily="18" charset="0"/>
              <a:cs typeface="Times New Roman" panose="02020603050405020304" pitchFamily="18" charset="0"/>
            </a:endParaRPr>
          </a:p>
        </p:txBody>
      </p:sp>
      <p:sp>
        <p:nvSpPr>
          <p:cNvPr id="20" name="Text 18"/>
          <p:cNvSpPr/>
          <p:nvPr/>
        </p:nvSpPr>
        <p:spPr>
          <a:xfrm>
            <a:off x="9789795" y="3386495"/>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Жұтылу мысалы: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озон қабаты, терінің меланині</a:t>
            </a:r>
            <a:endParaRPr lang="en-US" sz="1100" dirty="0">
              <a:latin typeface="Times New Roman" panose="02020603050405020304" pitchFamily="18" charset="0"/>
              <a:cs typeface="Times New Roman" panose="02020603050405020304" pitchFamily="18" charset="0"/>
            </a:endParaRPr>
          </a:p>
        </p:txBody>
      </p:sp>
      <p:sp>
        <p:nvSpPr>
          <p:cNvPr id="21" name="Text 19"/>
          <p:cNvSpPr/>
          <p:nvPr/>
        </p:nvSpPr>
        <p:spPr>
          <a:xfrm>
            <a:off x="9789795" y="3642955"/>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Шығарылу мысалы: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атомдардағы электрондардың қозуы</a:t>
            </a:r>
            <a:endParaRPr lang="en-US" sz="1100" dirty="0">
              <a:latin typeface="Times New Roman" panose="02020603050405020304" pitchFamily="18" charset="0"/>
              <a:cs typeface="Times New Roman" panose="02020603050405020304" pitchFamily="18" charset="0"/>
            </a:endParaRPr>
          </a:p>
        </p:txBody>
      </p:sp>
      <p:sp>
        <p:nvSpPr>
          <p:cNvPr id="22" name="Text 20"/>
          <p:cNvSpPr/>
          <p:nvPr/>
        </p:nvSpPr>
        <p:spPr>
          <a:xfrm>
            <a:off x="9789795" y="3899416"/>
            <a:ext cx="4129326" cy="210502"/>
          </a:xfrm>
          <a:prstGeom prst="rect">
            <a:avLst/>
          </a:prstGeom>
          <a:noFill/>
          <a:ln/>
        </p:spPr>
        <p:txBody>
          <a:bodyPr wrap="none" lIns="0" tIns="0" rIns="0" bIns="0" rtlCol="0" anchor="t"/>
          <a:lstStyle/>
          <a:p>
            <a:pPr marL="342900" indent="-342900" algn="l">
              <a:lnSpc>
                <a:spcPts val="1650"/>
              </a:lnSpc>
              <a:buSzPct val="100000"/>
              <a:buChar char="•"/>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Қолданылуы: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стерилизация, флуоресценция, фотосинтез</a:t>
            </a:r>
            <a:endParaRPr lang="en-US" sz="1100" dirty="0">
              <a:latin typeface="Times New Roman" panose="02020603050405020304" pitchFamily="18" charset="0"/>
              <a:cs typeface="Times New Roman" panose="02020603050405020304" pitchFamily="18" charset="0"/>
            </a:endParaRPr>
          </a:p>
        </p:txBody>
      </p:sp>
      <p:sp>
        <p:nvSpPr>
          <p:cNvPr id="23" name="Text 21"/>
          <p:cNvSpPr/>
          <p:nvPr/>
        </p:nvSpPr>
        <p:spPr>
          <a:xfrm>
            <a:off x="572095" y="4656892"/>
            <a:ext cx="2256949" cy="246698"/>
          </a:xfrm>
          <a:prstGeom prst="rect">
            <a:avLst/>
          </a:prstGeom>
          <a:noFill/>
          <a:ln/>
        </p:spPr>
        <p:txBody>
          <a:bodyPr wrap="none" lIns="0" tIns="0" rIns="0" bIns="0" rtlCol="0" anchor="t"/>
          <a:lstStyle/>
          <a:p>
            <a:pPr marL="0" indent="0" algn="l">
              <a:lnSpc>
                <a:spcPts val="1900"/>
              </a:lnSpc>
              <a:buNone/>
            </a:pPr>
            <a:r>
              <a:rPr lang="en-US" dirty="0">
                <a:solidFill>
                  <a:srgbClr val="0C0D0F"/>
                </a:solidFill>
                <a:latin typeface="Times New Roman" panose="02020603050405020304" pitchFamily="18" charset="0"/>
                <a:ea typeface="Alice" pitchFamily="34" charset="-122"/>
                <a:cs typeface="Times New Roman" panose="02020603050405020304" pitchFamily="18" charset="0"/>
              </a:rPr>
              <a:t>Топтық қорғау форматы</a:t>
            </a:r>
            <a:endParaRPr lang="en-US" dirty="0">
              <a:latin typeface="Times New Roman" panose="02020603050405020304" pitchFamily="18" charset="0"/>
              <a:cs typeface="Times New Roman" panose="02020603050405020304" pitchFamily="18" charset="0"/>
            </a:endParaRPr>
          </a:p>
        </p:txBody>
      </p:sp>
      <p:sp>
        <p:nvSpPr>
          <p:cNvPr id="24" name="Text 22"/>
          <p:cNvSpPr/>
          <p:nvPr/>
        </p:nvSpPr>
        <p:spPr>
          <a:xfrm>
            <a:off x="572095" y="5100876"/>
            <a:ext cx="13486209" cy="210502"/>
          </a:xfrm>
          <a:prstGeom prst="rect">
            <a:avLst/>
          </a:prstGeom>
          <a:noFill/>
          <a:ln/>
        </p:spPr>
        <p:txBody>
          <a:bodyPr wrap="none" lIns="0" tIns="0" rIns="0" bIns="0" rtlCol="0" anchor="t"/>
          <a:lstStyle/>
          <a:p>
            <a:pPr marL="0" indent="0" algn="l">
              <a:lnSpc>
                <a:spcPts val="1650"/>
              </a:lnSpc>
              <a:buNone/>
            </a:pP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Әр топ өз зерттеу нәтижелерін 1 минут ішінде қорғайды. Презентация кезінде топ мүшелері кезекпен сөйлеп, бір-бірінің сөзін толықтырады. Мұндай тәсіл барлық оқушылардың белсенді қатысуын қамтамасыз етеді.</a:t>
            </a:r>
            <a:endParaRPr lang="en-US" sz="1100" dirty="0">
              <a:latin typeface="Times New Roman" panose="02020603050405020304" pitchFamily="18" charset="0"/>
              <a:cs typeface="Times New Roman" panose="02020603050405020304" pitchFamily="18" charset="0"/>
            </a:endParaRPr>
          </a:p>
        </p:txBody>
      </p:sp>
      <p:sp>
        <p:nvSpPr>
          <p:cNvPr id="25" name="Text 23"/>
          <p:cNvSpPr/>
          <p:nvPr/>
        </p:nvSpPr>
        <p:spPr>
          <a:xfrm>
            <a:off x="572095" y="5508665"/>
            <a:ext cx="1724263" cy="205502"/>
          </a:xfrm>
          <a:prstGeom prst="rect">
            <a:avLst/>
          </a:prstGeom>
          <a:noFill/>
          <a:ln/>
        </p:spPr>
        <p:txBody>
          <a:bodyPr wrap="none" lIns="0" tIns="0" rIns="0" bIns="0" rtlCol="0" anchor="t"/>
          <a:lstStyle/>
          <a:p>
            <a:pPr marL="0" indent="0" algn="l">
              <a:lnSpc>
                <a:spcPts val="1600"/>
              </a:lnSpc>
              <a:buNone/>
            </a:pPr>
            <a:r>
              <a:rPr lang="en-US" sz="1600" dirty="0">
                <a:solidFill>
                  <a:srgbClr val="0C0D0F"/>
                </a:solidFill>
                <a:latin typeface="Times New Roman" panose="02020603050405020304" pitchFamily="18" charset="0"/>
                <a:ea typeface="Alice" pitchFamily="34" charset="-122"/>
                <a:cs typeface="Times New Roman" panose="02020603050405020304" pitchFamily="18" charset="0"/>
              </a:rPr>
              <a:t>Бағалау критерийлері</a:t>
            </a:r>
            <a:endParaRPr lang="en-US" sz="1600" dirty="0">
              <a:latin typeface="Times New Roman" panose="02020603050405020304" pitchFamily="18" charset="0"/>
              <a:cs typeface="Times New Roman" panose="02020603050405020304" pitchFamily="18" charset="0"/>
            </a:endParaRPr>
          </a:p>
        </p:txBody>
      </p:sp>
      <p:sp>
        <p:nvSpPr>
          <p:cNvPr id="26" name="Text 24"/>
          <p:cNvSpPr/>
          <p:nvPr/>
        </p:nvSpPr>
        <p:spPr>
          <a:xfrm>
            <a:off x="572095" y="5911453"/>
            <a:ext cx="13486209" cy="210502"/>
          </a:xfrm>
          <a:prstGeom prst="rect">
            <a:avLst/>
          </a:prstGeom>
          <a:noFill/>
          <a:ln/>
        </p:spPr>
        <p:txBody>
          <a:bodyPr wrap="none" lIns="0" tIns="0" rIns="0" bIns="0" rtlCol="0" anchor="t"/>
          <a:lstStyle/>
          <a:p>
            <a:pPr marL="342900" indent="-342900" algn="l">
              <a:lnSpc>
                <a:spcPts val="1650"/>
              </a:lnSpc>
              <a:buSzPct val="100000"/>
              <a:buFont typeface="+mj-lt"/>
              <a:buAutoNum type="arabicPeriod"/>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3 балл:</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Барлық төрт компонент толық және дұрыс жазылған</a:t>
            </a:r>
            <a:endParaRPr lang="en-US" sz="1100" dirty="0">
              <a:latin typeface="Times New Roman" panose="02020603050405020304" pitchFamily="18" charset="0"/>
              <a:cs typeface="Times New Roman" panose="02020603050405020304" pitchFamily="18" charset="0"/>
            </a:endParaRPr>
          </a:p>
        </p:txBody>
      </p:sp>
      <p:sp>
        <p:nvSpPr>
          <p:cNvPr id="27" name="Text 25"/>
          <p:cNvSpPr/>
          <p:nvPr/>
        </p:nvSpPr>
        <p:spPr>
          <a:xfrm>
            <a:off x="572095" y="6167914"/>
            <a:ext cx="13486209" cy="210502"/>
          </a:xfrm>
          <a:prstGeom prst="rect">
            <a:avLst/>
          </a:prstGeom>
          <a:noFill/>
          <a:ln/>
        </p:spPr>
        <p:txBody>
          <a:bodyPr wrap="none" lIns="0" tIns="0" rIns="0" bIns="0" rtlCol="0" anchor="t"/>
          <a:lstStyle/>
          <a:p>
            <a:pPr marL="342900" indent="-342900" algn="l">
              <a:lnSpc>
                <a:spcPts val="1650"/>
              </a:lnSpc>
              <a:buSzPct val="100000"/>
              <a:buFont typeface="+mj-lt"/>
              <a:buAutoNum type="arabicPeriod" startAt="2"/>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2 балл:</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Үш компонент дұрыс, бірі толық емес</a:t>
            </a:r>
            <a:endParaRPr lang="en-US" sz="1100" dirty="0">
              <a:latin typeface="Times New Roman" panose="02020603050405020304" pitchFamily="18" charset="0"/>
              <a:cs typeface="Times New Roman" panose="02020603050405020304" pitchFamily="18" charset="0"/>
            </a:endParaRPr>
          </a:p>
        </p:txBody>
      </p:sp>
      <p:sp>
        <p:nvSpPr>
          <p:cNvPr id="28" name="Text 26"/>
          <p:cNvSpPr/>
          <p:nvPr/>
        </p:nvSpPr>
        <p:spPr>
          <a:xfrm>
            <a:off x="572095" y="6424374"/>
            <a:ext cx="13486209" cy="210502"/>
          </a:xfrm>
          <a:prstGeom prst="rect">
            <a:avLst/>
          </a:prstGeom>
          <a:noFill/>
          <a:ln/>
        </p:spPr>
        <p:txBody>
          <a:bodyPr wrap="none" lIns="0" tIns="0" rIns="0" bIns="0" rtlCol="0" anchor="t"/>
          <a:lstStyle/>
          <a:p>
            <a:pPr marL="342900" indent="-342900" algn="l">
              <a:lnSpc>
                <a:spcPts val="1650"/>
              </a:lnSpc>
              <a:buSzPct val="100000"/>
              <a:buFont typeface="+mj-lt"/>
              <a:buAutoNum type="arabicPeriod" startAt="3"/>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1 балл:</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Екі компонент дұрыс немесе барлығы бар, бірақ қателер көп</a:t>
            </a:r>
            <a:endParaRPr lang="en-US" sz="1100" dirty="0">
              <a:latin typeface="Times New Roman" panose="02020603050405020304" pitchFamily="18" charset="0"/>
              <a:cs typeface="Times New Roman" panose="02020603050405020304" pitchFamily="18" charset="0"/>
            </a:endParaRPr>
          </a:p>
        </p:txBody>
      </p:sp>
      <p:sp>
        <p:nvSpPr>
          <p:cNvPr id="29" name="Shape 27"/>
          <p:cNvSpPr/>
          <p:nvPr/>
        </p:nvSpPr>
        <p:spPr>
          <a:xfrm>
            <a:off x="572095" y="6782872"/>
            <a:ext cx="13486209" cy="558998"/>
          </a:xfrm>
          <a:prstGeom prst="roundRect">
            <a:avLst>
              <a:gd name="adj" fmla="val 21184"/>
            </a:avLst>
          </a:prstGeom>
          <a:solidFill>
            <a:srgbClr val="FFC4B3"/>
          </a:solidFill>
          <a:ln/>
        </p:spPr>
      </p:sp>
      <p:pic>
        <p:nvPicPr>
          <p:cNvPr id="30" name="Image 0" descr="preencoded.png"/>
          <p:cNvPicPr>
            <a:picLocks noChangeAspect="1"/>
          </p:cNvPicPr>
          <p:nvPr/>
        </p:nvPicPr>
        <p:blipFill>
          <a:blip r:embed="rId3"/>
          <a:stretch>
            <a:fillRect/>
          </a:stretch>
        </p:blipFill>
        <p:spPr>
          <a:xfrm>
            <a:off x="703659" y="6984563"/>
            <a:ext cx="164425" cy="131564"/>
          </a:xfrm>
          <a:prstGeom prst="rect">
            <a:avLst/>
          </a:prstGeom>
        </p:spPr>
      </p:pic>
      <p:sp>
        <p:nvSpPr>
          <p:cNvPr id="31" name="Text 28"/>
          <p:cNvSpPr/>
          <p:nvPr/>
        </p:nvSpPr>
        <p:spPr>
          <a:xfrm>
            <a:off x="999649" y="6947297"/>
            <a:ext cx="12927092" cy="210502"/>
          </a:xfrm>
          <a:prstGeom prst="rect">
            <a:avLst/>
          </a:prstGeom>
          <a:noFill/>
          <a:ln/>
        </p:spPr>
        <p:txBody>
          <a:bodyPr wrap="none" lIns="0" tIns="0" rIns="0" bIns="0" rtlCol="0" anchor="t"/>
          <a:lstStyle/>
          <a:p>
            <a:pPr marL="0" indent="0" algn="l">
              <a:lnSpc>
                <a:spcPts val="1650"/>
              </a:lnSpc>
              <a:buNone/>
            </a:pPr>
            <a:r>
              <a:rPr lang="en-US" sz="1100" b="1" dirty="0">
                <a:solidFill>
                  <a:srgbClr val="000000"/>
                </a:solidFill>
                <a:latin typeface="Times New Roman" panose="02020603050405020304" pitchFamily="18" charset="0"/>
                <a:ea typeface="Manrope" pitchFamily="34" charset="-122"/>
                <a:cs typeface="Times New Roman" panose="02020603050405020304" pitchFamily="18" charset="0"/>
              </a:rPr>
              <a:t>Әдістемелік нұсқау:</a:t>
            </a:r>
            <a:r>
              <a:rPr lang="en-US" sz="1100" dirty="0">
                <a:solidFill>
                  <a:srgbClr val="000000"/>
                </a:solidFill>
                <a:latin typeface="Times New Roman" panose="02020603050405020304" pitchFamily="18" charset="0"/>
                <a:ea typeface="Manrope" pitchFamily="34" charset="-122"/>
                <a:cs typeface="Times New Roman" panose="02020603050405020304" pitchFamily="18" charset="0"/>
              </a:rPr>
              <a:t> Топтарды құрастырғанда оқушылардың білім деңгейін ескеріңіз. Әр топта күшті және әлсірек оқушылар болуы керек – бұл өзара оқытуды қамтамасыз етеді.</a:t>
            </a:r>
            <a:endParaRPr lang="en-US" sz="1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72095" y="368141"/>
            <a:ext cx="5636538" cy="385763"/>
          </a:xfrm>
          <a:prstGeom prst="rect">
            <a:avLst/>
          </a:prstGeom>
          <a:noFill/>
          <a:ln/>
        </p:spPr>
        <p:txBody>
          <a:bodyPr wrap="none" lIns="0" tIns="0" rIns="0" bIns="0" rtlCol="0" anchor="t"/>
          <a:lstStyle/>
          <a:p>
            <a:pPr marL="0" indent="0" algn="l">
              <a:lnSpc>
                <a:spcPts val="3000"/>
              </a:lnSpc>
              <a:buNone/>
            </a:pPr>
            <a:r>
              <a:rPr lang="en-US" sz="3600" dirty="0">
                <a:solidFill>
                  <a:srgbClr val="0C0D0F"/>
                </a:solidFill>
                <a:latin typeface="Times New Roman" panose="02020603050405020304" pitchFamily="18" charset="0"/>
                <a:ea typeface="Alice" pitchFamily="34" charset="-122"/>
                <a:cs typeface="Times New Roman" panose="02020603050405020304" pitchFamily="18" charset="0"/>
              </a:rPr>
              <a:t>Есеп шығару және графикалық талдау</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572095" y="1000720"/>
            <a:ext cx="13486209" cy="395049"/>
          </a:xfrm>
          <a:prstGeom prst="rect">
            <a:avLst/>
          </a:prstGeom>
          <a:noFill/>
          <a:ln/>
        </p:spPr>
        <p:txBody>
          <a:bodyPr wrap="square" lIns="0" tIns="0" rIns="0" bIns="0" rtlCol="0" anchor="t"/>
          <a:lstStyle/>
          <a:p>
            <a:pPr marL="0" indent="0" algn="l">
              <a:lnSpc>
                <a:spcPts val="1550"/>
              </a:lnSpc>
              <a:buNone/>
            </a:pP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Теориялық білімді практикада қолдану – физиканы меңгерудің міндетті кезеңі. Бұл бөлімде оқушылар Планк формулаларын қолданып есептер шығарады және спектрлік сипаттамаларды талдайды. Есептеулер мен графикалық визуализация арқылы электромагниттік толқындардың энергетикалық қасиеттерін тереңірек түсінеміз.</a:t>
            </a:r>
            <a:endParaRPr lang="en-US" sz="1100" dirty="0">
              <a:latin typeface="Times New Roman" panose="02020603050405020304" pitchFamily="18" charset="0"/>
              <a:cs typeface="Times New Roman" panose="02020603050405020304" pitchFamily="18" charset="0"/>
            </a:endParaRPr>
          </a:p>
        </p:txBody>
      </p:sp>
      <p:sp>
        <p:nvSpPr>
          <p:cNvPr id="4" name="Text 2"/>
          <p:cNvSpPr/>
          <p:nvPr/>
        </p:nvSpPr>
        <p:spPr>
          <a:xfrm>
            <a:off x="572095" y="1580912"/>
            <a:ext cx="6326743" cy="308610"/>
          </a:xfrm>
          <a:prstGeom prst="rect">
            <a:avLst/>
          </a:prstGeom>
          <a:noFill/>
          <a:ln/>
        </p:spPr>
        <p:txBody>
          <a:bodyPr wrap="none" lIns="0" tIns="0" rIns="0" bIns="0" rtlCol="0" anchor="t"/>
          <a:lstStyle/>
          <a:p>
            <a:pPr marL="0" indent="0" algn="l">
              <a:lnSpc>
                <a:spcPts val="2400"/>
              </a:lnSpc>
              <a:buNone/>
            </a:pPr>
            <a:r>
              <a:rPr lang="en-US" sz="2800" dirty="0">
                <a:solidFill>
                  <a:srgbClr val="0C0D0F"/>
                </a:solidFill>
                <a:latin typeface="Times New Roman" panose="02020603050405020304" pitchFamily="18" charset="0"/>
                <a:ea typeface="Alice" pitchFamily="34" charset="-122"/>
                <a:cs typeface="Times New Roman" panose="02020603050405020304" pitchFamily="18" charset="0"/>
              </a:rPr>
              <a:t>Практикалық есеп: Лазер сәулесінің фотон энергиясы</a:t>
            </a:r>
            <a:endParaRPr lang="en-US" sz="2800" dirty="0">
              <a:latin typeface="Times New Roman" panose="02020603050405020304" pitchFamily="18" charset="0"/>
              <a:cs typeface="Times New Roman" panose="02020603050405020304" pitchFamily="18" charset="0"/>
            </a:endParaRPr>
          </a:p>
        </p:txBody>
      </p:sp>
      <p:sp>
        <p:nvSpPr>
          <p:cNvPr id="5" name="Text 3"/>
          <p:cNvSpPr/>
          <p:nvPr/>
        </p:nvSpPr>
        <p:spPr>
          <a:xfrm>
            <a:off x="572095" y="2198013"/>
            <a:ext cx="1543050" cy="192881"/>
          </a:xfrm>
          <a:prstGeom prst="rect">
            <a:avLst/>
          </a:prstGeom>
          <a:noFill/>
          <a:ln/>
        </p:spPr>
        <p:txBody>
          <a:bodyPr wrap="none" lIns="0" tIns="0" rIns="0" bIns="0" rtlCol="0" anchor="t"/>
          <a:lstStyle/>
          <a:p>
            <a:pPr marL="0" indent="0" algn="l">
              <a:lnSpc>
                <a:spcPts val="1500"/>
              </a:lnSpc>
              <a:buNone/>
            </a:pPr>
            <a:r>
              <a:rPr lang="en-US" dirty="0">
                <a:solidFill>
                  <a:srgbClr val="0C0D0F"/>
                </a:solidFill>
                <a:latin typeface="Times New Roman" panose="02020603050405020304" pitchFamily="18" charset="0"/>
                <a:ea typeface="Alice" pitchFamily="34" charset="-122"/>
                <a:cs typeface="Times New Roman" panose="02020603050405020304" pitchFamily="18" charset="0"/>
              </a:rPr>
              <a:t>Есептің шарты</a:t>
            </a:r>
            <a:endParaRPr lang="en-US" dirty="0">
              <a:latin typeface="Times New Roman" panose="02020603050405020304" pitchFamily="18" charset="0"/>
              <a:cs typeface="Times New Roman" panose="02020603050405020304" pitchFamily="18" charset="0"/>
            </a:endParaRPr>
          </a:p>
        </p:txBody>
      </p:sp>
      <p:sp>
        <p:nvSpPr>
          <p:cNvPr id="6" name="Text 4"/>
          <p:cNvSpPr/>
          <p:nvPr/>
        </p:nvSpPr>
        <p:spPr>
          <a:xfrm>
            <a:off x="572095" y="2514243"/>
            <a:ext cx="5903238" cy="197525"/>
          </a:xfrm>
          <a:prstGeom prst="rect">
            <a:avLst/>
          </a:prstGeom>
          <a:noFill/>
          <a:ln/>
        </p:spPr>
        <p:txBody>
          <a:bodyPr wrap="none" lIns="0" tIns="0" rIns="0" bIns="0" rtlCol="0" anchor="t"/>
          <a:lstStyle/>
          <a:p>
            <a:pPr marL="0" indent="0" algn="l">
              <a:lnSpc>
                <a:spcPts val="1550"/>
              </a:lnSpc>
              <a:buNone/>
            </a:pP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Лазер сәулесінің жиілігі </a:t>
            </a: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5×10¹⁴ Гц</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Шығарылатын фотонның энергиясын табу керек.</a:t>
            </a:r>
            <a:endParaRPr lang="en-US" sz="1100" dirty="0">
              <a:latin typeface="Times New Roman" panose="02020603050405020304" pitchFamily="18" charset="0"/>
              <a:cs typeface="Times New Roman" panose="02020603050405020304" pitchFamily="18" charset="0"/>
            </a:endParaRPr>
          </a:p>
        </p:txBody>
      </p:sp>
      <p:sp>
        <p:nvSpPr>
          <p:cNvPr id="7" name="Text 5"/>
          <p:cNvSpPr/>
          <p:nvPr/>
        </p:nvSpPr>
        <p:spPr>
          <a:xfrm>
            <a:off x="572095" y="2835116"/>
            <a:ext cx="1543050" cy="192881"/>
          </a:xfrm>
          <a:prstGeom prst="rect">
            <a:avLst/>
          </a:prstGeom>
          <a:noFill/>
          <a:ln/>
        </p:spPr>
        <p:txBody>
          <a:bodyPr wrap="none" lIns="0" tIns="0" rIns="0" bIns="0" rtlCol="0" anchor="t"/>
          <a:lstStyle/>
          <a:p>
            <a:pPr marL="0" indent="0" algn="l">
              <a:lnSpc>
                <a:spcPts val="1500"/>
              </a:lnSpc>
              <a:buNone/>
            </a:pPr>
            <a:r>
              <a:rPr lang="en-US" dirty="0">
                <a:solidFill>
                  <a:srgbClr val="0C0D0F"/>
                </a:solidFill>
                <a:latin typeface="Times New Roman" panose="02020603050405020304" pitchFamily="18" charset="0"/>
                <a:ea typeface="Alice" pitchFamily="34" charset="-122"/>
                <a:cs typeface="Times New Roman" panose="02020603050405020304" pitchFamily="18" charset="0"/>
              </a:rPr>
              <a:t>Берілгені</a:t>
            </a:r>
            <a:endParaRPr lang="en-US" dirty="0">
              <a:latin typeface="Times New Roman" panose="02020603050405020304" pitchFamily="18" charset="0"/>
              <a:cs typeface="Times New Roman" panose="02020603050405020304" pitchFamily="18" charset="0"/>
            </a:endParaRPr>
          </a:p>
        </p:txBody>
      </p:sp>
      <p:sp>
        <p:nvSpPr>
          <p:cNvPr id="8" name="Text 6"/>
          <p:cNvSpPr/>
          <p:nvPr/>
        </p:nvSpPr>
        <p:spPr>
          <a:xfrm>
            <a:off x="572095" y="3151346"/>
            <a:ext cx="5903238" cy="197525"/>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ν = 5×10¹⁴ Гц</a:t>
            </a:r>
            <a:endParaRPr lang="en-US" sz="1100" dirty="0">
              <a:latin typeface="Times New Roman" panose="02020603050405020304" pitchFamily="18" charset="0"/>
              <a:cs typeface="Times New Roman" panose="02020603050405020304" pitchFamily="18" charset="0"/>
            </a:endParaRPr>
          </a:p>
        </p:txBody>
      </p:sp>
      <p:sp>
        <p:nvSpPr>
          <p:cNvPr id="9" name="Text 7"/>
          <p:cNvSpPr/>
          <p:nvPr/>
        </p:nvSpPr>
        <p:spPr>
          <a:xfrm>
            <a:off x="572095" y="3391972"/>
            <a:ext cx="5903238" cy="197525"/>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h = 6,626×10⁻³⁴ Дж·с (Планк тұрақтысы)</a:t>
            </a:r>
            <a:endParaRPr lang="en-US" sz="1100" dirty="0">
              <a:latin typeface="Times New Roman" panose="02020603050405020304" pitchFamily="18" charset="0"/>
              <a:cs typeface="Times New Roman" panose="02020603050405020304" pitchFamily="18" charset="0"/>
            </a:endParaRPr>
          </a:p>
        </p:txBody>
      </p:sp>
      <p:sp>
        <p:nvSpPr>
          <p:cNvPr id="10" name="Text 8"/>
          <p:cNvSpPr/>
          <p:nvPr/>
        </p:nvSpPr>
        <p:spPr>
          <a:xfrm>
            <a:off x="572095" y="3712845"/>
            <a:ext cx="1543050" cy="192881"/>
          </a:xfrm>
          <a:prstGeom prst="rect">
            <a:avLst/>
          </a:prstGeom>
          <a:noFill/>
          <a:ln/>
        </p:spPr>
        <p:txBody>
          <a:bodyPr wrap="none" lIns="0" tIns="0" rIns="0" bIns="0" rtlCol="0" anchor="t"/>
          <a:lstStyle/>
          <a:p>
            <a:pPr marL="0" indent="0" algn="l">
              <a:lnSpc>
                <a:spcPts val="1500"/>
              </a:lnSpc>
              <a:buNone/>
            </a:pPr>
            <a:r>
              <a:rPr lang="en-US" dirty="0">
                <a:solidFill>
                  <a:srgbClr val="0C0D0F"/>
                </a:solidFill>
                <a:latin typeface="Times New Roman" panose="02020603050405020304" pitchFamily="18" charset="0"/>
                <a:ea typeface="Alice" pitchFamily="34" charset="-122"/>
                <a:cs typeface="Times New Roman" panose="02020603050405020304" pitchFamily="18" charset="0"/>
              </a:rPr>
              <a:t>Формула</a:t>
            </a:r>
            <a:endParaRPr lang="en-US" dirty="0">
              <a:latin typeface="Times New Roman" panose="02020603050405020304" pitchFamily="18" charset="0"/>
              <a:cs typeface="Times New Roman" panose="02020603050405020304" pitchFamily="18" charset="0"/>
            </a:endParaRPr>
          </a:p>
        </p:txBody>
      </p:sp>
      <p:sp>
        <p:nvSpPr>
          <p:cNvPr id="11" name="Text 9"/>
          <p:cNvSpPr/>
          <p:nvPr/>
        </p:nvSpPr>
        <p:spPr>
          <a:xfrm>
            <a:off x="572095" y="4061936"/>
            <a:ext cx="5903238" cy="216813"/>
          </a:xfrm>
          <a:prstGeom prst="rect">
            <a:avLst/>
          </a:prstGeom>
          <a:noFill/>
          <a:ln/>
        </p:spPr>
        <p:txBody>
          <a:bodyPr wrap="none" lIns="0" tIns="0" rIns="0" bIns="0" rtlCol="0" anchor="t"/>
          <a:lstStyle/>
          <a:p>
            <a:pPr marL="0" indent="0" algn="l">
              <a:lnSpc>
                <a:spcPts val="1700"/>
              </a:lnSpc>
              <a:buNone/>
            </a:pPr>
            <a:endParaRPr lang="en-US" sz="1400" dirty="0">
              <a:latin typeface="Times New Roman" panose="02020603050405020304" pitchFamily="18" charset="0"/>
              <a:cs typeface="Times New Roman" panose="02020603050405020304" pitchFamily="18" charset="0"/>
            </a:endParaRPr>
          </a:p>
        </p:txBody>
      </p:sp>
      <p:pic>
        <p:nvPicPr>
          <p:cNvPr id="12" name="Image 0" descr="preencoded.png"/>
          <p:cNvPicPr>
            <a:picLocks noChangeAspect="1"/>
          </p:cNvPicPr>
          <p:nvPr/>
        </p:nvPicPr>
        <p:blipFill>
          <a:blip r:embed="rId3"/>
          <a:stretch>
            <a:fillRect/>
          </a:stretch>
        </p:blipFill>
        <p:spPr>
          <a:xfrm>
            <a:off x="572095" y="4061936"/>
            <a:ext cx="5903238" cy="216813"/>
          </a:xfrm>
          <a:prstGeom prst="rect">
            <a:avLst/>
          </a:prstGeom>
        </p:spPr>
      </p:pic>
      <p:sp>
        <p:nvSpPr>
          <p:cNvPr id="13" name="Text 10"/>
          <p:cNvSpPr/>
          <p:nvPr/>
        </p:nvSpPr>
        <p:spPr>
          <a:xfrm>
            <a:off x="6783943" y="2198013"/>
            <a:ext cx="1543050" cy="192881"/>
          </a:xfrm>
          <a:prstGeom prst="rect">
            <a:avLst/>
          </a:prstGeom>
          <a:noFill/>
          <a:ln/>
        </p:spPr>
        <p:txBody>
          <a:bodyPr wrap="none" lIns="0" tIns="0" rIns="0" bIns="0" rtlCol="0" anchor="t"/>
          <a:lstStyle/>
          <a:p>
            <a:pPr marL="0" indent="0" algn="l">
              <a:lnSpc>
                <a:spcPts val="1500"/>
              </a:lnSpc>
              <a:buNone/>
            </a:pPr>
            <a:r>
              <a:rPr lang="en-US" dirty="0">
                <a:solidFill>
                  <a:srgbClr val="0C0D0F"/>
                </a:solidFill>
                <a:latin typeface="Times New Roman" panose="02020603050405020304" pitchFamily="18" charset="0"/>
                <a:ea typeface="Alice" pitchFamily="34" charset="-122"/>
                <a:cs typeface="Times New Roman" panose="02020603050405020304" pitchFamily="18" charset="0"/>
              </a:rPr>
              <a:t>Шешімі</a:t>
            </a:r>
            <a:endParaRPr lang="en-US" dirty="0">
              <a:latin typeface="Times New Roman" panose="02020603050405020304" pitchFamily="18" charset="0"/>
              <a:cs typeface="Times New Roman" panose="02020603050405020304" pitchFamily="18" charset="0"/>
            </a:endParaRPr>
          </a:p>
        </p:txBody>
      </p:sp>
      <p:sp>
        <p:nvSpPr>
          <p:cNvPr id="14" name="Shape 11"/>
          <p:cNvSpPr/>
          <p:nvPr/>
        </p:nvSpPr>
        <p:spPr>
          <a:xfrm>
            <a:off x="6783943" y="2529721"/>
            <a:ext cx="7281862" cy="975122"/>
          </a:xfrm>
          <a:prstGeom prst="roundRect">
            <a:avLst>
              <a:gd name="adj" fmla="val 11393"/>
            </a:avLst>
          </a:prstGeom>
          <a:solidFill>
            <a:srgbClr val="F2F2F2"/>
          </a:solidFill>
          <a:ln/>
        </p:spPr>
      </p:sp>
      <p:sp>
        <p:nvSpPr>
          <p:cNvPr id="15" name="Shape 12"/>
          <p:cNvSpPr/>
          <p:nvPr/>
        </p:nvSpPr>
        <p:spPr>
          <a:xfrm>
            <a:off x="6777871" y="2529721"/>
            <a:ext cx="7294007" cy="975122"/>
          </a:xfrm>
          <a:prstGeom prst="roundRect">
            <a:avLst>
              <a:gd name="adj" fmla="val 1899"/>
            </a:avLst>
          </a:prstGeom>
          <a:solidFill>
            <a:srgbClr val="F2F2F2"/>
          </a:solidFill>
          <a:ln/>
        </p:spPr>
      </p:sp>
      <p:sp>
        <p:nvSpPr>
          <p:cNvPr id="16" name="Text 13"/>
          <p:cNvSpPr/>
          <p:nvPr/>
        </p:nvSpPr>
        <p:spPr>
          <a:xfrm>
            <a:off x="6901220" y="2622233"/>
            <a:ext cx="7047309" cy="790099"/>
          </a:xfrm>
          <a:prstGeom prst="rect">
            <a:avLst/>
          </a:prstGeom>
          <a:noFill/>
          <a:ln/>
        </p:spPr>
        <p:txBody>
          <a:bodyPr wrap="square" lIns="0" tIns="0" rIns="0" bIns="0" rtlCol="0" anchor="t"/>
          <a:lstStyle/>
          <a:p>
            <a:pPr marL="0" indent="0" algn="l">
              <a:lnSpc>
                <a:spcPts val="1550"/>
              </a:lnSpc>
              <a:buNone/>
            </a:pPr>
            <a:r>
              <a:rPr lang="en-US" sz="1100" dirty="0">
                <a:solidFill>
                  <a:srgbClr val="55575A"/>
                </a:solidFill>
                <a:highlight>
                  <a:srgbClr val="F2F2F2"/>
                </a:highlight>
                <a:latin typeface="Times New Roman" panose="02020603050405020304" pitchFamily="18" charset="0"/>
                <a:ea typeface="Consolas" pitchFamily="34" charset="-122"/>
                <a:cs typeface="Times New Roman" panose="02020603050405020304" pitchFamily="18" charset="0"/>
              </a:rPr>
              <a:t>E = h × νE = 6,626×10⁻³⁴ × 5×10¹⁴E = 33,13×10⁻²⁰ ДжE = 3,313×10⁻¹⁹ Дж</a:t>
            </a:r>
            <a:endParaRPr lang="en-US" sz="1100" dirty="0">
              <a:latin typeface="Times New Roman" panose="02020603050405020304" pitchFamily="18" charset="0"/>
              <a:cs typeface="Times New Roman" panose="02020603050405020304" pitchFamily="18" charset="0"/>
            </a:endParaRPr>
          </a:p>
        </p:txBody>
      </p:sp>
      <p:sp>
        <p:nvSpPr>
          <p:cNvPr id="17" name="Text 14"/>
          <p:cNvSpPr/>
          <p:nvPr/>
        </p:nvSpPr>
        <p:spPr>
          <a:xfrm>
            <a:off x="6783943" y="3643670"/>
            <a:ext cx="1543050" cy="192881"/>
          </a:xfrm>
          <a:prstGeom prst="rect">
            <a:avLst/>
          </a:prstGeom>
          <a:noFill/>
          <a:ln/>
        </p:spPr>
        <p:txBody>
          <a:bodyPr wrap="none" lIns="0" tIns="0" rIns="0" bIns="0" rtlCol="0" anchor="t"/>
          <a:lstStyle/>
          <a:p>
            <a:pPr marL="0" indent="0" algn="l">
              <a:lnSpc>
                <a:spcPts val="1500"/>
              </a:lnSpc>
              <a:buNone/>
            </a:pPr>
            <a:r>
              <a:rPr lang="en-US" dirty="0">
                <a:solidFill>
                  <a:srgbClr val="0C0D0F"/>
                </a:solidFill>
                <a:latin typeface="Times New Roman" panose="02020603050405020304" pitchFamily="18" charset="0"/>
                <a:ea typeface="Alice" pitchFamily="34" charset="-122"/>
                <a:cs typeface="Times New Roman" panose="02020603050405020304" pitchFamily="18" charset="0"/>
              </a:rPr>
              <a:t>Жауабы</a:t>
            </a:r>
            <a:endParaRPr lang="en-US" dirty="0">
              <a:latin typeface="Times New Roman" panose="02020603050405020304" pitchFamily="18" charset="0"/>
              <a:cs typeface="Times New Roman" panose="02020603050405020304" pitchFamily="18" charset="0"/>
            </a:endParaRPr>
          </a:p>
        </p:txBody>
      </p:sp>
      <p:sp>
        <p:nvSpPr>
          <p:cNvPr id="18" name="Text 15"/>
          <p:cNvSpPr/>
          <p:nvPr/>
        </p:nvSpPr>
        <p:spPr>
          <a:xfrm>
            <a:off x="6783943" y="3959900"/>
            <a:ext cx="7281862" cy="197525"/>
          </a:xfrm>
          <a:prstGeom prst="rect">
            <a:avLst/>
          </a:prstGeom>
          <a:noFill/>
          <a:ln/>
        </p:spPr>
        <p:txBody>
          <a:bodyPr wrap="none" lIns="0" tIns="0" rIns="0" bIns="0" rtlCol="0" anchor="t"/>
          <a:lstStyle/>
          <a:p>
            <a:pPr marL="0" indent="0" algn="l">
              <a:lnSpc>
                <a:spcPts val="1550"/>
              </a:lnSpc>
              <a:buNone/>
            </a:pP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Фотонның энергиясы: </a:t>
            </a:r>
            <a:r>
              <a:rPr lang="en-US" sz="1100" b="1" dirty="0">
                <a:solidFill>
                  <a:srgbClr val="55575A"/>
                </a:solidFill>
                <a:highlight>
                  <a:srgbClr val="FFCE47"/>
                </a:highlight>
                <a:latin typeface="Times New Roman" panose="02020603050405020304" pitchFamily="18" charset="0"/>
                <a:ea typeface="Manrope" pitchFamily="34" charset="-122"/>
                <a:cs typeface="Times New Roman" panose="02020603050405020304" pitchFamily="18" charset="0"/>
              </a:rPr>
              <a:t>3,313×10⁻¹⁹ Дж</a:t>
            </a:r>
            <a:endParaRPr lang="en-US" sz="1100" dirty="0">
              <a:latin typeface="Times New Roman" panose="02020603050405020304" pitchFamily="18" charset="0"/>
              <a:cs typeface="Times New Roman" panose="02020603050405020304" pitchFamily="18" charset="0"/>
            </a:endParaRPr>
          </a:p>
        </p:txBody>
      </p:sp>
      <p:sp>
        <p:nvSpPr>
          <p:cNvPr id="19" name="Text 16"/>
          <p:cNvSpPr/>
          <p:nvPr/>
        </p:nvSpPr>
        <p:spPr>
          <a:xfrm>
            <a:off x="6783943" y="4268510"/>
            <a:ext cx="7281862" cy="197525"/>
          </a:xfrm>
          <a:prstGeom prst="rect">
            <a:avLst/>
          </a:prstGeom>
          <a:noFill/>
          <a:ln/>
        </p:spPr>
        <p:txBody>
          <a:bodyPr wrap="none" lIns="0" tIns="0" rIns="0" bIns="0" rtlCol="0" anchor="t"/>
          <a:lstStyle/>
          <a:p>
            <a:pPr marL="0" indent="0" algn="l">
              <a:lnSpc>
                <a:spcPts val="1550"/>
              </a:lnSpc>
              <a:buNone/>
            </a:pP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Бұл көрінетін жарықтың жасыл аймағына сәйкес келеді.</a:t>
            </a:r>
            <a:endParaRPr lang="en-US" sz="1100" dirty="0">
              <a:latin typeface="Times New Roman" panose="02020603050405020304" pitchFamily="18" charset="0"/>
              <a:cs typeface="Times New Roman" panose="02020603050405020304" pitchFamily="18" charset="0"/>
            </a:endParaRPr>
          </a:p>
        </p:txBody>
      </p:sp>
      <p:sp>
        <p:nvSpPr>
          <p:cNvPr id="20" name="Text 17"/>
          <p:cNvSpPr/>
          <p:nvPr/>
        </p:nvSpPr>
        <p:spPr>
          <a:xfrm>
            <a:off x="572095" y="4762262"/>
            <a:ext cx="6467832" cy="308610"/>
          </a:xfrm>
          <a:prstGeom prst="rect">
            <a:avLst/>
          </a:prstGeom>
          <a:noFill/>
          <a:ln/>
        </p:spPr>
        <p:txBody>
          <a:bodyPr wrap="none" lIns="0" tIns="0" rIns="0" bIns="0" rtlCol="0" anchor="t"/>
          <a:lstStyle/>
          <a:p>
            <a:pPr marL="0" indent="0" algn="l">
              <a:lnSpc>
                <a:spcPts val="2400"/>
              </a:lnSpc>
              <a:buNone/>
            </a:pPr>
            <a:r>
              <a:rPr lang="en-US" sz="2800" dirty="0">
                <a:solidFill>
                  <a:srgbClr val="0C0D0F"/>
                </a:solidFill>
                <a:latin typeface="Times New Roman" panose="02020603050405020304" pitchFamily="18" charset="0"/>
                <a:ea typeface="Alice" pitchFamily="34" charset="-122"/>
                <a:cs typeface="Times New Roman" panose="02020603050405020304" pitchFamily="18" charset="0"/>
              </a:rPr>
              <a:t>Спектрлік талдау: Жұтылу және шығарылу графиктері</a:t>
            </a:r>
            <a:endParaRPr lang="en-US" sz="2800" dirty="0">
              <a:latin typeface="Times New Roman" panose="02020603050405020304" pitchFamily="18" charset="0"/>
              <a:cs typeface="Times New Roman" panose="02020603050405020304" pitchFamily="18" charset="0"/>
            </a:endParaRPr>
          </a:p>
        </p:txBody>
      </p:sp>
      <p:sp>
        <p:nvSpPr>
          <p:cNvPr id="21" name="Text 18"/>
          <p:cNvSpPr/>
          <p:nvPr/>
        </p:nvSpPr>
        <p:spPr>
          <a:xfrm>
            <a:off x="572095" y="5256014"/>
            <a:ext cx="13486209" cy="197525"/>
          </a:xfrm>
          <a:prstGeom prst="rect">
            <a:avLst/>
          </a:prstGeom>
          <a:noFill/>
          <a:ln/>
        </p:spPr>
        <p:txBody>
          <a:bodyPr wrap="none" lIns="0" tIns="0" rIns="0" bIns="0" rtlCol="0" anchor="t"/>
          <a:lstStyle/>
          <a:p>
            <a:pPr marL="0" indent="0" algn="l">
              <a:lnSpc>
                <a:spcPts val="1550"/>
              </a:lnSpc>
              <a:buNone/>
            </a:pP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Екінші тапсырмада оқушылар екі түрлі спектрді салыстырады. Бұл тапсырма атомдық процестердің визуалды түсінігін қалыптастырады және спектроскопияның негіздерімен таныстырады.</a:t>
            </a:r>
            <a:endParaRPr lang="en-US" sz="1100" dirty="0">
              <a:latin typeface="Times New Roman" panose="02020603050405020304" pitchFamily="18" charset="0"/>
              <a:cs typeface="Times New Roman" panose="02020603050405020304" pitchFamily="18" charset="0"/>
            </a:endParaRPr>
          </a:p>
        </p:txBody>
      </p:sp>
      <p:sp>
        <p:nvSpPr>
          <p:cNvPr id="22" name="Shape 19"/>
          <p:cNvSpPr/>
          <p:nvPr/>
        </p:nvSpPr>
        <p:spPr>
          <a:xfrm>
            <a:off x="572095" y="5592366"/>
            <a:ext cx="6681430" cy="1655088"/>
          </a:xfrm>
          <a:prstGeom prst="roundRect">
            <a:avLst>
              <a:gd name="adj" fmla="val 6713"/>
            </a:avLst>
          </a:prstGeom>
          <a:solidFill>
            <a:srgbClr val="FFFFFF"/>
          </a:solidFill>
          <a:ln w="15240">
            <a:solidFill>
              <a:srgbClr val="FF7047"/>
            </a:solidFill>
            <a:prstDash val="solid"/>
          </a:ln>
        </p:spPr>
      </p:sp>
      <p:sp>
        <p:nvSpPr>
          <p:cNvPr id="23" name="Shape 20"/>
          <p:cNvSpPr/>
          <p:nvPr/>
        </p:nvSpPr>
        <p:spPr>
          <a:xfrm>
            <a:off x="587335" y="5607606"/>
            <a:ext cx="6650950" cy="370284"/>
          </a:xfrm>
          <a:prstGeom prst="roundRect">
            <a:avLst>
              <a:gd name="adj" fmla="val 25065"/>
            </a:avLst>
          </a:prstGeom>
          <a:solidFill>
            <a:srgbClr val="FFFFFF"/>
          </a:solidFill>
          <a:ln/>
        </p:spPr>
      </p:sp>
      <p:sp>
        <p:nvSpPr>
          <p:cNvPr id="25" name="Text 21"/>
          <p:cNvSpPr/>
          <p:nvPr/>
        </p:nvSpPr>
        <p:spPr>
          <a:xfrm>
            <a:off x="710684" y="6101239"/>
            <a:ext cx="1543050" cy="192881"/>
          </a:xfrm>
          <a:prstGeom prst="rect">
            <a:avLst/>
          </a:prstGeom>
          <a:noFill/>
          <a:ln/>
        </p:spPr>
        <p:txBody>
          <a:bodyPr wrap="none" lIns="0" tIns="0" rIns="0" bIns="0" rtlCol="0" anchor="t"/>
          <a:lstStyle/>
          <a:p>
            <a:pPr marL="0" indent="0" algn="l">
              <a:lnSpc>
                <a:spcPts val="15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Шығарылу спектрі</a:t>
            </a:r>
            <a:endParaRPr lang="en-US" dirty="0">
              <a:latin typeface="Times New Roman" panose="02020603050405020304" pitchFamily="18" charset="0"/>
              <a:cs typeface="Times New Roman" panose="02020603050405020304" pitchFamily="18" charset="0"/>
            </a:endParaRPr>
          </a:p>
        </p:txBody>
      </p:sp>
      <p:sp>
        <p:nvSpPr>
          <p:cNvPr id="26" name="Text 22"/>
          <p:cNvSpPr/>
          <p:nvPr/>
        </p:nvSpPr>
        <p:spPr>
          <a:xfrm>
            <a:off x="710684" y="6368177"/>
            <a:ext cx="6404253" cy="197525"/>
          </a:xfrm>
          <a:prstGeom prst="rect">
            <a:avLst/>
          </a:prstGeom>
          <a:noFill/>
          <a:ln/>
        </p:spPr>
        <p:txBody>
          <a:bodyPr wrap="none" lIns="0" tIns="0" rIns="0" bIns="0" rtlCol="0" anchor="t"/>
          <a:lstStyle/>
          <a:p>
            <a:pPr marL="0" indent="0" algn="l">
              <a:lnSpc>
                <a:spcPts val="1550"/>
              </a:lnSpc>
              <a:buNone/>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Сипаттамасы: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Қара фонда түрлі-түсті жарқын сызықтар</a:t>
            </a:r>
            <a:endParaRPr lang="en-US" sz="1100" dirty="0">
              <a:latin typeface="Times New Roman" panose="02020603050405020304" pitchFamily="18" charset="0"/>
              <a:cs typeface="Times New Roman" panose="02020603050405020304" pitchFamily="18" charset="0"/>
            </a:endParaRPr>
          </a:p>
        </p:txBody>
      </p:sp>
      <p:sp>
        <p:nvSpPr>
          <p:cNvPr id="27" name="Text 23"/>
          <p:cNvSpPr/>
          <p:nvPr/>
        </p:nvSpPr>
        <p:spPr>
          <a:xfrm>
            <a:off x="710684" y="6639758"/>
            <a:ext cx="6404253" cy="197525"/>
          </a:xfrm>
          <a:prstGeom prst="rect">
            <a:avLst/>
          </a:prstGeom>
          <a:noFill/>
          <a:ln/>
        </p:spPr>
        <p:txBody>
          <a:bodyPr wrap="none" lIns="0" tIns="0" rIns="0" bIns="0" rtlCol="0" anchor="t"/>
          <a:lstStyle/>
          <a:p>
            <a:pPr marL="0" indent="0" algn="l">
              <a:lnSpc>
                <a:spcPts val="1550"/>
              </a:lnSpc>
              <a:buNone/>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Пайда болуы: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Қозған атомдардан шығатын фотондар</a:t>
            </a:r>
            <a:endParaRPr lang="en-US" sz="1100" dirty="0">
              <a:latin typeface="Times New Roman" panose="02020603050405020304" pitchFamily="18" charset="0"/>
              <a:cs typeface="Times New Roman" panose="02020603050405020304" pitchFamily="18" charset="0"/>
            </a:endParaRPr>
          </a:p>
        </p:txBody>
      </p:sp>
      <p:sp>
        <p:nvSpPr>
          <p:cNvPr id="28" name="Text 24"/>
          <p:cNvSpPr/>
          <p:nvPr/>
        </p:nvSpPr>
        <p:spPr>
          <a:xfrm>
            <a:off x="710684" y="6911340"/>
            <a:ext cx="6404253" cy="197525"/>
          </a:xfrm>
          <a:prstGeom prst="rect">
            <a:avLst/>
          </a:prstGeom>
          <a:noFill/>
          <a:ln/>
        </p:spPr>
        <p:txBody>
          <a:bodyPr wrap="none" lIns="0" tIns="0" rIns="0" bIns="0" rtlCol="0" anchor="t"/>
          <a:lstStyle/>
          <a:p>
            <a:pPr marL="0" indent="0" algn="l">
              <a:lnSpc>
                <a:spcPts val="1550"/>
              </a:lnSpc>
              <a:buNone/>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Мысалы: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Натрий лампасының сары сызығы, неон түтікшелерінің қызыл түсі</a:t>
            </a:r>
            <a:endParaRPr lang="en-US" sz="1100" dirty="0">
              <a:latin typeface="Times New Roman" panose="02020603050405020304" pitchFamily="18" charset="0"/>
              <a:cs typeface="Times New Roman" panose="02020603050405020304" pitchFamily="18" charset="0"/>
            </a:endParaRPr>
          </a:p>
        </p:txBody>
      </p:sp>
      <p:sp>
        <p:nvSpPr>
          <p:cNvPr id="29" name="Shape 25"/>
          <p:cNvSpPr/>
          <p:nvPr/>
        </p:nvSpPr>
        <p:spPr>
          <a:xfrm>
            <a:off x="7376874" y="5592366"/>
            <a:ext cx="6681430" cy="1655088"/>
          </a:xfrm>
          <a:prstGeom prst="roundRect">
            <a:avLst>
              <a:gd name="adj" fmla="val 6713"/>
            </a:avLst>
          </a:prstGeom>
          <a:solidFill>
            <a:srgbClr val="FFFFFF"/>
          </a:solidFill>
          <a:ln w="15240">
            <a:solidFill>
              <a:srgbClr val="FF7047"/>
            </a:solidFill>
            <a:prstDash val="solid"/>
          </a:ln>
        </p:spPr>
      </p:sp>
      <p:sp>
        <p:nvSpPr>
          <p:cNvPr id="30" name="Shape 26"/>
          <p:cNvSpPr/>
          <p:nvPr/>
        </p:nvSpPr>
        <p:spPr>
          <a:xfrm>
            <a:off x="7392114" y="5607606"/>
            <a:ext cx="6650950" cy="370284"/>
          </a:xfrm>
          <a:prstGeom prst="roundRect">
            <a:avLst>
              <a:gd name="adj" fmla="val 25065"/>
            </a:avLst>
          </a:prstGeom>
          <a:solidFill>
            <a:srgbClr val="FFFFFF"/>
          </a:solidFill>
          <a:ln/>
        </p:spPr>
      </p:sp>
      <p:sp>
        <p:nvSpPr>
          <p:cNvPr id="32" name="Text 27"/>
          <p:cNvSpPr/>
          <p:nvPr/>
        </p:nvSpPr>
        <p:spPr>
          <a:xfrm>
            <a:off x="7515463" y="6101239"/>
            <a:ext cx="1543050" cy="192881"/>
          </a:xfrm>
          <a:prstGeom prst="rect">
            <a:avLst/>
          </a:prstGeom>
          <a:noFill/>
          <a:ln/>
        </p:spPr>
        <p:txBody>
          <a:bodyPr wrap="none" lIns="0" tIns="0" rIns="0" bIns="0" rtlCol="0" anchor="t"/>
          <a:lstStyle/>
          <a:p>
            <a:pPr marL="0" indent="0" algn="l">
              <a:lnSpc>
                <a:spcPts val="15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Жұтылу спектрі</a:t>
            </a:r>
            <a:endParaRPr lang="en-US" dirty="0">
              <a:latin typeface="Times New Roman" panose="02020603050405020304" pitchFamily="18" charset="0"/>
              <a:cs typeface="Times New Roman" panose="02020603050405020304" pitchFamily="18" charset="0"/>
            </a:endParaRPr>
          </a:p>
        </p:txBody>
      </p:sp>
      <p:sp>
        <p:nvSpPr>
          <p:cNvPr id="33" name="Text 28"/>
          <p:cNvSpPr/>
          <p:nvPr/>
        </p:nvSpPr>
        <p:spPr>
          <a:xfrm>
            <a:off x="7515463" y="6368177"/>
            <a:ext cx="6404253" cy="197525"/>
          </a:xfrm>
          <a:prstGeom prst="rect">
            <a:avLst/>
          </a:prstGeom>
          <a:noFill/>
          <a:ln/>
        </p:spPr>
        <p:txBody>
          <a:bodyPr wrap="none" lIns="0" tIns="0" rIns="0" bIns="0" rtlCol="0" anchor="t"/>
          <a:lstStyle/>
          <a:p>
            <a:pPr marL="0" indent="0" algn="l">
              <a:lnSpc>
                <a:spcPts val="1550"/>
              </a:lnSpc>
              <a:buNone/>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Сипаттамасы: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Үздіксіз спектрде қара сызықтар</a:t>
            </a:r>
            <a:endParaRPr lang="en-US" sz="1100" dirty="0">
              <a:latin typeface="Times New Roman" panose="02020603050405020304" pitchFamily="18" charset="0"/>
              <a:cs typeface="Times New Roman" panose="02020603050405020304" pitchFamily="18" charset="0"/>
            </a:endParaRPr>
          </a:p>
        </p:txBody>
      </p:sp>
      <p:sp>
        <p:nvSpPr>
          <p:cNvPr id="34" name="Text 29"/>
          <p:cNvSpPr/>
          <p:nvPr/>
        </p:nvSpPr>
        <p:spPr>
          <a:xfrm>
            <a:off x="7515463" y="6639758"/>
            <a:ext cx="6404253" cy="197525"/>
          </a:xfrm>
          <a:prstGeom prst="rect">
            <a:avLst/>
          </a:prstGeom>
          <a:noFill/>
          <a:ln/>
        </p:spPr>
        <p:txBody>
          <a:bodyPr wrap="none" lIns="0" tIns="0" rIns="0" bIns="0" rtlCol="0" anchor="t"/>
          <a:lstStyle/>
          <a:p>
            <a:pPr marL="0" indent="0" algn="l">
              <a:lnSpc>
                <a:spcPts val="1550"/>
              </a:lnSpc>
              <a:buNone/>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Пайда болуы: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Атомдар белгілі жиіліктерді жұтады</a:t>
            </a:r>
            <a:endParaRPr lang="en-US" sz="1100" dirty="0">
              <a:latin typeface="Times New Roman" panose="02020603050405020304" pitchFamily="18" charset="0"/>
              <a:cs typeface="Times New Roman" panose="02020603050405020304" pitchFamily="18" charset="0"/>
            </a:endParaRPr>
          </a:p>
        </p:txBody>
      </p:sp>
      <p:sp>
        <p:nvSpPr>
          <p:cNvPr id="35" name="Text 30"/>
          <p:cNvSpPr/>
          <p:nvPr/>
        </p:nvSpPr>
        <p:spPr>
          <a:xfrm>
            <a:off x="7515463" y="6911340"/>
            <a:ext cx="6404253" cy="197525"/>
          </a:xfrm>
          <a:prstGeom prst="rect">
            <a:avLst/>
          </a:prstGeom>
          <a:noFill/>
          <a:ln/>
        </p:spPr>
        <p:txBody>
          <a:bodyPr wrap="none" lIns="0" tIns="0" rIns="0" bIns="0" rtlCol="0" anchor="t"/>
          <a:lstStyle/>
          <a:p>
            <a:pPr marL="0" indent="0" algn="l">
              <a:lnSpc>
                <a:spcPts val="1550"/>
              </a:lnSpc>
              <a:buNone/>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Мысалы:</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Күн спектріндегі Фраунгофер сызықтары</a:t>
            </a:r>
            <a:endParaRPr lang="en-US" sz="1100" dirty="0">
              <a:latin typeface="Times New Roman" panose="02020603050405020304" pitchFamily="18" charset="0"/>
              <a:cs typeface="Times New Roman" panose="02020603050405020304" pitchFamily="18" charset="0"/>
            </a:endParaRPr>
          </a:p>
        </p:txBody>
      </p:sp>
      <p:sp>
        <p:nvSpPr>
          <p:cNvPr id="36" name="Text 31"/>
          <p:cNvSpPr/>
          <p:nvPr/>
        </p:nvSpPr>
        <p:spPr>
          <a:xfrm>
            <a:off x="757238" y="7525107"/>
            <a:ext cx="13301067" cy="197525"/>
          </a:xfrm>
          <a:prstGeom prst="rect">
            <a:avLst/>
          </a:prstGeom>
          <a:noFill/>
          <a:ln/>
        </p:spPr>
        <p:txBody>
          <a:bodyPr wrap="none" lIns="0" tIns="0" rIns="0" bIns="0" rtlCol="0" anchor="t"/>
          <a:lstStyle/>
          <a:p>
            <a:pPr marL="0" indent="0" algn="l">
              <a:lnSpc>
                <a:spcPts val="1550"/>
              </a:lnSpc>
              <a:buNone/>
            </a:pPr>
            <a:r>
              <a:rPr lang="en-US" sz="1100" b="1" dirty="0">
                <a:solidFill>
                  <a:srgbClr val="55575A"/>
                </a:solidFill>
                <a:latin typeface="Times New Roman" panose="02020603050405020304" pitchFamily="18" charset="0"/>
                <a:ea typeface="Manrope" pitchFamily="34" charset="-122"/>
                <a:cs typeface="Times New Roman" panose="02020603050405020304" pitchFamily="18" charset="0"/>
              </a:rPr>
              <a:t>Бағалау:</a:t>
            </a:r>
            <a:r>
              <a:rPr lang="en-US" sz="1100" dirty="0">
                <a:solidFill>
                  <a:srgbClr val="55575A"/>
                </a:solidFill>
                <a:latin typeface="Times New Roman" panose="02020603050405020304" pitchFamily="18" charset="0"/>
                <a:ea typeface="Manrope" pitchFamily="34" charset="-122"/>
                <a:cs typeface="Times New Roman" panose="02020603050405020304" pitchFamily="18" charset="0"/>
              </a:rPr>
              <a:t> 2 балл – есепті дұрыс шығарғаны үшін, 1 балл – графикалық салыстыруды толық орындағаны үшін. Барлығы 3 балл.</a:t>
            </a:r>
            <a:endParaRPr lang="en-US" sz="1100" dirty="0">
              <a:latin typeface="Times New Roman" panose="02020603050405020304" pitchFamily="18" charset="0"/>
              <a:cs typeface="Times New Roman" panose="02020603050405020304" pitchFamily="18" charset="0"/>
            </a:endParaRPr>
          </a:p>
        </p:txBody>
      </p:sp>
      <p:sp>
        <p:nvSpPr>
          <p:cNvPr id="37" name="Shape 32"/>
          <p:cNvSpPr/>
          <p:nvPr/>
        </p:nvSpPr>
        <p:spPr>
          <a:xfrm>
            <a:off x="572095" y="7386280"/>
            <a:ext cx="15240" cy="475178"/>
          </a:xfrm>
          <a:prstGeom prst="rect">
            <a:avLst/>
          </a:prstGeom>
          <a:solidFill>
            <a:srgbClr val="FF7047"/>
          </a:solid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888429" y="475297"/>
            <a:ext cx="9161026" cy="421124"/>
          </a:xfrm>
          <a:prstGeom prst="rect">
            <a:avLst/>
          </a:prstGeom>
          <a:noFill/>
          <a:ln/>
        </p:spPr>
        <p:txBody>
          <a:bodyPr wrap="none" lIns="0" tIns="0" rIns="0" bIns="0" rtlCol="0" anchor="t"/>
          <a:lstStyle/>
          <a:p>
            <a:pPr marL="0" indent="0" algn="l">
              <a:lnSpc>
                <a:spcPts val="3300"/>
              </a:lnSpc>
              <a:buNone/>
            </a:pPr>
            <a:r>
              <a:rPr lang="en-US" sz="3200" b="1" dirty="0">
                <a:solidFill>
                  <a:srgbClr val="0C0D0F"/>
                </a:solidFill>
                <a:latin typeface="Times New Roman" panose="02020603050405020304" pitchFamily="18" charset="0"/>
                <a:ea typeface="Alice" pitchFamily="34" charset="-122"/>
                <a:cs typeface="Times New Roman" panose="02020603050405020304" pitchFamily="18" charset="0"/>
              </a:rPr>
              <a:t>Пәнаралық байланыс: Физика және химия интеграциясы</a:t>
            </a:r>
            <a:endParaRPr lang="en-US" sz="3200" b="1" dirty="0">
              <a:latin typeface="Times New Roman" panose="02020603050405020304" pitchFamily="18" charset="0"/>
              <a:cs typeface="Times New Roman" panose="02020603050405020304" pitchFamily="18" charset="0"/>
            </a:endParaRPr>
          </a:p>
        </p:txBody>
      </p:sp>
      <p:sp>
        <p:nvSpPr>
          <p:cNvPr id="3" name="Text 1"/>
          <p:cNvSpPr/>
          <p:nvPr/>
        </p:nvSpPr>
        <p:spPr>
          <a:xfrm>
            <a:off x="572095" y="1385888"/>
            <a:ext cx="13486209" cy="431244"/>
          </a:xfrm>
          <a:prstGeom prst="rect">
            <a:avLst/>
          </a:prstGeom>
          <a:noFill/>
          <a:ln/>
        </p:spPr>
        <p:txBody>
          <a:bodyPr wrap="square" lIns="0" tIns="0" rIns="0" bIns="0" rtlCol="0" anchor="t"/>
          <a:lstStyle/>
          <a:p>
            <a:pPr marL="0" indent="0" algn="l">
              <a:lnSpc>
                <a:spcPts val="16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Заманауи білім беру жүйесінде пәнаралық байланыс орасан зор маңызға ие. Электромагниттік толқындардың таралуы тек физикалық процесс ғана емес, сонымен қатар химиялық құрылымға және заттың қасиеттеріне тығыз байланысты құбылыс. Бұл бөлімде біз Дальтон заңының электромагниттік толқындардың таралуына әсерін қарастырамыз.</a:t>
            </a:r>
            <a:endParaRPr lang="en-US" sz="1200" dirty="0">
              <a:latin typeface="Times New Roman" panose="02020603050405020304" pitchFamily="18" charset="0"/>
              <a:cs typeface="Times New Roman" panose="02020603050405020304" pitchFamily="18" charset="0"/>
            </a:endParaRPr>
          </a:p>
        </p:txBody>
      </p:sp>
      <p:sp>
        <p:nvSpPr>
          <p:cNvPr id="4" name="Text 2"/>
          <p:cNvSpPr/>
          <p:nvPr/>
        </p:nvSpPr>
        <p:spPr>
          <a:xfrm>
            <a:off x="572095" y="2103358"/>
            <a:ext cx="4432816" cy="336947"/>
          </a:xfrm>
          <a:prstGeom prst="rect">
            <a:avLst/>
          </a:prstGeom>
          <a:noFill/>
          <a:ln/>
        </p:spPr>
        <p:txBody>
          <a:bodyPr wrap="none" lIns="0" tIns="0" rIns="0" bIns="0" rtlCol="0" anchor="t"/>
          <a:lstStyle/>
          <a:p>
            <a:pPr marL="0" indent="0" algn="l">
              <a:lnSpc>
                <a:spcPts val="2650"/>
              </a:lnSpc>
              <a:buNone/>
            </a:pPr>
            <a:r>
              <a:rPr lang="en-US" sz="2800" dirty="0">
                <a:solidFill>
                  <a:srgbClr val="0C0D0F"/>
                </a:solidFill>
                <a:latin typeface="Times New Roman" panose="02020603050405020304" pitchFamily="18" charset="0"/>
                <a:ea typeface="Alice" pitchFamily="34" charset="-122"/>
                <a:cs typeface="Times New Roman" panose="02020603050405020304" pitchFamily="18" charset="0"/>
              </a:rPr>
              <a:t>Дальтон заңы және ЭМ толқындар</a:t>
            </a:r>
            <a:endParaRPr lang="en-US" sz="2800" dirty="0">
              <a:latin typeface="Times New Roman" panose="02020603050405020304" pitchFamily="18" charset="0"/>
              <a:cs typeface="Times New Roman" panose="02020603050405020304" pitchFamily="18" charset="0"/>
            </a:endParaRPr>
          </a:p>
        </p:txBody>
      </p:sp>
      <p:sp>
        <p:nvSpPr>
          <p:cNvPr id="5" name="Text 3"/>
          <p:cNvSpPr/>
          <p:nvPr/>
        </p:nvSpPr>
        <p:spPr>
          <a:xfrm>
            <a:off x="572095" y="2574965"/>
            <a:ext cx="6578798" cy="431244"/>
          </a:xfrm>
          <a:prstGeom prst="rect">
            <a:avLst/>
          </a:prstGeom>
          <a:noFill/>
          <a:ln/>
        </p:spPr>
        <p:txBody>
          <a:bodyPr wrap="square" lIns="0" tIns="0" rIns="0" bIns="0" rtlCol="0" anchor="t"/>
          <a:lstStyle/>
          <a:p>
            <a:pPr marL="0" indent="0" algn="l">
              <a:lnSpc>
                <a:spcPts val="1650"/>
              </a:lnSpc>
              <a:buNone/>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Дальтон заңы:</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Газ қоспасының толық қысымы әр газдың парциалды қысымдарының қосындысына тең.</a:t>
            </a:r>
            <a:endParaRPr lang="en-US" sz="1200" dirty="0">
              <a:latin typeface="Times New Roman" panose="02020603050405020304" pitchFamily="18" charset="0"/>
              <a:cs typeface="Times New Roman" panose="02020603050405020304" pitchFamily="18" charset="0"/>
            </a:endParaRPr>
          </a:p>
        </p:txBody>
      </p:sp>
      <p:sp>
        <p:nvSpPr>
          <p:cNvPr id="6" name="Text 4"/>
          <p:cNvSpPr/>
          <p:nvPr/>
        </p:nvSpPr>
        <p:spPr>
          <a:xfrm>
            <a:off x="572095" y="3176707"/>
            <a:ext cx="6578798" cy="227767"/>
          </a:xfrm>
          <a:prstGeom prst="rect">
            <a:avLst/>
          </a:prstGeom>
          <a:noFill/>
          <a:ln/>
        </p:spPr>
        <p:txBody>
          <a:bodyPr wrap="none" lIns="0" tIns="0" rIns="0" bIns="0" rtlCol="0" anchor="t"/>
          <a:lstStyle/>
          <a:p>
            <a:pPr marL="0" indent="0" algn="l">
              <a:lnSpc>
                <a:spcPts val="1900"/>
              </a:lnSpc>
              <a:buNone/>
            </a:pPr>
            <a:endParaRPr lang="en-US" sz="1400" dirty="0">
              <a:latin typeface="Times New Roman" panose="02020603050405020304" pitchFamily="18" charset="0"/>
              <a:cs typeface="Times New Roman" panose="02020603050405020304" pitchFamily="18" charset="0"/>
            </a:endParaRPr>
          </a:p>
        </p:txBody>
      </p:sp>
      <p:pic>
        <p:nvPicPr>
          <p:cNvPr id="7" name="Image 0" descr="preencoded.png"/>
          <p:cNvPicPr>
            <a:picLocks noChangeAspect="1"/>
          </p:cNvPicPr>
          <p:nvPr/>
        </p:nvPicPr>
        <p:blipFill>
          <a:blip r:embed="rId3"/>
          <a:stretch>
            <a:fillRect/>
          </a:stretch>
        </p:blipFill>
        <p:spPr>
          <a:xfrm>
            <a:off x="572095" y="3176707"/>
            <a:ext cx="6578798" cy="227767"/>
          </a:xfrm>
          <a:prstGeom prst="rect">
            <a:avLst/>
          </a:prstGeom>
        </p:spPr>
      </p:pic>
      <p:sp>
        <p:nvSpPr>
          <p:cNvPr id="8" name="Text 5"/>
          <p:cNvSpPr/>
          <p:nvPr/>
        </p:nvSpPr>
        <p:spPr>
          <a:xfrm>
            <a:off x="572095" y="3574971"/>
            <a:ext cx="6578798" cy="215622"/>
          </a:xfrm>
          <a:prstGeom prst="rect">
            <a:avLst/>
          </a:prstGeom>
          <a:noFill/>
          <a:ln/>
        </p:spPr>
        <p:txBody>
          <a:bodyPr wrap="none" lIns="0" tIns="0" rIns="0" bIns="0" rtlCol="0" anchor="t"/>
          <a:lstStyle/>
          <a:p>
            <a:pPr marL="0" indent="0" algn="l">
              <a:lnSpc>
                <a:spcPts val="16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Бұл заң электромагниттік толқындардың атмосферадағы таралуына тікелей әсер етеді.</a:t>
            </a:r>
            <a:endParaRPr lang="en-US" sz="1200" dirty="0">
              <a:latin typeface="Times New Roman" panose="02020603050405020304" pitchFamily="18" charset="0"/>
              <a:cs typeface="Times New Roman" panose="02020603050405020304" pitchFamily="18" charset="0"/>
            </a:endParaRPr>
          </a:p>
        </p:txBody>
      </p:sp>
      <p:sp>
        <p:nvSpPr>
          <p:cNvPr id="9" name="Text 6"/>
          <p:cNvSpPr/>
          <p:nvPr/>
        </p:nvSpPr>
        <p:spPr>
          <a:xfrm>
            <a:off x="7487126" y="2103358"/>
            <a:ext cx="2296716" cy="252651"/>
          </a:xfrm>
          <a:prstGeom prst="rect">
            <a:avLst/>
          </a:prstGeom>
          <a:noFill/>
          <a:ln/>
        </p:spPr>
        <p:txBody>
          <a:bodyPr wrap="none" lIns="0" tIns="0" rIns="0" bIns="0" rtlCol="0" anchor="t"/>
          <a:lstStyle/>
          <a:p>
            <a:pPr marL="0" indent="0" algn="l">
              <a:lnSpc>
                <a:spcPts val="1950"/>
              </a:lnSpc>
              <a:buNone/>
            </a:pPr>
            <a:r>
              <a:rPr lang="en-US" dirty="0">
                <a:solidFill>
                  <a:srgbClr val="0C0D0F"/>
                </a:solidFill>
                <a:latin typeface="Times New Roman" panose="02020603050405020304" pitchFamily="18" charset="0"/>
                <a:ea typeface="Alice" pitchFamily="34" charset="-122"/>
                <a:cs typeface="Times New Roman" panose="02020603050405020304" pitchFamily="18" charset="0"/>
              </a:rPr>
              <a:t>Практикалық қолданыс</a:t>
            </a:r>
            <a:endParaRPr lang="en-US" dirty="0">
              <a:latin typeface="Times New Roman" panose="02020603050405020304" pitchFamily="18" charset="0"/>
              <a:cs typeface="Times New Roman" panose="02020603050405020304" pitchFamily="18" charset="0"/>
            </a:endParaRPr>
          </a:p>
        </p:txBody>
      </p:sp>
      <p:sp>
        <p:nvSpPr>
          <p:cNvPr id="10" name="Text 7"/>
          <p:cNvSpPr/>
          <p:nvPr/>
        </p:nvSpPr>
        <p:spPr>
          <a:xfrm>
            <a:off x="7487126" y="2490668"/>
            <a:ext cx="6578798" cy="215622"/>
          </a:xfrm>
          <a:prstGeom prst="rect">
            <a:avLst/>
          </a:prstGeom>
          <a:noFill/>
          <a:ln/>
        </p:spPr>
        <p:txBody>
          <a:bodyPr wrap="none" lIns="0" tIns="0" rIns="0" bIns="0" rtlCol="0" anchor="t"/>
          <a:lstStyle/>
          <a:p>
            <a:pPr marL="342900" indent="-342900" algn="l">
              <a:lnSpc>
                <a:spcPts val="1650"/>
              </a:lnSpc>
              <a:buSzPct val="100000"/>
              <a:buChar char="•"/>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Радиобайланыс:</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Атмосфералық қысым радиотолқындардың таралу қашықтығын анықтайды</a:t>
            </a:r>
            <a:endParaRPr lang="en-US" sz="1200" dirty="0">
              <a:latin typeface="Times New Roman" panose="02020603050405020304" pitchFamily="18" charset="0"/>
              <a:cs typeface="Times New Roman" panose="02020603050405020304" pitchFamily="18" charset="0"/>
            </a:endParaRPr>
          </a:p>
        </p:txBody>
      </p:sp>
      <p:sp>
        <p:nvSpPr>
          <p:cNvPr id="11" name="Text 8"/>
          <p:cNvSpPr/>
          <p:nvPr/>
        </p:nvSpPr>
        <p:spPr>
          <a:xfrm>
            <a:off x="7487126" y="2753439"/>
            <a:ext cx="6578798" cy="215622"/>
          </a:xfrm>
          <a:prstGeom prst="rect">
            <a:avLst/>
          </a:prstGeom>
          <a:noFill/>
          <a:ln/>
        </p:spPr>
        <p:txBody>
          <a:bodyPr wrap="none" lIns="0" tIns="0" rIns="0" bIns="0" rtlCol="0" anchor="t"/>
          <a:lstStyle/>
          <a:p>
            <a:pPr marL="342900" indent="-342900" algn="l">
              <a:lnSpc>
                <a:spcPts val="1650"/>
              </a:lnSpc>
              <a:buSzPct val="100000"/>
              <a:buChar char="•"/>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Спутниктік байланыс:</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Ионосферадағы газ құрамы сигнал сапасына әсер етеді</a:t>
            </a:r>
            <a:endParaRPr lang="en-US" sz="1200" dirty="0">
              <a:latin typeface="Times New Roman" panose="02020603050405020304" pitchFamily="18" charset="0"/>
              <a:cs typeface="Times New Roman" panose="02020603050405020304" pitchFamily="18" charset="0"/>
            </a:endParaRPr>
          </a:p>
        </p:txBody>
      </p:sp>
      <p:sp>
        <p:nvSpPr>
          <p:cNvPr id="12" name="Text 9"/>
          <p:cNvSpPr/>
          <p:nvPr/>
        </p:nvSpPr>
        <p:spPr>
          <a:xfrm>
            <a:off x="7487126" y="3016210"/>
            <a:ext cx="6578798" cy="215622"/>
          </a:xfrm>
          <a:prstGeom prst="rect">
            <a:avLst/>
          </a:prstGeom>
          <a:noFill/>
          <a:ln/>
        </p:spPr>
        <p:txBody>
          <a:bodyPr wrap="none" lIns="0" tIns="0" rIns="0" bIns="0" rtlCol="0" anchor="t"/>
          <a:lstStyle/>
          <a:p>
            <a:pPr marL="342900" indent="-342900" algn="l">
              <a:lnSpc>
                <a:spcPts val="1650"/>
              </a:lnSpc>
              <a:buSzPct val="100000"/>
              <a:buChar char="•"/>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Оптикалық байланыс:</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Ауа құрамы жарық сәулелерінің сыну көрсеткішін өзгертеді</a:t>
            </a:r>
            <a:endParaRPr lang="en-US" sz="1200" dirty="0">
              <a:latin typeface="Times New Roman" panose="02020603050405020304" pitchFamily="18" charset="0"/>
              <a:cs typeface="Times New Roman" panose="02020603050405020304" pitchFamily="18" charset="0"/>
            </a:endParaRPr>
          </a:p>
        </p:txBody>
      </p:sp>
      <p:pic>
        <p:nvPicPr>
          <p:cNvPr id="13" name="Image 1" descr="preencoded.png"/>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72095" y="4063365"/>
            <a:ext cx="336828" cy="336828"/>
          </a:xfrm>
          <a:prstGeom prst="rect">
            <a:avLst/>
          </a:prstGeom>
        </p:spPr>
      </p:pic>
      <p:sp>
        <p:nvSpPr>
          <p:cNvPr id="14" name="Text 10"/>
          <p:cNvSpPr/>
          <p:nvPr/>
        </p:nvSpPr>
        <p:spPr>
          <a:xfrm>
            <a:off x="572095" y="4568547"/>
            <a:ext cx="1684496" cy="210502"/>
          </a:xfrm>
          <a:prstGeom prst="rect">
            <a:avLst/>
          </a:prstGeom>
          <a:noFill/>
          <a:ln/>
        </p:spPr>
        <p:txBody>
          <a:bodyPr wrap="none" lIns="0" tIns="0" rIns="0" bIns="0" rtlCol="0" anchor="t"/>
          <a:lstStyle/>
          <a:p>
            <a:pPr marL="0" indent="0" algn="l">
              <a:lnSpc>
                <a:spcPts val="1650"/>
              </a:lnSpc>
              <a:buNone/>
            </a:pPr>
            <a:r>
              <a:rPr lang="en-US" sz="1600" dirty="0">
                <a:solidFill>
                  <a:srgbClr val="55575A"/>
                </a:solidFill>
                <a:latin typeface="Times New Roman" panose="02020603050405020304" pitchFamily="18" charset="0"/>
                <a:ea typeface="Alice" pitchFamily="34" charset="-122"/>
                <a:cs typeface="Times New Roman" panose="02020603050405020304" pitchFamily="18" charset="0"/>
              </a:rPr>
              <a:t>Тропосфера</a:t>
            </a:r>
            <a:endParaRPr lang="en-US" sz="1600" dirty="0">
              <a:latin typeface="Times New Roman" panose="02020603050405020304" pitchFamily="18" charset="0"/>
              <a:cs typeface="Times New Roman" panose="02020603050405020304" pitchFamily="18" charset="0"/>
            </a:endParaRPr>
          </a:p>
        </p:txBody>
      </p:sp>
      <p:sp>
        <p:nvSpPr>
          <p:cNvPr id="15" name="Text 11"/>
          <p:cNvSpPr/>
          <p:nvPr/>
        </p:nvSpPr>
        <p:spPr>
          <a:xfrm>
            <a:off x="572095" y="4859893"/>
            <a:ext cx="4383167" cy="646867"/>
          </a:xfrm>
          <a:prstGeom prst="rect">
            <a:avLst/>
          </a:prstGeom>
          <a:noFill/>
          <a:ln/>
        </p:spPr>
        <p:txBody>
          <a:bodyPr wrap="square" lIns="0" tIns="0" rIns="0" bIns="0" rtlCol="0" anchor="t"/>
          <a:lstStyle/>
          <a:p>
            <a:pPr marL="0" indent="0" algn="l">
              <a:lnSpc>
                <a:spcPts val="16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Ең төменгі атмосфералық қабат. Жоғары қысым және ылғалдылық радиотолқындарды жұтады. Ұялы байланыс пен Wi-Fi сигналдарына әсер етеді.</a:t>
            </a:r>
            <a:endParaRPr lang="en-US" sz="1200" dirty="0">
              <a:latin typeface="Times New Roman" panose="02020603050405020304" pitchFamily="18" charset="0"/>
              <a:cs typeface="Times New Roman" panose="02020603050405020304" pitchFamily="18" charset="0"/>
            </a:endParaRPr>
          </a:p>
        </p:txBody>
      </p:sp>
      <p:pic>
        <p:nvPicPr>
          <p:cNvPr id="16" name="Image 2" descr="preencoded.png"/>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5123617" y="4063365"/>
            <a:ext cx="336828" cy="336828"/>
          </a:xfrm>
          <a:prstGeom prst="rect">
            <a:avLst/>
          </a:prstGeom>
        </p:spPr>
      </p:pic>
      <p:sp>
        <p:nvSpPr>
          <p:cNvPr id="17" name="Text 12"/>
          <p:cNvSpPr/>
          <p:nvPr/>
        </p:nvSpPr>
        <p:spPr>
          <a:xfrm>
            <a:off x="5123617" y="4568547"/>
            <a:ext cx="1684496" cy="210502"/>
          </a:xfrm>
          <a:prstGeom prst="rect">
            <a:avLst/>
          </a:prstGeom>
          <a:noFill/>
          <a:ln/>
        </p:spPr>
        <p:txBody>
          <a:bodyPr wrap="none" lIns="0" tIns="0" rIns="0" bIns="0" rtlCol="0" anchor="t"/>
          <a:lstStyle/>
          <a:p>
            <a:pPr marL="0" indent="0" algn="l">
              <a:lnSpc>
                <a:spcPts val="1650"/>
              </a:lnSpc>
              <a:buNone/>
            </a:pPr>
            <a:r>
              <a:rPr lang="en-US" sz="1600" dirty="0">
                <a:solidFill>
                  <a:srgbClr val="55575A"/>
                </a:solidFill>
                <a:latin typeface="Times New Roman" panose="02020603050405020304" pitchFamily="18" charset="0"/>
                <a:ea typeface="Alice" pitchFamily="34" charset="-122"/>
                <a:cs typeface="Times New Roman" panose="02020603050405020304" pitchFamily="18" charset="0"/>
              </a:rPr>
              <a:t>Ионосфера</a:t>
            </a:r>
            <a:endParaRPr lang="en-US" sz="1600" dirty="0">
              <a:latin typeface="Times New Roman" panose="02020603050405020304" pitchFamily="18" charset="0"/>
              <a:cs typeface="Times New Roman" panose="02020603050405020304" pitchFamily="18" charset="0"/>
            </a:endParaRPr>
          </a:p>
        </p:txBody>
      </p:sp>
      <p:sp>
        <p:nvSpPr>
          <p:cNvPr id="18" name="Text 13"/>
          <p:cNvSpPr/>
          <p:nvPr/>
        </p:nvSpPr>
        <p:spPr>
          <a:xfrm>
            <a:off x="5123617" y="4859893"/>
            <a:ext cx="4383167" cy="646867"/>
          </a:xfrm>
          <a:prstGeom prst="rect">
            <a:avLst/>
          </a:prstGeom>
          <a:noFill/>
          <a:ln/>
        </p:spPr>
        <p:txBody>
          <a:bodyPr wrap="square" lIns="0" tIns="0" rIns="0" bIns="0" rtlCol="0" anchor="t"/>
          <a:lstStyle/>
          <a:p>
            <a:pPr marL="0" indent="0" algn="l">
              <a:lnSpc>
                <a:spcPts val="16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Иондалған газдар қабаты. Радиотолқындарды шағылыстырады, ұзақ қашықтықтағы радиобайланысты мүмкін етеді. Газ құрамы тәуліктік өзгереді.</a:t>
            </a:r>
            <a:endParaRPr lang="en-US" sz="1200" dirty="0">
              <a:latin typeface="Times New Roman" panose="02020603050405020304" pitchFamily="18" charset="0"/>
              <a:cs typeface="Times New Roman" panose="02020603050405020304" pitchFamily="18" charset="0"/>
            </a:endParaRPr>
          </a:p>
        </p:txBody>
      </p:sp>
      <p:pic>
        <p:nvPicPr>
          <p:cNvPr id="19" name="Image 3" descr="preencoded.png"/>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9675138" y="4063365"/>
            <a:ext cx="336828" cy="336828"/>
          </a:xfrm>
          <a:prstGeom prst="rect">
            <a:avLst/>
          </a:prstGeom>
        </p:spPr>
      </p:pic>
      <p:sp>
        <p:nvSpPr>
          <p:cNvPr id="20" name="Text 14"/>
          <p:cNvSpPr/>
          <p:nvPr/>
        </p:nvSpPr>
        <p:spPr>
          <a:xfrm>
            <a:off x="9675138" y="4568547"/>
            <a:ext cx="1684496" cy="210502"/>
          </a:xfrm>
          <a:prstGeom prst="rect">
            <a:avLst/>
          </a:prstGeom>
          <a:noFill/>
          <a:ln/>
        </p:spPr>
        <p:txBody>
          <a:bodyPr wrap="none" lIns="0" tIns="0" rIns="0" bIns="0" rtlCol="0" anchor="t"/>
          <a:lstStyle/>
          <a:p>
            <a:pPr marL="0" indent="0" algn="l">
              <a:lnSpc>
                <a:spcPts val="1650"/>
              </a:lnSpc>
              <a:buNone/>
            </a:pPr>
            <a:r>
              <a:rPr lang="en-US" sz="1600" dirty="0">
                <a:solidFill>
                  <a:srgbClr val="55575A"/>
                </a:solidFill>
                <a:latin typeface="Times New Roman" panose="02020603050405020304" pitchFamily="18" charset="0"/>
                <a:ea typeface="Alice" pitchFamily="34" charset="-122"/>
                <a:cs typeface="Times New Roman" panose="02020603050405020304" pitchFamily="18" charset="0"/>
              </a:rPr>
              <a:t>Экзосфера</a:t>
            </a:r>
            <a:endParaRPr lang="en-US" sz="1600" dirty="0">
              <a:latin typeface="Times New Roman" panose="02020603050405020304" pitchFamily="18" charset="0"/>
              <a:cs typeface="Times New Roman" panose="02020603050405020304" pitchFamily="18" charset="0"/>
            </a:endParaRPr>
          </a:p>
        </p:txBody>
      </p:sp>
      <p:sp>
        <p:nvSpPr>
          <p:cNvPr id="21" name="Text 15"/>
          <p:cNvSpPr/>
          <p:nvPr/>
        </p:nvSpPr>
        <p:spPr>
          <a:xfrm>
            <a:off x="9675138" y="4859893"/>
            <a:ext cx="4383167" cy="646867"/>
          </a:xfrm>
          <a:prstGeom prst="rect">
            <a:avLst/>
          </a:prstGeom>
          <a:noFill/>
          <a:ln/>
        </p:spPr>
        <p:txBody>
          <a:bodyPr wrap="square" lIns="0" tIns="0" rIns="0" bIns="0" rtlCol="0" anchor="t"/>
          <a:lstStyle/>
          <a:p>
            <a:pPr marL="0" indent="0" algn="l">
              <a:lnSpc>
                <a:spcPts val="16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Космосқа шекаралас қабат. Өте аз қысым, молекулалар сирек. Спутниктік сигналдар бөгетсіз таралады, бірақ космостық сәулелену әсер етеді.</a:t>
            </a:r>
            <a:endParaRPr lang="en-US" sz="1200" dirty="0">
              <a:latin typeface="Times New Roman" panose="02020603050405020304" pitchFamily="18" charset="0"/>
              <a:cs typeface="Times New Roman" panose="02020603050405020304" pitchFamily="18" charset="0"/>
            </a:endParaRPr>
          </a:p>
        </p:txBody>
      </p:sp>
      <p:sp>
        <p:nvSpPr>
          <p:cNvPr id="22" name="Text 16"/>
          <p:cNvSpPr/>
          <p:nvPr/>
        </p:nvSpPr>
        <p:spPr>
          <a:xfrm>
            <a:off x="572095" y="5708809"/>
            <a:ext cx="4856678" cy="252651"/>
          </a:xfrm>
          <a:prstGeom prst="rect">
            <a:avLst/>
          </a:prstGeom>
          <a:noFill/>
          <a:ln/>
        </p:spPr>
        <p:txBody>
          <a:bodyPr wrap="none" lIns="0" tIns="0" rIns="0" bIns="0" rtlCol="0" anchor="t"/>
          <a:lstStyle/>
          <a:p>
            <a:pPr marL="0" indent="0" algn="l">
              <a:lnSpc>
                <a:spcPts val="1950"/>
              </a:lnSpc>
              <a:buNone/>
            </a:pPr>
            <a:r>
              <a:rPr lang="en-US" dirty="0">
                <a:solidFill>
                  <a:srgbClr val="0C0D0F"/>
                </a:solidFill>
                <a:latin typeface="Times New Roman" panose="02020603050405020304" pitchFamily="18" charset="0"/>
                <a:ea typeface="Alice" pitchFamily="34" charset="-122"/>
                <a:cs typeface="Times New Roman" panose="02020603050405020304" pitchFamily="18" charset="0"/>
              </a:rPr>
              <a:t>Химиялық құрам мен ЭМ толқындар өзара әрекеті</a:t>
            </a:r>
            <a:endParaRPr lang="en-US" dirty="0">
              <a:latin typeface="Times New Roman" panose="02020603050405020304" pitchFamily="18" charset="0"/>
              <a:cs typeface="Times New Roman" panose="02020603050405020304" pitchFamily="18" charset="0"/>
            </a:endParaRPr>
          </a:p>
        </p:txBody>
      </p:sp>
      <p:sp>
        <p:nvSpPr>
          <p:cNvPr id="23" name="Text 17"/>
          <p:cNvSpPr/>
          <p:nvPr/>
        </p:nvSpPr>
        <p:spPr>
          <a:xfrm>
            <a:off x="572095" y="6163508"/>
            <a:ext cx="13486209" cy="646867"/>
          </a:xfrm>
          <a:prstGeom prst="rect">
            <a:avLst/>
          </a:prstGeom>
          <a:noFill/>
          <a:ln/>
        </p:spPr>
        <p:txBody>
          <a:bodyPr wrap="square" lIns="0" tIns="0" rIns="0" bIns="0" rtlCol="0" anchor="t"/>
          <a:lstStyle/>
          <a:p>
            <a:pPr marL="0" indent="0" algn="l">
              <a:lnSpc>
                <a:spcPts val="16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Әр газ молекуласының өзіндік резонанстық жиілігі бар. Электромагниттік толқын осы жиілікке жақындаған кезде күшті жұтылу байқалады. Мысалы, су буы микротолқынды диапазонда күшті жұтқыш, ал оттегі ультракүлгін диапазонда озон түзе отырып фотондарды жұтады. Осылайша, атмосферадағы газдардың химиялық құрамы мен олардың парциалды қысымдары (Дальтон заңы бойынша) электромагниттік толқындардың қандай жиіліктерінің еркін таралатынын және қайсысының жұтылатынын анықтайды.</a:t>
            </a:r>
            <a:endParaRPr lang="en-US" sz="1200" dirty="0">
              <a:latin typeface="Times New Roman" panose="02020603050405020304" pitchFamily="18" charset="0"/>
              <a:cs typeface="Times New Roman" panose="02020603050405020304" pitchFamily="18" charset="0"/>
            </a:endParaRPr>
          </a:p>
        </p:txBody>
      </p:sp>
      <p:sp>
        <p:nvSpPr>
          <p:cNvPr id="24" name="Shape 18"/>
          <p:cNvSpPr/>
          <p:nvPr/>
        </p:nvSpPr>
        <p:spPr>
          <a:xfrm>
            <a:off x="572095" y="6961942"/>
            <a:ext cx="13486209" cy="572333"/>
          </a:xfrm>
          <a:prstGeom prst="roundRect">
            <a:avLst>
              <a:gd name="adj" fmla="val 21192"/>
            </a:avLst>
          </a:prstGeom>
          <a:solidFill>
            <a:srgbClr val="FFC4B3"/>
          </a:solidFill>
          <a:ln/>
        </p:spPr>
      </p:sp>
      <p:pic>
        <p:nvPicPr>
          <p:cNvPr id="25" name="Image 4" descr="preencoded.png"/>
          <p:cNvPicPr>
            <a:picLocks noChangeAspect="1"/>
          </p:cNvPicPr>
          <p:nvPr/>
        </p:nvPicPr>
        <p:blipFill>
          <a:blip r:embed="rId8"/>
          <a:stretch>
            <a:fillRect/>
          </a:stretch>
        </p:blipFill>
        <p:spPr>
          <a:xfrm>
            <a:off x="706755" y="7172325"/>
            <a:ext cx="168354" cy="134660"/>
          </a:xfrm>
          <a:prstGeom prst="rect">
            <a:avLst/>
          </a:prstGeom>
        </p:spPr>
      </p:pic>
      <p:sp>
        <p:nvSpPr>
          <p:cNvPr id="26" name="Text 19"/>
          <p:cNvSpPr/>
          <p:nvPr/>
        </p:nvSpPr>
        <p:spPr>
          <a:xfrm>
            <a:off x="1009769" y="7130177"/>
            <a:ext cx="12913876" cy="215622"/>
          </a:xfrm>
          <a:prstGeom prst="rect">
            <a:avLst/>
          </a:prstGeom>
          <a:noFill/>
          <a:ln/>
        </p:spPr>
        <p:txBody>
          <a:bodyPr wrap="none" lIns="0" tIns="0" rIns="0" bIns="0" rtlCol="0" anchor="t"/>
          <a:lstStyle/>
          <a:p>
            <a:pPr marL="0" indent="0" algn="l">
              <a:lnSpc>
                <a:spcPts val="1650"/>
              </a:lnSpc>
              <a:buNone/>
            </a:pPr>
            <a:r>
              <a:rPr lang="en-US" sz="1200" b="1" dirty="0">
                <a:solidFill>
                  <a:srgbClr val="000000"/>
                </a:solidFill>
                <a:latin typeface="Times New Roman" panose="02020603050405020304" pitchFamily="18" charset="0"/>
                <a:ea typeface="Manrope" pitchFamily="34" charset="-122"/>
                <a:cs typeface="Times New Roman" panose="02020603050405020304" pitchFamily="18" charset="0"/>
              </a:rPr>
              <a:t>Оқушылар үшін сұрақ:</a:t>
            </a:r>
            <a:r>
              <a:rPr lang="en-US" sz="1200" dirty="0">
                <a:solidFill>
                  <a:srgbClr val="000000"/>
                </a:solidFill>
                <a:latin typeface="Times New Roman" panose="02020603050405020304" pitchFamily="18" charset="0"/>
                <a:ea typeface="Manrope" pitchFamily="34" charset="-122"/>
                <a:cs typeface="Times New Roman" panose="02020603050405020304" pitchFamily="18" charset="0"/>
              </a:rPr>
              <a:t> Неліктен радиолокация су буы көп болатын ылғалды ауа райында нашарлайды? (Жауап: Су молекулалары микротолқындарды белсенді жұтады, сигнал қуаты азаяды)</a:t>
            </a:r>
            <a:endParaRPr 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300033" y="321771"/>
            <a:ext cx="6662261" cy="385763"/>
          </a:xfrm>
          <a:prstGeom prst="rect">
            <a:avLst/>
          </a:prstGeom>
          <a:noFill/>
          <a:ln/>
        </p:spPr>
        <p:txBody>
          <a:bodyPr wrap="none" lIns="0" tIns="0" rIns="0" bIns="0" rtlCol="0" anchor="t"/>
          <a:lstStyle/>
          <a:p>
            <a:pPr marL="0" indent="0" algn="ctr">
              <a:lnSpc>
                <a:spcPts val="3000"/>
              </a:lnSpc>
              <a:buNone/>
            </a:pPr>
            <a:r>
              <a:rPr lang="en-US" sz="4000" b="1" dirty="0">
                <a:solidFill>
                  <a:srgbClr val="0C0D0F"/>
                </a:solidFill>
                <a:latin typeface="Times New Roman" panose="02020603050405020304" pitchFamily="18" charset="0"/>
                <a:ea typeface="Alice" pitchFamily="34" charset="-122"/>
                <a:cs typeface="Times New Roman" panose="02020603050405020304" pitchFamily="18" charset="0"/>
              </a:rPr>
              <a:t>Сабақты қорытындылау және үй тапсырмасы</a:t>
            </a:r>
            <a:endParaRPr lang="en-US" sz="4000" b="1" dirty="0">
              <a:latin typeface="Times New Roman" panose="02020603050405020304" pitchFamily="18" charset="0"/>
              <a:cs typeface="Times New Roman" panose="02020603050405020304" pitchFamily="18" charset="0"/>
            </a:endParaRPr>
          </a:p>
        </p:txBody>
      </p:sp>
      <p:sp>
        <p:nvSpPr>
          <p:cNvPr id="3" name="Text 1"/>
          <p:cNvSpPr/>
          <p:nvPr/>
        </p:nvSpPr>
        <p:spPr>
          <a:xfrm>
            <a:off x="572095" y="972026"/>
            <a:ext cx="13486209" cy="395049"/>
          </a:xfrm>
          <a:prstGeom prst="rect">
            <a:avLst/>
          </a:prstGeom>
          <a:noFill/>
          <a:ln/>
        </p:spPr>
        <p:txBody>
          <a:bodyPr wrap="square" lIns="0" tIns="0" rIns="0" bIns="0" rtlCol="0" anchor="t"/>
          <a:lstStyle/>
          <a:p>
            <a:pPr marL="0" indent="0" algn="l">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Сабақтың соңында оқушылар өздері алған білімді қысқаша қорытындылап, негізгі ұғымдарды бекітеді. «1 сөйлем – 1 қорытынды» әдісі арқылы әр оқушы электромагниттік толқындар туралы өз түсінігін тұжырымдайды. Бұл әдіс білімді жүйелеуге және ауызша сөйлеу дағдыларын дамытуға көмектеседі.</a:t>
            </a:r>
            <a:endParaRPr lang="en-US" sz="1200" dirty="0">
              <a:latin typeface="Times New Roman" panose="02020603050405020304" pitchFamily="18" charset="0"/>
              <a:cs typeface="Times New Roman" panose="02020603050405020304" pitchFamily="18" charset="0"/>
            </a:endParaRPr>
          </a:p>
        </p:txBody>
      </p:sp>
      <p:sp>
        <p:nvSpPr>
          <p:cNvPr id="4" name="Text 2"/>
          <p:cNvSpPr/>
          <p:nvPr/>
        </p:nvSpPr>
        <p:spPr>
          <a:xfrm>
            <a:off x="572095" y="1552218"/>
            <a:ext cx="5148620" cy="308610"/>
          </a:xfrm>
          <a:prstGeom prst="rect">
            <a:avLst/>
          </a:prstGeom>
          <a:noFill/>
          <a:ln/>
        </p:spPr>
        <p:txBody>
          <a:bodyPr wrap="none" lIns="0" tIns="0" rIns="0" bIns="0" rtlCol="0" anchor="t"/>
          <a:lstStyle/>
          <a:p>
            <a:pPr marL="0" indent="0" algn="l">
              <a:lnSpc>
                <a:spcPts val="2400"/>
              </a:lnSpc>
              <a:buNone/>
            </a:pPr>
            <a:r>
              <a:rPr lang="en-US" sz="3200" b="1" dirty="0">
                <a:solidFill>
                  <a:srgbClr val="0C0D0F"/>
                </a:solidFill>
                <a:latin typeface="Times New Roman" panose="02020603050405020304" pitchFamily="18" charset="0"/>
                <a:ea typeface="Alice" pitchFamily="34" charset="-122"/>
                <a:cs typeface="Times New Roman" panose="02020603050405020304" pitchFamily="18" charset="0"/>
              </a:rPr>
              <a:t>Қорытынды әдісі: «1 сөйлем – 1 қорытынды»</a:t>
            </a:r>
            <a:endParaRPr lang="en-US" sz="3200" b="1" dirty="0">
              <a:latin typeface="Times New Roman" panose="02020603050405020304" pitchFamily="18" charset="0"/>
              <a:cs typeface="Times New Roman" panose="02020603050405020304" pitchFamily="18" charset="0"/>
            </a:endParaRPr>
          </a:p>
        </p:txBody>
      </p:sp>
      <p:sp>
        <p:nvSpPr>
          <p:cNvPr id="5" name="Text 3"/>
          <p:cNvSpPr/>
          <p:nvPr/>
        </p:nvSpPr>
        <p:spPr>
          <a:xfrm>
            <a:off x="757238" y="2184797"/>
            <a:ext cx="13301067" cy="197525"/>
          </a:xfrm>
          <a:prstGeom prst="rect">
            <a:avLst/>
          </a:prstGeom>
          <a:noFill/>
          <a:ln/>
        </p:spPr>
        <p:txBody>
          <a:bodyPr wrap="none" lIns="0" tIns="0" rIns="0" bIns="0" rtlCol="0" anchor="t"/>
          <a:lstStyle/>
          <a:p>
            <a:pPr marL="0" indent="0" algn="l">
              <a:lnSpc>
                <a:spcPts val="1550"/>
              </a:lnSpc>
              <a:buNone/>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Басталу сөзі:</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a:t>
            </a:r>
            <a:r>
              <a:rPr lang="en-US" sz="1200" dirty="0">
                <a:solidFill>
                  <a:srgbClr val="FF7047"/>
                </a:solidFill>
                <a:latin typeface="Times New Roman" panose="02020603050405020304" pitchFamily="18" charset="0"/>
                <a:ea typeface="Manrope" pitchFamily="34" charset="-122"/>
                <a:cs typeface="Times New Roman" panose="02020603050405020304" pitchFamily="18" charset="0"/>
              </a:rPr>
              <a:t>«Электромагниттік толқын – бұл ...»</a:t>
            </a:r>
            <a:endParaRPr lang="en-US" sz="1200" dirty="0">
              <a:latin typeface="Times New Roman" panose="02020603050405020304" pitchFamily="18" charset="0"/>
              <a:cs typeface="Times New Roman" panose="02020603050405020304" pitchFamily="18" charset="0"/>
            </a:endParaRPr>
          </a:p>
        </p:txBody>
      </p:sp>
      <p:sp>
        <p:nvSpPr>
          <p:cNvPr id="6" name="Text 4"/>
          <p:cNvSpPr/>
          <p:nvPr/>
        </p:nvSpPr>
        <p:spPr>
          <a:xfrm>
            <a:off x="757238" y="2521148"/>
            <a:ext cx="13301067" cy="197525"/>
          </a:xfrm>
          <a:prstGeom prst="rect">
            <a:avLst/>
          </a:prstGeom>
          <a:noFill/>
          <a:ln/>
        </p:spPr>
        <p:txBody>
          <a:bodyPr wrap="none" lIns="0" tIns="0" rIns="0" bIns="0" rtlCol="0" anchor="t"/>
          <a:lstStyle/>
          <a:p>
            <a:pPr marL="0" indent="0" algn="l">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Әр оқушы осы сөйлемді жалғастырып, өз қорытындысын айтады. Мысалдар:</a:t>
            </a:r>
            <a:endParaRPr lang="en-US" sz="1200" dirty="0">
              <a:latin typeface="Times New Roman" panose="02020603050405020304" pitchFamily="18" charset="0"/>
              <a:cs typeface="Times New Roman" panose="02020603050405020304" pitchFamily="18" charset="0"/>
            </a:endParaRPr>
          </a:p>
        </p:txBody>
      </p:sp>
      <p:sp>
        <p:nvSpPr>
          <p:cNvPr id="7" name="Shape 5"/>
          <p:cNvSpPr/>
          <p:nvPr/>
        </p:nvSpPr>
        <p:spPr>
          <a:xfrm>
            <a:off x="572095" y="2045970"/>
            <a:ext cx="15240" cy="811530"/>
          </a:xfrm>
          <a:prstGeom prst="rect">
            <a:avLst/>
          </a:prstGeom>
          <a:solidFill>
            <a:srgbClr val="FF7047"/>
          </a:solidFill>
          <a:ln/>
        </p:spPr>
      </p:sp>
      <p:pic>
        <p:nvPicPr>
          <p:cNvPr id="8" name="Image 0" descr="preencoded.png"/>
          <p:cNvPicPr>
            <a:picLocks noChangeAspect="1"/>
          </p:cNvPicPr>
          <p:nvPr/>
        </p:nvPicPr>
        <p:blipFill>
          <a:blip r:embed="rId3"/>
          <a:stretch>
            <a:fillRect/>
          </a:stretch>
        </p:blipFill>
        <p:spPr>
          <a:xfrm>
            <a:off x="572095" y="2996327"/>
            <a:ext cx="6681430" cy="592336"/>
          </a:xfrm>
          <a:prstGeom prst="rect">
            <a:avLst/>
          </a:prstGeom>
        </p:spPr>
      </p:pic>
      <p:sp>
        <p:nvSpPr>
          <p:cNvPr id="9" name="Text 6"/>
          <p:cNvSpPr/>
          <p:nvPr/>
        </p:nvSpPr>
        <p:spPr>
          <a:xfrm>
            <a:off x="695444" y="3119676"/>
            <a:ext cx="6434733" cy="197525"/>
          </a:xfrm>
          <a:prstGeom prst="rect">
            <a:avLst/>
          </a:prstGeom>
          <a:noFill/>
          <a:ln/>
        </p:spPr>
        <p:txBody>
          <a:bodyPr wrap="none" lIns="0" tIns="0" rIns="0" bIns="0" rtlCol="0" anchor="t"/>
          <a:lstStyle/>
          <a:p>
            <a:pPr marL="0" indent="0" algn="l">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«...үдемелі зарядтан пайда болатын, электр және магнит өрістерінің кеңістікте таралуы»</a:t>
            </a:r>
            <a:endParaRPr lang="en-US" sz="1200" dirty="0">
              <a:latin typeface="Times New Roman" panose="02020603050405020304" pitchFamily="18" charset="0"/>
              <a:cs typeface="Times New Roman" panose="02020603050405020304" pitchFamily="18" charset="0"/>
            </a:endParaRPr>
          </a:p>
        </p:txBody>
      </p:sp>
      <p:pic>
        <p:nvPicPr>
          <p:cNvPr id="10" name="Image 1" descr="preencoded.png"/>
          <p:cNvPicPr>
            <a:picLocks noChangeAspect="1"/>
          </p:cNvPicPr>
          <p:nvPr/>
        </p:nvPicPr>
        <p:blipFill>
          <a:blip r:embed="rId3"/>
          <a:stretch>
            <a:fillRect/>
          </a:stretch>
        </p:blipFill>
        <p:spPr>
          <a:xfrm>
            <a:off x="7376874" y="2996327"/>
            <a:ext cx="6681430" cy="592336"/>
          </a:xfrm>
          <a:prstGeom prst="rect">
            <a:avLst/>
          </a:prstGeom>
        </p:spPr>
      </p:pic>
      <p:sp>
        <p:nvSpPr>
          <p:cNvPr id="11" name="Text 7"/>
          <p:cNvSpPr/>
          <p:nvPr/>
        </p:nvSpPr>
        <p:spPr>
          <a:xfrm>
            <a:off x="7500223" y="3119676"/>
            <a:ext cx="6434733" cy="197525"/>
          </a:xfrm>
          <a:prstGeom prst="rect">
            <a:avLst/>
          </a:prstGeom>
          <a:noFill/>
          <a:ln/>
        </p:spPr>
        <p:txBody>
          <a:bodyPr wrap="none" lIns="0" tIns="0" rIns="0" bIns="0" rtlCol="0" anchor="t"/>
          <a:lstStyle/>
          <a:p>
            <a:pPr marL="0" indent="0" algn="l">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«...жарық жылдамдығымен таралатын және энергия тасымалдайтын көлденең толқын»</a:t>
            </a:r>
            <a:endParaRPr lang="en-US" sz="1200" dirty="0">
              <a:latin typeface="Times New Roman" panose="02020603050405020304" pitchFamily="18" charset="0"/>
              <a:cs typeface="Times New Roman" panose="02020603050405020304" pitchFamily="18" charset="0"/>
            </a:endParaRPr>
          </a:p>
        </p:txBody>
      </p:sp>
      <p:pic>
        <p:nvPicPr>
          <p:cNvPr id="12" name="Image 2" descr="preencoded.png"/>
          <p:cNvPicPr>
            <a:picLocks noChangeAspect="1"/>
          </p:cNvPicPr>
          <p:nvPr/>
        </p:nvPicPr>
        <p:blipFill>
          <a:blip r:embed="rId3"/>
          <a:stretch>
            <a:fillRect/>
          </a:stretch>
        </p:blipFill>
        <p:spPr>
          <a:xfrm>
            <a:off x="572095" y="3712012"/>
            <a:ext cx="6681430" cy="592336"/>
          </a:xfrm>
          <a:prstGeom prst="rect">
            <a:avLst/>
          </a:prstGeom>
        </p:spPr>
      </p:pic>
      <p:sp>
        <p:nvSpPr>
          <p:cNvPr id="13" name="Text 8"/>
          <p:cNvSpPr/>
          <p:nvPr/>
        </p:nvSpPr>
        <p:spPr>
          <a:xfrm>
            <a:off x="695444" y="3835360"/>
            <a:ext cx="6434733" cy="197525"/>
          </a:xfrm>
          <a:prstGeom prst="rect">
            <a:avLst/>
          </a:prstGeom>
          <a:noFill/>
          <a:ln/>
        </p:spPr>
        <p:txBody>
          <a:bodyPr wrap="none" lIns="0" tIns="0" rIns="0" bIns="0" rtlCol="0" anchor="t"/>
          <a:lstStyle/>
          <a:p>
            <a:pPr marL="0" indent="0" algn="l">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«...заттармен жұтылып немесе шығарылатын, біздің өміріміз үшін өте маңызды құбылыс»</a:t>
            </a:r>
            <a:endParaRPr lang="en-US" sz="1200" dirty="0">
              <a:latin typeface="Times New Roman" panose="02020603050405020304" pitchFamily="18" charset="0"/>
              <a:cs typeface="Times New Roman" panose="02020603050405020304" pitchFamily="18" charset="0"/>
            </a:endParaRPr>
          </a:p>
        </p:txBody>
      </p:sp>
      <p:pic>
        <p:nvPicPr>
          <p:cNvPr id="14" name="Image 3" descr="preencoded.png"/>
          <p:cNvPicPr>
            <a:picLocks noChangeAspect="1"/>
          </p:cNvPicPr>
          <p:nvPr/>
        </p:nvPicPr>
        <p:blipFill>
          <a:blip r:embed="rId3"/>
          <a:stretch>
            <a:fillRect/>
          </a:stretch>
        </p:blipFill>
        <p:spPr>
          <a:xfrm>
            <a:off x="7376874" y="3712012"/>
            <a:ext cx="6681430" cy="592336"/>
          </a:xfrm>
          <a:prstGeom prst="rect">
            <a:avLst/>
          </a:prstGeom>
        </p:spPr>
      </p:pic>
      <p:sp>
        <p:nvSpPr>
          <p:cNvPr id="15" name="Text 9"/>
          <p:cNvSpPr/>
          <p:nvPr/>
        </p:nvSpPr>
        <p:spPr>
          <a:xfrm>
            <a:off x="7500223" y="3835360"/>
            <a:ext cx="6434733" cy="197525"/>
          </a:xfrm>
          <a:prstGeom prst="rect">
            <a:avLst/>
          </a:prstGeom>
          <a:noFill/>
          <a:ln/>
        </p:spPr>
        <p:txBody>
          <a:bodyPr wrap="none" lIns="0" tIns="0" rIns="0" bIns="0" rtlCol="0" anchor="t"/>
          <a:lstStyle/>
          <a:p>
            <a:pPr marL="0" indent="0" algn="l">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«...радио, телевидение, интернет және медициналық аппаратураның жұмыс істеу негізі»</a:t>
            </a:r>
            <a:endParaRPr lang="en-US" sz="1200" dirty="0">
              <a:latin typeface="Times New Roman" panose="02020603050405020304" pitchFamily="18" charset="0"/>
              <a:cs typeface="Times New Roman" panose="02020603050405020304" pitchFamily="18" charset="0"/>
            </a:endParaRPr>
          </a:p>
        </p:txBody>
      </p:sp>
      <p:sp>
        <p:nvSpPr>
          <p:cNvPr id="16" name="Text 10"/>
          <p:cNvSpPr/>
          <p:nvPr/>
        </p:nvSpPr>
        <p:spPr>
          <a:xfrm>
            <a:off x="572095" y="4566523"/>
            <a:ext cx="4095512" cy="308610"/>
          </a:xfrm>
          <a:prstGeom prst="rect">
            <a:avLst/>
          </a:prstGeom>
          <a:noFill/>
          <a:ln/>
        </p:spPr>
        <p:txBody>
          <a:bodyPr wrap="none" lIns="0" tIns="0" rIns="0" bIns="0" rtlCol="0" anchor="t"/>
          <a:lstStyle/>
          <a:p>
            <a:pPr marL="0" indent="0" algn="l">
              <a:lnSpc>
                <a:spcPts val="2400"/>
              </a:lnSpc>
              <a:buNone/>
            </a:pPr>
            <a:r>
              <a:rPr lang="en-US" sz="3200" dirty="0">
                <a:solidFill>
                  <a:srgbClr val="0C0D0F"/>
                </a:solidFill>
                <a:latin typeface="Times New Roman" panose="02020603050405020304" pitchFamily="18" charset="0"/>
                <a:ea typeface="Alice" pitchFamily="34" charset="-122"/>
                <a:cs typeface="Times New Roman" panose="02020603050405020304" pitchFamily="18" charset="0"/>
              </a:rPr>
              <a:t>Үй тапсырмасы: Өмірдегі қолданыс</a:t>
            </a:r>
            <a:endParaRPr lang="en-US" sz="3200" dirty="0">
              <a:latin typeface="Times New Roman" panose="02020603050405020304" pitchFamily="18" charset="0"/>
              <a:cs typeface="Times New Roman" panose="02020603050405020304" pitchFamily="18" charset="0"/>
            </a:endParaRPr>
          </a:p>
        </p:txBody>
      </p:sp>
      <p:sp>
        <p:nvSpPr>
          <p:cNvPr id="17" name="Text 11"/>
          <p:cNvSpPr/>
          <p:nvPr/>
        </p:nvSpPr>
        <p:spPr>
          <a:xfrm>
            <a:off x="572095" y="4998482"/>
            <a:ext cx="7971234" cy="395049"/>
          </a:xfrm>
          <a:prstGeom prst="rect">
            <a:avLst/>
          </a:prstGeom>
          <a:noFill/>
          <a:ln/>
        </p:spPr>
        <p:txBody>
          <a:bodyPr wrap="square" lIns="0" tIns="0" rIns="0" bIns="0" rtlCol="0" anchor="t"/>
          <a:lstStyle/>
          <a:p>
            <a:pPr marL="0" indent="0" algn="l">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Оқушылар электромагниттік толқындардың жұтылуына байланысты бес нақты мысал жазуы керек. Әр мысалға толқын түрі, жұтылу механизмі және практикалық маңыздылығы көрсетілуі тиіс.</a:t>
            </a:r>
            <a:endParaRPr lang="en-US" sz="1200" dirty="0">
              <a:latin typeface="Times New Roman" panose="02020603050405020304" pitchFamily="18" charset="0"/>
              <a:cs typeface="Times New Roman" panose="02020603050405020304" pitchFamily="18" charset="0"/>
            </a:endParaRPr>
          </a:p>
        </p:txBody>
      </p:sp>
      <p:sp>
        <p:nvSpPr>
          <p:cNvPr id="18" name="Text 12"/>
          <p:cNvSpPr/>
          <p:nvPr/>
        </p:nvSpPr>
        <p:spPr>
          <a:xfrm>
            <a:off x="572095" y="5516880"/>
            <a:ext cx="1567458" cy="192881"/>
          </a:xfrm>
          <a:prstGeom prst="rect">
            <a:avLst/>
          </a:prstGeom>
          <a:noFill/>
          <a:ln/>
        </p:spPr>
        <p:txBody>
          <a:bodyPr wrap="none" lIns="0" tIns="0" rIns="0" bIns="0" rtlCol="0" anchor="t"/>
          <a:lstStyle/>
          <a:p>
            <a:pPr marL="0" indent="0" algn="l">
              <a:lnSpc>
                <a:spcPts val="1500"/>
              </a:lnSpc>
              <a:buNone/>
            </a:pPr>
            <a:r>
              <a:rPr lang="en-US" sz="2000" dirty="0">
                <a:solidFill>
                  <a:srgbClr val="0C0D0F"/>
                </a:solidFill>
                <a:latin typeface="Times New Roman" panose="02020603050405020304" pitchFamily="18" charset="0"/>
                <a:ea typeface="Alice" pitchFamily="34" charset="-122"/>
                <a:cs typeface="Times New Roman" panose="02020603050405020304" pitchFamily="18" charset="0"/>
              </a:rPr>
              <a:t>Тапсырма талаптары:</a:t>
            </a:r>
            <a:endParaRPr lang="en-US" sz="2000" dirty="0">
              <a:latin typeface="Times New Roman" panose="02020603050405020304" pitchFamily="18" charset="0"/>
              <a:cs typeface="Times New Roman" panose="02020603050405020304" pitchFamily="18" charset="0"/>
            </a:endParaRPr>
          </a:p>
        </p:txBody>
      </p:sp>
      <p:sp>
        <p:nvSpPr>
          <p:cNvPr id="19" name="Text 13"/>
          <p:cNvSpPr/>
          <p:nvPr/>
        </p:nvSpPr>
        <p:spPr>
          <a:xfrm>
            <a:off x="572095" y="5833110"/>
            <a:ext cx="7971234"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Радиотолқындар</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 бір мысал</a:t>
            </a:r>
            <a:endParaRPr lang="en-US" sz="1200" dirty="0">
              <a:latin typeface="Times New Roman" panose="02020603050405020304" pitchFamily="18" charset="0"/>
              <a:cs typeface="Times New Roman" panose="02020603050405020304" pitchFamily="18" charset="0"/>
            </a:endParaRPr>
          </a:p>
        </p:txBody>
      </p:sp>
      <p:sp>
        <p:nvSpPr>
          <p:cNvPr id="20" name="Text 14"/>
          <p:cNvSpPr/>
          <p:nvPr/>
        </p:nvSpPr>
        <p:spPr>
          <a:xfrm>
            <a:off x="572095" y="6073735"/>
            <a:ext cx="7971234"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2"/>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Жарық толқындары</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 бір мысал</a:t>
            </a:r>
            <a:endParaRPr lang="en-US" sz="1200" dirty="0">
              <a:latin typeface="Times New Roman" panose="02020603050405020304" pitchFamily="18" charset="0"/>
              <a:cs typeface="Times New Roman" panose="02020603050405020304" pitchFamily="18" charset="0"/>
            </a:endParaRPr>
          </a:p>
        </p:txBody>
      </p:sp>
      <p:sp>
        <p:nvSpPr>
          <p:cNvPr id="21" name="Text 15"/>
          <p:cNvSpPr/>
          <p:nvPr/>
        </p:nvSpPr>
        <p:spPr>
          <a:xfrm>
            <a:off x="572095" y="6314361"/>
            <a:ext cx="7971234"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3"/>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Микротолқындар</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 бір мысал</a:t>
            </a:r>
            <a:endParaRPr lang="en-US" sz="1200" dirty="0">
              <a:latin typeface="Times New Roman" panose="02020603050405020304" pitchFamily="18" charset="0"/>
              <a:cs typeface="Times New Roman" panose="02020603050405020304" pitchFamily="18" charset="0"/>
            </a:endParaRPr>
          </a:p>
        </p:txBody>
      </p:sp>
      <p:sp>
        <p:nvSpPr>
          <p:cNvPr id="22" name="Text 16"/>
          <p:cNvSpPr/>
          <p:nvPr/>
        </p:nvSpPr>
        <p:spPr>
          <a:xfrm>
            <a:off x="572095" y="6554986"/>
            <a:ext cx="7971234"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4"/>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Инфрақызыл сәулелер (ИҚ)</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 бір мысал</a:t>
            </a:r>
            <a:endParaRPr lang="en-US" sz="1200" dirty="0">
              <a:latin typeface="Times New Roman" panose="02020603050405020304" pitchFamily="18" charset="0"/>
              <a:cs typeface="Times New Roman" panose="02020603050405020304" pitchFamily="18" charset="0"/>
            </a:endParaRPr>
          </a:p>
        </p:txBody>
      </p:sp>
      <p:sp>
        <p:nvSpPr>
          <p:cNvPr id="23" name="Text 17"/>
          <p:cNvSpPr/>
          <p:nvPr/>
        </p:nvSpPr>
        <p:spPr>
          <a:xfrm>
            <a:off x="572095" y="6795611"/>
            <a:ext cx="7971234"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5"/>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Ультракүлгін сәулелер (УК)</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 бір мысал</a:t>
            </a:r>
            <a:endParaRPr lang="en-US" sz="1200" dirty="0">
              <a:latin typeface="Times New Roman" panose="02020603050405020304" pitchFamily="18" charset="0"/>
              <a:cs typeface="Times New Roman" panose="02020603050405020304" pitchFamily="18" charset="0"/>
            </a:endParaRPr>
          </a:p>
        </p:txBody>
      </p:sp>
      <p:pic>
        <p:nvPicPr>
          <p:cNvPr id="24" name="Image 4" descr="preencoded.png"/>
          <p:cNvPicPr>
            <a:picLocks noChangeAspect="1"/>
          </p:cNvPicPr>
          <p:nvPr/>
        </p:nvPicPr>
        <p:blipFill>
          <a:blip r:embed="rId4"/>
          <a:stretch>
            <a:fillRect/>
          </a:stretch>
        </p:blipFill>
        <p:spPr>
          <a:xfrm>
            <a:off x="10058400" y="4418555"/>
            <a:ext cx="3464344" cy="3464344"/>
          </a:xfrm>
          <a:prstGeom prst="rect">
            <a:avLst/>
          </a:prstGeom>
        </p:spPr>
      </p:pic>
      <p:sp>
        <p:nvSpPr>
          <p:cNvPr id="25" name="Shape 18"/>
          <p:cNvSpPr/>
          <p:nvPr/>
        </p:nvSpPr>
        <p:spPr>
          <a:xfrm>
            <a:off x="8851940" y="9934694"/>
            <a:ext cx="5213866" cy="721995"/>
          </a:xfrm>
          <a:prstGeom prst="roundRect">
            <a:avLst>
              <a:gd name="adj" fmla="val 15388"/>
            </a:avLst>
          </a:prstGeom>
          <a:solidFill>
            <a:srgbClr val="FFC4B3"/>
          </a:solidFill>
          <a:ln/>
        </p:spPr>
      </p:sp>
      <p:pic>
        <p:nvPicPr>
          <p:cNvPr id="26" name="Image 5" descr="preencoded.png"/>
          <p:cNvPicPr>
            <a:picLocks noChangeAspect="1"/>
          </p:cNvPicPr>
          <p:nvPr/>
        </p:nvPicPr>
        <p:blipFill>
          <a:blip r:embed="rId5"/>
          <a:stretch>
            <a:fillRect/>
          </a:stretch>
        </p:blipFill>
        <p:spPr>
          <a:xfrm>
            <a:off x="8975288" y="10118050"/>
            <a:ext cx="154305" cy="123349"/>
          </a:xfrm>
          <a:prstGeom prst="rect">
            <a:avLst/>
          </a:prstGeom>
        </p:spPr>
      </p:pic>
      <p:sp>
        <p:nvSpPr>
          <p:cNvPr id="27" name="Text 19"/>
          <p:cNvSpPr/>
          <p:nvPr/>
        </p:nvSpPr>
        <p:spPr>
          <a:xfrm>
            <a:off x="9252942" y="10088880"/>
            <a:ext cx="4689515" cy="395049"/>
          </a:xfrm>
          <a:prstGeom prst="rect">
            <a:avLst/>
          </a:prstGeom>
          <a:noFill/>
          <a:ln/>
        </p:spPr>
        <p:txBody>
          <a:bodyPr wrap="square" lIns="0" tIns="0" rIns="0" bIns="0" rtlCol="0" anchor="t"/>
          <a:lstStyle/>
          <a:p>
            <a:pPr marL="0" indent="0" algn="l">
              <a:lnSpc>
                <a:spcPts val="1550"/>
              </a:lnSpc>
              <a:buNone/>
            </a:pPr>
            <a:r>
              <a:rPr lang="en-US" sz="1200" b="1" dirty="0">
                <a:solidFill>
                  <a:srgbClr val="000000"/>
                </a:solidFill>
                <a:latin typeface="Times New Roman" panose="02020603050405020304" pitchFamily="18" charset="0"/>
                <a:ea typeface="Manrope" pitchFamily="34" charset="-122"/>
                <a:cs typeface="Times New Roman" panose="02020603050405020304" pitchFamily="18" charset="0"/>
              </a:rPr>
              <a:t>Нұсқау:</a:t>
            </a:r>
            <a:r>
              <a:rPr lang="en-US" sz="1200" dirty="0">
                <a:solidFill>
                  <a:srgbClr val="000000"/>
                </a:solidFill>
                <a:latin typeface="Times New Roman" panose="02020603050405020304" pitchFamily="18" charset="0"/>
                <a:ea typeface="Manrope" pitchFamily="34" charset="-122"/>
                <a:cs typeface="Times New Roman" panose="02020603050405020304" pitchFamily="18" charset="0"/>
              </a:rPr>
              <a:t> Әр мысалда нақты құрылғы немесе табиғи құбылыс атап өтілуі керек. Мысалы: микротолқынды пештің су молекулаларын қыздыру принципі.</a:t>
            </a:r>
            <a:endParaRPr lang="en-US" sz="1200" dirty="0">
              <a:latin typeface="Times New Roman" panose="02020603050405020304" pitchFamily="18" charset="0"/>
              <a:cs typeface="Times New Roman" panose="02020603050405020304" pitchFamily="18" charset="0"/>
            </a:endParaRPr>
          </a:p>
        </p:txBody>
      </p:sp>
      <p:sp>
        <p:nvSpPr>
          <p:cNvPr id="28" name="Text 20"/>
          <p:cNvSpPr/>
          <p:nvPr/>
        </p:nvSpPr>
        <p:spPr>
          <a:xfrm>
            <a:off x="572095" y="10980658"/>
            <a:ext cx="3379232" cy="308610"/>
          </a:xfrm>
          <a:prstGeom prst="rect">
            <a:avLst/>
          </a:prstGeom>
          <a:noFill/>
          <a:ln/>
        </p:spPr>
        <p:txBody>
          <a:bodyPr wrap="none" lIns="0" tIns="0" rIns="0" bIns="0" rtlCol="0" anchor="t"/>
          <a:lstStyle/>
          <a:p>
            <a:pPr marL="0" indent="0" algn="l">
              <a:lnSpc>
                <a:spcPts val="2400"/>
              </a:lnSpc>
              <a:buNone/>
            </a:pPr>
            <a:r>
              <a:rPr lang="en-US" sz="3200" dirty="0">
                <a:solidFill>
                  <a:srgbClr val="0C0D0F"/>
                </a:solidFill>
                <a:latin typeface="Times New Roman" panose="02020603050405020304" pitchFamily="18" charset="0"/>
                <a:ea typeface="Alice" pitchFamily="34" charset="-122"/>
                <a:cs typeface="Times New Roman" panose="02020603050405020304" pitchFamily="18" charset="0"/>
              </a:rPr>
              <a:t>Сабақтың негізгі нәтижелері</a:t>
            </a:r>
            <a:endParaRPr lang="en-US" sz="3200" dirty="0">
              <a:latin typeface="Times New Roman" panose="02020603050405020304" pitchFamily="18" charset="0"/>
              <a:cs typeface="Times New Roman" panose="02020603050405020304" pitchFamily="18" charset="0"/>
            </a:endParaRPr>
          </a:p>
        </p:txBody>
      </p:sp>
      <p:sp>
        <p:nvSpPr>
          <p:cNvPr id="29" name="Text 21"/>
          <p:cNvSpPr/>
          <p:nvPr/>
        </p:nvSpPr>
        <p:spPr>
          <a:xfrm>
            <a:off x="572095" y="11536085"/>
            <a:ext cx="4392454" cy="407313"/>
          </a:xfrm>
          <a:prstGeom prst="rect">
            <a:avLst/>
          </a:prstGeom>
          <a:noFill/>
          <a:ln/>
        </p:spPr>
        <p:txBody>
          <a:bodyPr wrap="none" lIns="0" tIns="0" rIns="0" bIns="0" rtlCol="0" anchor="t"/>
          <a:lstStyle/>
          <a:p>
            <a:pPr marL="0" indent="0" algn="ctr">
              <a:lnSpc>
                <a:spcPts val="32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5</a:t>
            </a:r>
            <a:endParaRPr lang="en-US" sz="4800" dirty="0">
              <a:latin typeface="Times New Roman" panose="02020603050405020304" pitchFamily="18" charset="0"/>
              <a:cs typeface="Times New Roman" panose="02020603050405020304" pitchFamily="18" charset="0"/>
            </a:endParaRPr>
          </a:p>
        </p:txBody>
      </p:sp>
      <p:sp>
        <p:nvSpPr>
          <p:cNvPr id="30" name="Text 22"/>
          <p:cNvSpPr/>
          <p:nvPr/>
        </p:nvSpPr>
        <p:spPr>
          <a:xfrm>
            <a:off x="1996797" y="12097583"/>
            <a:ext cx="1543050" cy="192881"/>
          </a:xfrm>
          <a:prstGeom prst="rect">
            <a:avLst/>
          </a:prstGeom>
          <a:noFill/>
          <a:ln/>
        </p:spPr>
        <p:txBody>
          <a:bodyPr wrap="none" lIns="0" tIns="0" rIns="0" bIns="0" rtlCol="0" anchor="t"/>
          <a:lstStyle/>
          <a:p>
            <a:pPr marL="0" indent="0" algn="ctr">
              <a:lnSpc>
                <a:spcPts val="150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Әдіс-тәсіл</a:t>
            </a:r>
            <a:endParaRPr lang="en-US" sz="2000" dirty="0">
              <a:latin typeface="Times New Roman" panose="02020603050405020304" pitchFamily="18" charset="0"/>
              <a:cs typeface="Times New Roman" panose="02020603050405020304" pitchFamily="18" charset="0"/>
            </a:endParaRPr>
          </a:p>
        </p:txBody>
      </p:sp>
      <p:sp>
        <p:nvSpPr>
          <p:cNvPr id="31" name="Text 23"/>
          <p:cNvSpPr/>
          <p:nvPr/>
        </p:nvSpPr>
        <p:spPr>
          <a:xfrm>
            <a:off x="572095" y="12364522"/>
            <a:ext cx="4392454" cy="395049"/>
          </a:xfrm>
          <a:prstGeom prst="rect">
            <a:avLst/>
          </a:prstGeom>
          <a:noFill/>
          <a:ln/>
        </p:spPr>
        <p:txBody>
          <a:bodyPr wrap="square" lIns="0" tIns="0" rIns="0" bIns="0" rtlCol="0" anchor="t"/>
          <a:lstStyle/>
          <a:p>
            <a:pPr marL="0" indent="0" algn="ctr">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Әр түрлі оқыту әдісі қолданылды: видео-талдау, топтық жұмыс, тәжірибе, есеп шығару</a:t>
            </a:r>
            <a:endParaRPr lang="en-US" sz="1200" dirty="0">
              <a:latin typeface="Times New Roman" panose="02020603050405020304" pitchFamily="18" charset="0"/>
              <a:cs typeface="Times New Roman" panose="02020603050405020304" pitchFamily="18" charset="0"/>
            </a:endParaRPr>
          </a:p>
        </p:txBody>
      </p:sp>
      <p:sp>
        <p:nvSpPr>
          <p:cNvPr id="32" name="Text 24"/>
          <p:cNvSpPr/>
          <p:nvPr/>
        </p:nvSpPr>
        <p:spPr>
          <a:xfrm>
            <a:off x="5118854" y="11536085"/>
            <a:ext cx="4392573" cy="407313"/>
          </a:xfrm>
          <a:prstGeom prst="rect">
            <a:avLst/>
          </a:prstGeom>
          <a:noFill/>
          <a:ln/>
        </p:spPr>
        <p:txBody>
          <a:bodyPr wrap="none" lIns="0" tIns="0" rIns="0" bIns="0" rtlCol="0" anchor="t"/>
          <a:lstStyle/>
          <a:p>
            <a:pPr marL="0" indent="0" algn="ctr">
              <a:lnSpc>
                <a:spcPts val="32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10</a:t>
            </a:r>
            <a:endParaRPr lang="en-US" sz="4800" dirty="0">
              <a:latin typeface="Times New Roman" panose="02020603050405020304" pitchFamily="18" charset="0"/>
              <a:cs typeface="Times New Roman" panose="02020603050405020304" pitchFamily="18" charset="0"/>
            </a:endParaRPr>
          </a:p>
        </p:txBody>
      </p:sp>
      <p:sp>
        <p:nvSpPr>
          <p:cNvPr id="33" name="Text 25"/>
          <p:cNvSpPr/>
          <p:nvPr/>
        </p:nvSpPr>
        <p:spPr>
          <a:xfrm>
            <a:off x="6543556" y="12097583"/>
            <a:ext cx="1543050" cy="192881"/>
          </a:xfrm>
          <a:prstGeom prst="rect">
            <a:avLst/>
          </a:prstGeom>
          <a:noFill/>
          <a:ln/>
        </p:spPr>
        <p:txBody>
          <a:bodyPr wrap="none" lIns="0" tIns="0" rIns="0" bIns="0" rtlCol="0" anchor="t"/>
          <a:lstStyle/>
          <a:p>
            <a:pPr marL="0" indent="0" algn="ctr">
              <a:lnSpc>
                <a:spcPts val="150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Кезең</a:t>
            </a:r>
            <a:endParaRPr lang="en-US" sz="2000" dirty="0">
              <a:latin typeface="Times New Roman" panose="02020603050405020304" pitchFamily="18" charset="0"/>
              <a:cs typeface="Times New Roman" panose="02020603050405020304" pitchFamily="18" charset="0"/>
            </a:endParaRPr>
          </a:p>
        </p:txBody>
      </p:sp>
      <p:sp>
        <p:nvSpPr>
          <p:cNvPr id="34" name="Text 26"/>
          <p:cNvSpPr/>
          <p:nvPr/>
        </p:nvSpPr>
        <p:spPr>
          <a:xfrm>
            <a:off x="5118854" y="12364522"/>
            <a:ext cx="4392573" cy="395049"/>
          </a:xfrm>
          <a:prstGeom prst="rect">
            <a:avLst/>
          </a:prstGeom>
          <a:noFill/>
          <a:ln/>
        </p:spPr>
        <p:txBody>
          <a:bodyPr wrap="square" lIns="0" tIns="0" rIns="0" bIns="0" rtlCol="0" anchor="t"/>
          <a:lstStyle/>
          <a:p>
            <a:pPr marL="0" indent="0" algn="ctr">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Сабақ он логикалық кезеңге бөлінді – қызығушылықты оятудан қорытындылауға дейін</a:t>
            </a:r>
            <a:endParaRPr lang="en-US" sz="1200" dirty="0">
              <a:latin typeface="Times New Roman" panose="02020603050405020304" pitchFamily="18" charset="0"/>
              <a:cs typeface="Times New Roman" panose="02020603050405020304" pitchFamily="18" charset="0"/>
            </a:endParaRPr>
          </a:p>
        </p:txBody>
      </p:sp>
      <p:sp>
        <p:nvSpPr>
          <p:cNvPr id="35" name="Text 27"/>
          <p:cNvSpPr/>
          <p:nvPr/>
        </p:nvSpPr>
        <p:spPr>
          <a:xfrm>
            <a:off x="9665732" y="11536085"/>
            <a:ext cx="4392573" cy="407313"/>
          </a:xfrm>
          <a:prstGeom prst="rect">
            <a:avLst/>
          </a:prstGeom>
          <a:noFill/>
          <a:ln/>
        </p:spPr>
        <p:txBody>
          <a:bodyPr wrap="none" lIns="0" tIns="0" rIns="0" bIns="0" rtlCol="0" anchor="t"/>
          <a:lstStyle/>
          <a:p>
            <a:pPr marL="0" indent="0" algn="ctr">
              <a:lnSpc>
                <a:spcPts val="32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3</a:t>
            </a:r>
            <a:endParaRPr lang="en-US" sz="4800" dirty="0">
              <a:latin typeface="Times New Roman" panose="02020603050405020304" pitchFamily="18" charset="0"/>
              <a:cs typeface="Times New Roman" panose="02020603050405020304" pitchFamily="18" charset="0"/>
            </a:endParaRPr>
          </a:p>
        </p:txBody>
      </p:sp>
      <p:sp>
        <p:nvSpPr>
          <p:cNvPr id="36" name="Text 28"/>
          <p:cNvSpPr/>
          <p:nvPr/>
        </p:nvSpPr>
        <p:spPr>
          <a:xfrm>
            <a:off x="11060668" y="12097583"/>
            <a:ext cx="1602581" cy="192881"/>
          </a:xfrm>
          <a:prstGeom prst="rect">
            <a:avLst/>
          </a:prstGeom>
          <a:noFill/>
          <a:ln/>
        </p:spPr>
        <p:txBody>
          <a:bodyPr wrap="none" lIns="0" tIns="0" rIns="0" bIns="0" rtlCol="0" anchor="t"/>
          <a:lstStyle/>
          <a:p>
            <a:pPr marL="0" indent="0" algn="ctr">
              <a:lnSpc>
                <a:spcPts val="150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Пән аралық байланыс</a:t>
            </a:r>
            <a:endParaRPr lang="en-US" sz="2000" dirty="0">
              <a:latin typeface="Times New Roman" panose="02020603050405020304" pitchFamily="18" charset="0"/>
              <a:cs typeface="Times New Roman" panose="02020603050405020304" pitchFamily="18" charset="0"/>
            </a:endParaRPr>
          </a:p>
        </p:txBody>
      </p:sp>
      <p:sp>
        <p:nvSpPr>
          <p:cNvPr id="37" name="Text 29"/>
          <p:cNvSpPr/>
          <p:nvPr/>
        </p:nvSpPr>
        <p:spPr>
          <a:xfrm>
            <a:off x="9665732" y="12364522"/>
            <a:ext cx="4392573" cy="395049"/>
          </a:xfrm>
          <a:prstGeom prst="rect">
            <a:avLst/>
          </a:prstGeom>
          <a:noFill/>
          <a:ln/>
        </p:spPr>
        <p:txBody>
          <a:bodyPr wrap="square" lIns="0" tIns="0" rIns="0" bIns="0" rtlCol="0" anchor="t"/>
          <a:lstStyle/>
          <a:p>
            <a:pPr marL="0" indent="0" algn="ctr">
              <a:lnSpc>
                <a:spcPts val="1550"/>
              </a:lnSpc>
              <a:buNone/>
            </a:pP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Физика, химия және технология пәндері біріктірілді – кешенді көзқарас қалыптасты</a:t>
            </a:r>
            <a:endParaRPr lang="en-US" sz="1200" dirty="0">
              <a:latin typeface="Times New Roman" panose="02020603050405020304" pitchFamily="18" charset="0"/>
              <a:cs typeface="Times New Roman" panose="02020603050405020304" pitchFamily="18" charset="0"/>
            </a:endParaRPr>
          </a:p>
        </p:txBody>
      </p:sp>
      <p:sp>
        <p:nvSpPr>
          <p:cNvPr id="38" name="Shape 30"/>
          <p:cNvSpPr/>
          <p:nvPr/>
        </p:nvSpPr>
        <p:spPr>
          <a:xfrm>
            <a:off x="572095" y="12960096"/>
            <a:ext cx="13486209" cy="22979"/>
          </a:xfrm>
          <a:prstGeom prst="rect">
            <a:avLst/>
          </a:prstGeom>
          <a:solidFill>
            <a:srgbClr val="55575A">
              <a:alpha val="50000"/>
            </a:srgbClr>
          </a:solidFill>
          <a:ln/>
        </p:spPr>
      </p:sp>
      <p:sp>
        <p:nvSpPr>
          <p:cNvPr id="39" name="Text 31"/>
          <p:cNvSpPr/>
          <p:nvPr/>
        </p:nvSpPr>
        <p:spPr>
          <a:xfrm>
            <a:off x="572095" y="13121878"/>
            <a:ext cx="13486209" cy="395049"/>
          </a:xfrm>
          <a:prstGeom prst="rect">
            <a:avLst/>
          </a:prstGeom>
          <a:noFill/>
          <a:ln/>
        </p:spPr>
        <p:txBody>
          <a:bodyPr wrap="square" lIns="0" tIns="0" rIns="0" bIns="0" rtlCol="0" anchor="t"/>
          <a:lstStyle/>
          <a:p>
            <a:pPr marL="0" indent="0" algn="l">
              <a:lnSpc>
                <a:spcPts val="1550"/>
              </a:lnSpc>
              <a:buNone/>
            </a:pPr>
            <a:r>
              <a:rPr lang="en-US" sz="1200" b="1" dirty="0">
                <a:solidFill>
                  <a:srgbClr val="55575A"/>
                </a:solidFill>
                <a:latin typeface="Times New Roman" panose="02020603050405020304" pitchFamily="18" charset="0"/>
                <a:ea typeface="Manrope" pitchFamily="34" charset="-122"/>
                <a:cs typeface="Times New Roman" panose="02020603050405020304" pitchFamily="18" charset="0"/>
              </a:rPr>
              <a:t>Әдістемелік ескерту:</a:t>
            </a:r>
            <a:r>
              <a:rPr lang="en-US" sz="1200" dirty="0">
                <a:solidFill>
                  <a:srgbClr val="55575A"/>
                </a:solidFill>
                <a:latin typeface="Times New Roman" panose="02020603050405020304" pitchFamily="18" charset="0"/>
                <a:ea typeface="Manrope" pitchFamily="34" charset="-122"/>
                <a:cs typeface="Times New Roman" panose="02020603050405020304" pitchFamily="18" charset="0"/>
              </a:rPr>
              <a:t> Бұл сабақ жоспары 11-сынып оқушыларының танымдық қабілеттері мен психологиялық ерекшеліктерін ескере отырып жасалды. Әр кезең белгілі бір дағдыны қалыптастыруға бағытталған: аналитикалық ойлау, топтық жұмыс жасау, есеп шығару, өмірмен байланыстыра түсіну. Сабақ барысында құндылықтар тәрбиесіне – жауапкершілік пен әділдікке – ерекше назар аударылады.</a:t>
            </a:r>
            <a:endParaRPr 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1662</Words>
  <Application>Microsoft Office PowerPoint</Application>
  <PresentationFormat>Произвольный</PresentationFormat>
  <Paragraphs>172</Paragraphs>
  <Slides>9</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Manrope</vt:lpstr>
      <vt:lpstr>Times New Roman</vt:lpstr>
      <vt:lpstr>Calibri</vt:lpstr>
      <vt:lpstr>Alice Light</vt:lpstr>
      <vt:lpstr>Alice</vt:lpstr>
      <vt:lpstr>Consolas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lastModifiedBy>Пользователь</cp:lastModifiedBy>
  <cp:revision>2</cp:revision>
  <dcterms:created xsi:type="dcterms:W3CDTF">2025-11-14T22:27:10Z</dcterms:created>
  <dcterms:modified xsi:type="dcterms:W3CDTF">2025-11-14T22:38:33Z</dcterms:modified>
</cp:coreProperties>
</file>