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onsolas" panose="020B0609020204030204" pitchFamily="49" charset="0"/>
      <p:regular r:id="rId17"/>
      <p:bold r:id="rId18"/>
      <p:italic r:id="rId19"/>
      <p:boldItalic r:id="rId20"/>
    </p:embeddedFont>
    <p:embeddedFont>
      <p:font typeface="Alice" panose="020B0604020202020204" charset="0"/>
      <p:regular r:id="rId21"/>
    </p:embeddedFont>
    <p:embeddedFont>
      <p:font typeface="Manrope" panose="020B0604020202020204" charset="0"/>
      <p:regular r:id="rId2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7" d="100"/>
          <a:sy n="97" d="100"/>
        </p:scale>
        <p:origin x="3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738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31442" y="1594531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Радиобайланыс: Электромагниттік толқындар арқылы ақпарат тасымалдау</a:t>
            </a:r>
            <a:endParaRPr lang="en-US" sz="3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4558665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Радиобайланыс – бұл электромагниттік толқындар арқылы дыбыс пен ақпаратты қашықтықта беру технологиясы. Бүгінгі сабақта біз модуляция, детектрлеу және радиоқабылдағыштың жұмыс принциптерін зерттейміз. Радио толқындары қалай таралады және олар арқылы біз қалай хабарласамыз?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75454"/>
            <a:ext cx="1203186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0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Жасанды интеллект тапсырмасы және қорытынды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474827"/>
            <a:ext cx="426731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4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Үй жұмысы: AI арқылы талдау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2144554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ChatGPT немесе басқа жасанды интеллект платформасына мынадай сұрақ қойыңыз: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091446" y="2908578"/>
            <a:ext cx="127451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i="1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«Қазіргі заманғы радиобайланыс пен ұялы байланыс арасындағы ұқсастық пен айырмашылық неде?»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793790" y="2685336"/>
            <a:ext cx="22860" cy="764024"/>
          </a:xfrm>
          <a:prstGeom prst="rect">
            <a:avLst/>
          </a:prstGeom>
          <a:solidFill>
            <a:srgbClr val="FF7047"/>
          </a:solidFill>
          <a:ln/>
        </p:spPr>
      </p:sp>
      <p:sp>
        <p:nvSpPr>
          <p:cNvPr id="7" name="Text 5"/>
          <p:cNvSpPr/>
          <p:nvPr/>
        </p:nvSpPr>
        <p:spPr>
          <a:xfrm>
            <a:off x="793790" y="3672602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Алынған жауаптың қысқаша мазмұнын талдап, өз сөзіңізбен дәптерге жазыңыз. Екі технологияның физикалық принциптерін салыстырып, қорытынды жасаңыз.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793790" y="4630072"/>
            <a:ext cx="13042821" cy="32385"/>
          </a:xfrm>
          <a:prstGeom prst="rect">
            <a:avLst/>
          </a:prstGeom>
          <a:solidFill>
            <a:srgbClr val="55575A">
              <a:alpha val="50000"/>
            </a:srgbClr>
          </a:solidFill>
          <a:ln/>
        </p:spPr>
      </p:sp>
      <p:sp>
        <p:nvSpPr>
          <p:cNvPr id="9" name="Text 7"/>
          <p:cNvSpPr/>
          <p:nvPr/>
        </p:nvSpPr>
        <p:spPr>
          <a:xfrm>
            <a:off x="793790" y="4960025"/>
            <a:ext cx="3617238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4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Рефлексия: «3 түйін» әдісі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793790" y="5629751"/>
            <a:ext cx="4215289" cy="1824276"/>
          </a:xfrm>
          <a:prstGeom prst="roundRect">
            <a:avLst>
              <a:gd name="adj" fmla="val 9792"/>
            </a:avLst>
          </a:prstGeom>
          <a:solidFill>
            <a:srgbClr val="FFFFFF"/>
          </a:solidFill>
          <a:ln w="22860">
            <a:solidFill>
              <a:srgbClr val="FF7047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1015008" y="5850969"/>
            <a:ext cx="313682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1. Модуляция дегеніміз не?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1015008" y="6280190"/>
            <a:ext cx="377285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Төмен жиіліктегі сигналды жоғары жиіліктегі тасымалдаушы толқынға «отырғызу» әдісі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5207437" y="5629751"/>
            <a:ext cx="4215408" cy="1824276"/>
          </a:xfrm>
          <a:prstGeom prst="roundRect">
            <a:avLst>
              <a:gd name="adj" fmla="val 9792"/>
            </a:avLst>
          </a:prstGeom>
          <a:solidFill>
            <a:srgbClr val="FFFFFF"/>
          </a:solidFill>
          <a:ln w="22860">
            <a:solidFill>
              <a:srgbClr val="FF7047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5428655" y="5850969"/>
            <a:ext cx="3772972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2. Радиоқабылдағыш қалай жұмыс істейді?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5428655" y="6590348"/>
            <a:ext cx="377297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Антенна → Күшейткіш → Селектор → Детектор → Динамик кезеңдері арқылы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9621203" y="5629751"/>
            <a:ext cx="4215289" cy="1824276"/>
          </a:xfrm>
          <a:prstGeom prst="roundRect">
            <a:avLst>
              <a:gd name="adj" fmla="val 9792"/>
            </a:avLst>
          </a:prstGeom>
          <a:solidFill>
            <a:srgbClr val="FFFFFF"/>
          </a:solidFill>
          <a:ln w="22860">
            <a:solidFill>
              <a:srgbClr val="FF7047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9842421" y="5850969"/>
            <a:ext cx="371736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3. Бүгінгі сабақтан не үйрендің?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9842421" y="6280190"/>
            <a:ext cx="377285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FM модуляция шуға төзімді, радиотолқын ұзындығын есептеу, радиобайланыстың өмірдегі маңызы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60208"/>
            <a:ext cx="1151977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0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Сабақтың мақсаттары және күтілетін нәтижелер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2677120"/>
            <a:ext cx="4215289" cy="2905006"/>
          </a:xfrm>
          <a:prstGeom prst="roundRect">
            <a:avLst>
              <a:gd name="adj" fmla="val 6149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999768" y="2883098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FF7047"/>
          </a:solidFill>
          <a:ln/>
        </p:spPr>
      </p:sp>
      <p:sp>
        <p:nvSpPr>
          <p:cNvPr id="6" name="Text 3"/>
          <p:cNvSpPr/>
          <p:nvPr/>
        </p:nvSpPr>
        <p:spPr>
          <a:xfrm>
            <a:off x="999768" y="3676769"/>
            <a:ext cx="253067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Модуляция принципі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999768" y="4105989"/>
            <a:ext cx="380333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Амплитудалық (АМ) және жиіліктік (FM) модуляция әдістерін тәжірибе және симуляция арқылы түсініп, олардың айырмашылықтарын салыстыру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5207437" y="2677120"/>
            <a:ext cx="4215408" cy="2905006"/>
          </a:xfrm>
          <a:prstGeom prst="roundRect">
            <a:avLst>
              <a:gd name="adj" fmla="val 6149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413415" y="2883098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FF7047"/>
          </a:solidFill>
          <a:ln/>
        </p:spPr>
      </p:sp>
      <p:sp>
        <p:nvSpPr>
          <p:cNvPr id="11" name="Text 7"/>
          <p:cNvSpPr/>
          <p:nvPr/>
        </p:nvSpPr>
        <p:spPr>
          <a:xfrm>
            <a:off x="5413415" y="367676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Радиоқабылдағыш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5413415" y="4105989"/>
            <a:ext cx="380345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Радиоқабылдағыштың негізгі бөліктерін (антенна, генератор, детектор) және олардың қызметтерін нақты сипаттау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9621203" y="2677120"/>
            <a:ext cx="4215289" cy="2905006"/>
          </a:xfrm>
          <a:prstGeom prst="roundRect">
            <a:avLst>
              <a:gd name="adj" fmla="val 6149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827181" y="2883098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FF7047"/>
          </a:solidFill>
          <a:ln/>
        </p:spPr>
      </p:sp>
      <p:sp>
        <p:nvSpPr>
          <p:cNvPr id="16" name="Text 11"/>
          <p:cNvSpPr/>
          <p:nvPr/>
        </p:nvSpPr>
        <p:spPr>
          <a:xfrm>
            <a:off x="9827181" y="367676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Өмірмен байланыс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9827181" y="4105989"/>
            <a:ext cx="380333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Радиобайланыстың физикалық негізін күнделікті өмірдегі мысалдармен байланыстырып, практикалық маңызын түсіндіру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3"/>
          <p:cNvSpPr/>
          <p:nvPr/>
        </p:nvSpPr>
        <p:spPr>
          <a:xfrm>
            <a:off x="1091446" y="6028611"/>
            <a:ext cx="127451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«Тура биде туған жоқ!» – Әрбір жетістік еңбек пен табандылықтың жемісі.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Shape 14"/>
          <p:cNvSpPr/>
          <p:nvPr/>
        </p:nvSpPr>
        <p:spPr>
          <a:xfrm>
            <a:off x="793790" y="5805368"/>
            <a:ext cx="22860" cy="764024"/>
          </a:xfrm>
          <a:prstGeom prst="rect">
            <a:avLst/>
          </a:prstGeom>
          <a:solidFill>
            <a:srgbClr val="FF7047"/>
          </a:solidFill>
          <a:ln/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9407"/>
            <a:ext cx="121677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4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Құпия дыбыс: Неліктен сигналдар әртүрлі естіледі?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10383"/>
            <a:ext cx="4926568" cy="492656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12086" y="2085499"/>
            <a:ext cx="5055751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8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Қызығушылықты ояту тапсырмасы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12086" y="2655927"/>
            <a:ext cx="763202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Телефон немесе радиодан әртүрлі жиіліктегі дыбыстар ойнатылады. Бір сигнал таза және анық естіледі, ал екіншісі бұрмаланған немесе шулы келеді.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212086" y="3489365"/>
            <a:ext cx="342923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Ойлануға арналған сұрақтар: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212086" y="3997881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Неліктен кейбір радиостанциялар жақсы қабылданады?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212086" y="4384834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Қандай факторлар сигнал сапасына әсер етеді?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6212086" y="4771787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Жиілік пен сигнал тазалығы қалай байланысты?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212086" y="5267920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Осы сұрақтарға жауап іздеу арқылы біз радиобайланыстың негіздерін түсінеміз.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926306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4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Модуляция: Ақпаратты толқынға «жүктеу» әдісі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2245757"/>
            <a:ext cx="3503533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8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Модуляция дегеніміз не?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80190" y="2915483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Модуляция – бұл төмен жиіліктегі сигналды (мысалы, дыбыс) жоғары жиіліктегі тасымалдаушы толқынға «отырғызу» процесі. Бұл ақпаратты ұзақ қашықтыққа жеткізу үшін қажет.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6280190" y="4091345"/>
            <a:ext cx="7556421" cy="1506736"/>
          </a:xfrm>
          <a:prstGeom prst="roundRect">
            <a:avLst>
              <a:gd name="adj" fmla="val 11855"/>
            </a:avLst>
          </a:prstGeom>
          <a:solidFill>
            <a:srgbClr val="FFFFFF"/>
          </a:solidFill>
          <a:ln w="22860">
            <a:solidFill>
              <a:srgbClr val="FF7047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6303050" y="4114205"/>
            <a:ext cx="793790" cy="1461016"/>
          </a:xfrm>
          <a:prstGeom prst="roundRect">
            <a:avLst>
              <a:gd name="adj" fmla="val 19047"/>
            </a:avLst>
          </a:prstGeom>
          <a:solidFill>
            <a:srgbClr val="FFFFFF"/>
          </a:solidFill>
          <a:ln/>
        </p:spPr>
      </p:sp>
      <p:sp>
        <p:nvSpPr>
          <p:cNvPr id="9" name="Text 5"/>
          <p:cNvSpPr/>
          <p:nvPr/>
        </p:nvSpPr>
        <p:spPr>
          <a:xfrm>
            <a:off x="7295198" y="4312563"/>
            <a:ext cx="373332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Амплитудалық модуляция (АМ)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7295198" y="4741783"/>
            <a:ext cx="63201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Тасымалдаушы толқынның амплитудасы өзгертіледі, ал жиілігі тұрақты қалады. Қарапайым технология, бірақ шуға сезімтал.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7"/>
          <p:cNvSpPr/>
          <p:nvPr/>
        </p:nvSpPr>
        <p:spPr>
          <a:xfrm>
            <a:off x="6280190" y="5796439"/>
            <a:ext cx="7556421" cy="1506736"/>
          </a:xfrm>
          <a:prstGeom prst="roundRect">
            <a:avLst>
              <a:gd name="adj" fmla="val 11855"/>
            </a:avLst>
          </a:prstGeom>
          <a:solidFill>
            <a:srgbClr val="FFFFFF"/>
          </a:solidFill>
          <a:ln w="22860">
            <a:solidFill>
              <a:srgbClr val="FF7047"/>
            </a:solidFill>
            <a:prstDash val="solid"/>
          </a:ln>
        </p:spPr>
      </p:sp>
      <p:sp>
        <p:nvSpPr>
          <p:cNvPr id="12" name="Shape 8"/>
          <p:cNvSpPr/>
          <p:nvPr/>
        </p:nvSpPr>
        <p:spPr>
          <a:xfrm>
            <a:off x="6303050" y="5819299"/>
            <a:ext cx="793790" cy="1461016"/>
          </a:xfrm>
          <a:prstGeom prst="roundRect">
            <a:avLst>
              <a:gd name="adj" fmla="val 19047"/>
            </a:avLst>
          </a:prstGeom>
          <a:solidFill>
            <a:srgbClr val="FFFFFF"/>
          </a:solidFill>
          <a:ln/>
        </p:spPr>
      </p:sp>
      <p:sp>
        <p:nvSpPr>
          <p:cNvPr id="14" name="Text 9"/>
          <p:cNvSpPr/>
          <p:nvPr/>
        </p:nvSpPr>
        <p:spPr>
          <a:xfrm>
            <a:off x="7295198" y="6017657"/>
            <a:ext cx="311705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Жиіліктік модуляция (FM)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7295198" y="6446877"/>
            <a:ext cx="63201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Тасымалдаушы толқынның жиілігі өзгертіледі, ал амплитудасы тұрақты. Шуға төзімді, сапалы дыбыс береді.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7825" y="479703"/>
            <a:ext cx="9197935" cy="545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40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Детектрлеу: Сигналдан ақпаратты қайта алу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97825" y="1460897"/>
            <a:ext cx="2616994" cy="327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8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Детектрлеу процесі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697825" y="1962388"/>
            <a:ext cx="7087553" cy="8372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Детектрлеу (демодуляция) – жоғары жиіліктегі тасымалдаушы толқыннан бастапқы төмен жиіліктегі сигналды (дыбыс, музыка) бөліп алу процесі. Бұл радиоқабылдағыштың маңызды қызметі.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697825" y="2974062"/>
            <a:ext cx="3337917" cy="272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Детектрлеудің негізгі кезеңдері: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697825" y="3421142"/>
            <a:ext cx="7087553" cy="279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Font typeface="+mj-lt"/>
              <a:buAutoNum type="arabicPeriod"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Антенна электромагниттік толқынды қабылдайды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697825" y="3761184"/>
            <a:ext cx="7087553" cy="279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Font typeface="+mj-lt"/>
              <a:buAutoNum type="arabicPeriod" startAt="2"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Күшейткіш сигналды күшейтеді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697825" y="4101227"/>
            <a:ext cx="7087553" cy="279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Font typeface="+mj-lt"/>
              <a:buAutoNum type="arabicPeriod" startAt="3"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Детектор тасымалдаушы толқыннан ақпаратты бөледі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697825" y="4441269"/>
            <a:ext cx="7087553" cy="279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Font typeface="+mj-lt"/>
              <a:buAutoNum type="arabicPeriod" startAt="4"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Динамик дыбысқа айналдырады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527" y="1482685"/>
            <a:ext cx="5721548" cy="5721548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8218527" y="7400449"/>
            <a:ext cx="5721548" cy="5581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b="1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Практикалық мысал:</a:t>
            </a: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FM радио қабылдайтын кезде детектор жиіліктің өзгерістерін анықтап, оларды дыбысқа түрлендіреді.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0562" y="677108"/>
            <a:ext cx="11930539" cy="539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40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Зерттеу тәжірибесі: АМ және FM модуляцияны салыстыру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90562" y="1285637"/>
            <a:ext cx="3791307" cy="3236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8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Тәжірибелік зертхана жұмысы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690562" y="1868210"/>
            <a:ext cx="13249275" cy="552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Топтар екі түрлі модуляцияланған сигналды бақылайды және олардың шу әсеріне төзімділігін анықтайды. Осциллограф симуляциясы немесе PhET платформасы арқылы нақты өлшеулер жүргізіледі.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949523" y="3046452"/>
            <a:ext cx="6279237" cy="172641"/>
          </a:xfrm>
          <a:prstGeom prst="roundRect">
            <a:avLst>
              <a:gd name="adj" fmla="val 90000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690562" y="2873812"/>
            <a:ext cx="517922" cy="517922"/>
          </a:xfrm>
          <a:prstGeom prst="roundRect">
            <a:avLst>
              <a:gd name="adj" fmla="val 88276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863203" y="3564374"/>
            <a:ext cx="2158008" cy="269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1-қадам: Бақылау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863203" y="3937754"/>
            <a:ext cx="6193036" cy="552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АМ модуляцияланған сигналды осциллографта көру. Амплитуданың қалай өзгеретінін байқау.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7660481" y="2787491"/>
            <a:ext cx="6279237" cy="172641"/>
          </a:xfrm>
          <a:prstGeom prst="roundRect">
            <a:avLst>
              <a:gd name="adj" fmla="val 90000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7401520" y="2614851"/>
            <a:ext cx="517922" cy="517922"/>
          </a:xfrm>
          <a:prstGeom prst="roundRect">
            <a:avLst>
              <a:gd name="adj" fmla="val 88276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13" name="Text 9"/>
          <p:cNvSpPr/>
          <p:nvPr/>
        </p:nvSpPr>
        <p:spPr>
          <a:xfrm>
            <a:off x="7574161" y="3305413"/>
            <a:ext cx="2158008" cy="269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2-қадам: Салыстыру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7574161" y="3678793"/>
            <a:ext cx="6193036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FM модуляцияланған сигналды көру. Жиіліктің өзгерісін анықтау.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11"/>
          <p:cNvSpPr/>
          <p:nvPr/>
        </p:nvSpPr>
        <p:spPr>
          <a:xfrm>
            <a:off x="949523" y="5267087"/>
            <a:ext cx="6279237" cy="172641"/>
          </a:xfrm>
          <a:prstGeom prst="roundRect">
            <a:avLst>
              <a:gd name="adj" fmla="val 90000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16" name="Shape 12"/>
          <p:cNvSpPr/>
          <p:nvPr/>
        </p:nvSpPr>
        <p:spPr>
          <a:xfrm>
            <a:off x="690562" y="5094446"/>
            <a:ext cx="517922" cy="517922"/>
          </a:xfrm>
          <a:prstGeom prst="roundRect">
            <a:avLst>
              <a:gd name="adj" fmla="val 88276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18" name="Text 13"/>
          <p:cNvSpPr/>
          <p:nvPr/>
        </p:nvSpPr>
        <p:spPr>
          <a:xfrm>
            <a:off x="863203" y="5785009"/>
            <a:ext cx="2158008" cy="269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3-қадам: Шу қосу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4"/>
          <p:cNvSpPr/>
          <p:nvPr/>
        </p:nvSpPr>
        <p:spPr>
          <a:xfrm>
            <a:off x="863203" y="6158389"/>
            <a:ext cx="6193036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Екі сигналға да шу (паразит) қосып, қайсысы жақсы сақталатынын тексеру.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hape 15"/>
          <p:cNvSpPr/>
          <p:nvPr/>
        </p:nvSpPr>
        <p:spPr>
          <a:xfrm>
            <a:off x="7660481" y="5008126"/>
            <a:ext cx="6279237" cy="172641"/>
          </a:xfrm>
          <a:prstGeom prst="roundRect">
            <a:avLst>
              <a:gd name="adj" fmla="val 90000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21" name="Shape 16"/>
          <p:cNvSpPr/>
          <p:nvPr/>
        </p:nvSpPr>
        <p:spPr>
          <a:xfrm>
            <a:off x="7401520" y="4835485"/>
            <a:ext cx="517922" cy="517922"/>
          </a:xfrm>
          <a:prstGeom prst="roundRect">
            <a:avLst>
              <a:gd name="adj" fmla="val 88276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23" name="Text 17"/>
          <p:cNvSpPr/>
          <p:nvPr/>
        </p:nvSpPr>
        <p:spPr>
          <a:xfrm>
            <a:off x="7574161" y="5526048"/>
            <a:ext cx="2158008" cy="269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4-қадам: Қорытынды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18"/>
          <p:cNvSpPr/>
          <p:nvPr/>
        </p:nvSpPr>
        <p:spPr>
          <a:xfrm>
            <a:off x="7574161" y="5899428"/>
            <a:ext cx="6193036" cy="552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Нәтижелерді кестеге енгізу және FM модуляцияның артықшылығын негіздеу.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Shape 19"/>
          <p:cNvSpPr/>
          <p:nvPr/>
        </p:nvSpPr>
        <p:spPr>
          <a:xfrm>
            <a:off x="690562" y="6818709"/>
            <a:ext cx="13249275" cy="733663"/>
          </a:xfrm>
          <a:prstGeom prst="roundRect">
            <a:avLst>
              <a:gd name="adj" fmla="val 21178"/>
            </a:avLst>
          </a:prstGeom>
          <a:solidFill>
            <a:srgbClr val="FFC4B3"/>
          </a:solidFill>
          <a:ln/>
        </p:spPr>
      </p:sp>
      <p:pic>
        <p:nvPicPr>
          <p:cNvPr id="26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203" y="7081480"/>
            <a:ext cx="215741" cy="172641"/>
          </a:xfrm>
          <a:prstGeom prst="rect">
            <a:avLst/>
          </a:prstGeom>
        </p:spPr>
      </p:pic>
      <p:sp>
        <p:nvSpPr>
          <p:cNvPr id="27" name="Text 20"/>
          <p:cNvSpPr/>
          <p:nvPr/>
        </p:nvSpPr>
        <p:spPr>
          <a:xfrm>
            <a:off x="1251585" y="7034451"/>
            <a:ext cx="12515612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Күтілетін нәтиже: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FM модуляция шуға төзімдірек, сондықтан қазіргі заманғы радиостанциялар негізінен FM жиілікте жұмыс істейді.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3427" y="518279"/>
            <a:ext cx="7637145" cy="11770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40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Цифрлық симуляция: Радиотолқынның таралуы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53427" y="1770578"/>
            <a:ext cx="4115157" cy="3531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PhET интерактивті зертханасы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53427" y="2406253"/>
            <a:ext cx="7637145" cy="9040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PhET платформасындағы «Radio Waves &amp; Electromagnetic Fields» симуляциясы арқылы радиотолқынның таратқыш пен қабылдағыш арасындағы таралуын нақты уақытта бақылауға болады.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753427" y="3522107"/>
            <a:ext cx="423743" cy="423743"/>
          </a:xfrm>
          <a:prstGeom prst="roundRect">
            <a:avLst>
              <a:gd name="adj" fmla="val 40006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823972" y="3557349"/>
            <a:ext cx="282535" cy="3531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4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365528" y="3586758"/>
            <a:ext cx="5118497" cy="2943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Радиотолқынның таралуын визуализациялау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365528" y="3994071"/>
            <a:ext cx="7025045" cy="3013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Антеннадан шыққан толқынның кеңістікте қалай таралатынын көру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753427" y="4672132"/>
            <a:ext cx="423743" cy="423743"/>
          </a:xfrm>
          <a:prstGeom prst="roundRect">
            <a:avLst>
              <a:gd name="adj" fmla="val 40006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823972" y="4707374"/>
            <a:ext cx="282535" cy="3531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4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365528" y="4736783"/>
            <a:ext cx="3323392" cy="2943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Қашықтықтың әсерін зерттеу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365528" y="5144095"/>
            <a:ext cx="7025045" cy="6026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Таратқыш пен қабылдағыш арасындағы қашықтық артқан сайын сигнал қалай әлсірейтінін өлшеу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753427" y="6123503"/>
            <a:ext cx="423743" cy="423743"/>
          </a:xfrm>
          <a:prstGeom prst="roundRect">
            <a:avLst>
              <a:gd name="adj" fmla="val 40006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823972" y="6158746"/>
            <a:ext cx="282535" cy="3531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4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3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1365528" y="6188154"/>
            <a:ext cx="3966686" cy="2943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Антенна бағытының маңыздылығы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1365528" y="6595467"/>
            <a:ext cx="7025045" cy="3013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Антенна бұрышының сигнал сапасына тікелей әсерін анықтау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753427" y="7108627"/>
            <a:ext cx="7637145" cy="6026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Әрбір топ бақылау кестесін толтырып, өз қорытындыларын презентация түрінде ұсынады.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10483"/>
            <a:ext cx="1231808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4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Есептік тапсырма: Радиотолқын ұзындығын есептеу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126575"/>
            <a:ext cx="3055501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8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Функционалдық есеп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2697004"/>
            <a:ext cx="560296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Берілгені:</a:t>
            </a: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Радиостанция 100 МГц жиілікте хабар таратады. Жарық жылдамдығы c = 3×10⁸ м/с.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3510677"/>
            <a:ext cx="560296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Табу керек:</a:t>
            </a: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Радиотолқынның ұзындығы λ = 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402657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Формула: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93790" y="4587835"/>
            <a:ext cx="5602962" cy="5370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587835"/>
            <a:ext cx="5602962" cy="537091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793790" y="5376029"/>
            <a:ext cx="560296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мұндағы λ – толқын ұзындығы (м), c – жарық жылдамдығы (м/с), f – жиілік (Гц).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888480" y="2126575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8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Шешімі: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6888480" y="2721888"/>
            <a:ext cx="6955631" cy="1567815"/>
          </a:xfrm>
          <a:prstGeom prst="roundRect">
            <a:avLst>
              <a:gd name="adj" fmla="val 11393"/>
            </a:avLst>
          </a:prstGeom>
          <a:solidFill>
            <a:srgbClr val="F2F2F2"/>
          </a:solidFill>
          <a:ln/>
        </p:spPr>
      </p:sp>
      <p:sp>
        <p:nvSpPr>
          <p:cNvPr id="12" name="Shape 9"/>
          <p:cNvSpPr/>
          <p:nvPr/>
        </p:nvSpPr>
        <p:spPr>
          <a:xfrm>
            <a:off x="6878598" y="2721888"/>
            <a:ext cx="6975396" cy="1567815"/>
          </a:xfrm>
          <a:prstGeom prst="roundRect">
            <a:avLst>
              <a:gd name="adj" fmla="val 1899"/>
            </a:avLst>
          </a:prstGeom>
          <a:solidFill>
            <a:srgbClr val="F2F2F2"/>
          </a:solidFill>
          <a:ln/>
        </p:spPr>
      </p:sp>
      <p:sp>
        <p:nvSpPr>
          <p:cNvPr id="13" name="Text 10"/>
          <p:cNvSpPr/>
          <p:nvPr/>
        </p:nvSpPr>
        <p:spPr>
          <a:xfrm>
            <a:off x="7076956" y="2870716"/>
            <a:ext cx="6578679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highlight>
                  <a:srgbClr val="F2F2F2"/>
                </a:highlight>
                <a:latin typeface="Times New Roman" panose="02020603050405020304" pitchFamily="18" charset="0"/>
                <a:ea typeface="Consolas" pitchFamily="34" charset="-122"/>
                <a:cs typeface="Times New Roman" panose="02020603050405020304" pitchFamily="18" charset="0"/>
              </a:rPr>
              <a:t>f = 100 МГц = 100 × 10⁶ Гц = 1×10⁸ Гцλ = 3×10⁸ м/с / 1×10⁸ Гц = 3 м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6888480" y="4512945"/>
            <a:ext cx="6955631" cy="843201"/>
          </a:xfrm>
          <a:prstGeom prst="roundRect">
            <a:avLst>
              <a:gd name="adj" fmla="val 21184"/>
            </a:avLst>
          </a:prstGeom>
          <a:solidFill>
            <a:srgbClr val="FFC4B3"/>
          </a:solidFill>
          <a:ln/>
        </p:spPr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838" y="4815840"/>
            <a:ext cx="248007" cy="198358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7533203" y="4760833"/>
            <a:ext cx="611255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Жауабы: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Радиотолқынның ұзындығы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3 метр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3"/>
          <p:cNvSpPr/>
          <p:nvPr/>
        </p:nvSpPr>
        <p:spPr>
          <a:xfrm>
            <a:off x="6888480" y="557938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Өмірлік мысал: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4"/>
          <p:cNvSpPr/>
          <p:nvPr/>
        </p:nvSpPr>
        <p:spPr>
          <a:xfrm>
            <a:off x="6888480" y="6087904"/>
            <a:ext cx="695563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FM радиостанциялары 88-108 МГц диапазонында жұмыс істейді. Бұл толқын ұзындықтары шамамен 2,8-3,4 метр аралығында болады, сондықтан FM антенналары шағын болып келеді.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33582"/>
            <a:ext cx="1140523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4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Радиоқабылдағыштың құрылымы және қызметі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050494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Alice Light" pitchFamily="34" charset="-122"/>
                <a:cs typeface="Times New Roman" panose="02020603050405020304" pitchFamily="18" charset="0"/>
              </a:rPr>
              <a:t>01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93790" y="2364819"/>
            <a:ext cx="4215289" cy="22860"/>
          </a:xfrm>
          <a:prstGeom prst="rect">
            <a:avLst/>
          </a:prstGeom>
          <a:solidFill>
            <a:srgbClr val="FF7047"/>
          </a:solidFill>
          <a:ln/>
        </p:spPr>
      </p:sp>
      <p:sp>
        <p:nvSpPr>
          <p:cNvPr id="5" name="Text 3"/>
          <p:cNvSpPr/>
          <p:nvPr/>
        </p:nvSpPr>
        <p:spPr>
          <a:xfrm>
            <a:off x="793790" y="250971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Антенна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2938939"/>
            <a:ext cx="42152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Электромагниттік толқындарды қабылдап, электр сигналына айналдырады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5207437" y="2050494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Alice Light" pitchFamily="34" charset="-122"/>
                <a:cs typeface="Times New Roman" panose="02020603050405020304" pitchFamily="18" charset="0"/>
              </a:rPr>
              <a:t>02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5207437" y="2364819"/>
            <a:ext cx="4215408" cy="22860"/>
          </a:xfrm>
          <a:prstGeom prst="rect">
            <a:avLst/>
          </a:prstGeom>
          <a:solidFill>
            <a:srgbClr val="FF7047"/>
          </a:solidFill>
          <a:ln/>
        </p:spPr>
      </p:sp>
      <p:sp>
        <p:nvSpPr>
          <p:cNvPr id="9" name="Text 7"/>
          <p:cNvSpPr/>
          <p:nvPr/>
        </p:nvSpPr>
        <p:spPr>
          <a:xfrm>
            <a:off x="5207437" y="250971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Күшейткіш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5207437" y="2938939"/>
            <a:ext cx="42154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Әлсіз сигналды күшейтіп, өңдеуге дайындайды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9621203" y="2050494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Alice Light" pitchFamily="34" charset="-122"/>
                <a:cs typeface="Times New Roman" panose="02020603050405020304" pitchFamily="18" charset="0"/>
              </a:rPr>
              <a:t>03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9621203" y="2364819"/>
            <a:ext cx="4215289" cy="22860"/>
          </a:xfrm>
          <a:prstGeom prst="rect">
            <a:avLst/>
          </a:prstGeom>
          <a:solidFill>
            <a:srgbClr val="FF7047"/>
          </a:solidFill>
          <a:ln/>
        </p:spPr>
      </p:sp>
      <p:sp>
        <p:nvSpPr>
          <p:cNvPr id="13" name="Text 11"/>
          <p:cNvSpPr/>
          <p:nvPr/>
        </p:nvSpPr>
        <p:spPr>
          <a:xfrm>
            <a:off x="9621203" y="2509718"/>
            <a:ext cx="249674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Селектор (таңдаушы)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9621203" y="2938939"/>
            <a:ext cx="42152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Көптеген радиостанциялар арасынан қажетті жиілікті таңдап алады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793790" y="3921204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Alice Light" pitchFamily="34" charset="-122"/>
                <a:cs typeface="Times New Roman" panose="02020603050405020304" pitchFamily="18" charset="0"/>
              </a:rPr>
              <a:t>04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793790" y="4235529"/>
            <a:ext cx="6422112" cy="22860"/>
          </a:xfrm>
          <a:prstGeom prst="rect">
            <a:avLst/>
          </a:prstGeom>
          <a:solidFill>
            <a:srgbClr val="FF7047"/>
          </a:solidFill>
          <a:ln/>
        </p:spPr>
      </p:sp>
      <p:sp>
        <p:nvSpPr>
          <p:cNvPr id="17" name="Text 15"/>
          <p:cNvSpPr/>
          <p:nvPr/>
        </p:nvSpPr>
        <p:spPr>
          <a:xfrm>
            <a:off x="793790" y="438042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Детектор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793790" y="4809649"/>
            <a:ext cx="642211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Тасымалдаушы толқыннан бастапқы дыбыс сигналын бөліп алады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7414260" y="3921204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Alice Light" pitchFamily="34" charset="-122"/>
                <a:cs typeface="Times New Roman" panose="02020603050405020304" pitchFamily="18" charset="0"/>
              </a:rPr>
              <a:t>05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hape 18"/>
          <p:cNvSpPr/>
          <p:nvPr/>
        </p:nvSpPr>
        <p:spPr>
          <a:xfrm>
            <a:off x="7414260" y="4235529"/>
            <a:ext cx="6422231" cy="22860"/>
          </a:xfrm>
          <a:prstGeom prst="rect">
            <a:avLst/>
          </a:prstGeom>
          <a:solidFill>
            <a:srgbClr val="FF7047"/>
          </a:solidFill>
          <a:ln/>
        </p:spPr>
      </p:sp>
      <p:sp>
        <p:nvSpPr>
          <p:cNvPr id="21" name="Text 19"/>
          <p:cNvSpPr/>
          <p:nvPr/>
        </p:nvSpPr>
        <p:spPr>
          <a:xfrm>
            <a:off x="7414260" y="438042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Динамик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7414260" y="4809649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Электр сигналын механикалық тербелістерге (дыбысқа) айналдырады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793790" y="5891213"/>
            <a:ext cx="4690705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8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Интерактивті бекіту тапсырмасы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793790" y="6560939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Wordwall платформасындағы «Радиобайланыс және модуляция» ойынын орындау. Радио құрылғыларының бөліктерін олардың қызметтерімен сәйкестендіру керек.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834</Words>
  <Application>Microsoft Office PowerPoint</Application>
  <PresentationFormat>Произвольный</PresentationFormat>
  <Paragraphs>110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Times New Roman</vt:lpstr>
      <vt:lpstr>Calibri</vt:lpstr>
      <vt:lpstr>Alice Light</vt:lpstr>
      <vt:lpstr>Consolas</vt:lpstr>
      <vt:lpstr>Alice</vt:lpstr>
      <vt:lpstr>Arial</vt:lpstr>
      <vt:lpstr>Manrope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Пользователь</cp:lastModifiedBy>
  <cp:revision>2</cp:revision>
  <dcterms:created xsi:type="dcterms:W3CDTF">2025-11-09T18:45:42Z</dcterms:created>
  <dcterms:modified xsi:type="dcterms:W3CDTF">2025-11-09T18:49:49Z</dcterms:modified>
</cp:coreProperties>
</file>