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Outfit Extra Bold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mo" panose="020B06040202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95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43519" y="2541981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Электр өрісі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256127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Электростатика бөлімі бойынша қысқа мерзімді сабақ жоспары. 10-сынып оқушыларына арналған интерактивті және тәжірибелік сабақ.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9871" y="772954"/>
            <a:ext cx="9669542" cy="557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Сабақты қорытындылау және рефлексия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9871" y="1775817"/>
            <a:ext cx="4061341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Сабақтың негізгі нәтижелері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869871" y="2310765"/>
            <a:ext cx="401241" cy="401241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449348" y="2371963"/>
            <a:ext cx="2944654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Электр өрісі туралы білім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449348" y="2828806"/>
            <a:ext cx="3089196" cy="1141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Өрістің мәні, қасиеттері, пайда болу механизмі және материялық табиғаты туралы толық түсінік қалыптасты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761428" y="2310765"/>
            <a:ext cx="401241" cy="401241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40906" y="2371963"/>
            <a:ext cx="308931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Кернеулік ұғымын меңгеру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340906" y="3107412"/>
            <a:ext cx="3089315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E = F/q формуласын қолдану, бірліктерді дұрыс жазу, векторлық сипатын түсіну дағдысы қалыптасты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69871" y="4326493"/>
            <a:ext cx="401241" cy="401241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449348" y="4387691"/>
            <a:ext cx="2645926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Практикалық қолдану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449348" y="4844534"/>
            <a:ext cx="6980873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Өмірдегі қолданыс орындарын анықтау, қауіпсіздік ережелерін физикалық заңдылықтармен байланыстыру біліктілігі артты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69871" y="5615702"/>
            <a:ext cx="2674858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Үй тапсырмасы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69871" y="6128266"/>
            <a:ext cx="7560350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Дәптерде электр өрісі мен кернеуліктің анықтамасын жазу, формула мен бірлікті еске түсіру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69871" y="6761202"/>
            <a:ext cx="7560350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Font typeface="+mj-lt"/>
              <a:buAutoNum type="arabicPeriod" startAt="2"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Есеп №1: q = 5 нКл зарядқа F = 15·10⁻⁶ Н күш әсер етеді. E = ? табу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869871" y="7108865"/>
            <a:ext cx="7560350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Font typeface="+mj-lt"/>
              <a:buAutoNum type="arabicPeriod" startAt="3"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Есеп №2: E = 2000 Н/Кл өрісте q = 3 нКл зарядқа әсер ететін күшті табу (F = E·q)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872895" y="1775817"/>
            <a:ext cx="3844052" cy="334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«Бағдаршам» рефлексиясы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872895" y="2288381"/>
            <a:ext cx="4895136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872895" y="2734151"/>
            <a:ext cx="4895136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872895" y="3179921"/>
            <a:ext cx="4895136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8872895" y="3625691"/>
            <a:ext cx="4895136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872895" y="4071461"/>
            <a:ext cx="4895136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872895" y="4517231"/>
            <a:ext cx="4895136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8872895" y="4963001"/>
            <a:ext cx="4895136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9140309" y="5448895"/>
            <a:ext cx="4627721" cy="1141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i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«Талап бар жерде – тәртіп бар»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физикалық заңдар мен формулаларды дұрыс қолдану арқылы нақты нәтижеге жетеміз. Сабақта көрсеткен белсенділігіңіз бен тәртібіңіз үшін алғысымызды білдіреміз!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hape 24"/>
          <p:cNvSpPr/>
          <p:nvPr/>
        </p:nvSpPr>
        <p:spPr>
          <a:xfrm>
            <a:off x="8872895" y="5448895"/>
            <a:ext cx="22860" cy="1141095"/>
          </a:xfrm>
          <a:prstGeom prst="rect">
            <a:avLst/>
          </a:prstGeom>
          <a:solidFill>
            <a:srgbClr val="5E4CE6"/>
          </a:solidFill>
          <a:ln/>
        </p:spPr>
      </p:sp>
      <p:pic>
        <p:nvPicPr>
          <p:cNvPr id="27" name="Рисунок 26" descr="Picture backgroun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8" r="24149"/>
          <a:stretch/>
        </p:blipFill>
        <p:spPr bwMode="auto">
          <a:xfrm>
            <a:off x="10601364" y="2507218"/>
            <a:ext cx="2115583" cy="2536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89" y="1285161"/>
            <a:ext cx="1900249" cy="373142"/>
          </a:xfrm>
          <a:prstGeom prst="roundRect">
            <a:avLst>
              <a:gd name="adj" fmla="val 17872"/>
            </a:avLst>
          </a:prstGeom>
          <a:solidFill>
            <a:srgbClr val="D7D2F9"/>
          </a:solidFill>
          <a:ln/>
        </p:spPr>
      </p:sp>
      <p:sp>
        <p:nvSpPr>
          <p:cNvPr id="3" name="Text 1"/>
          <p:cNvSpPr/>
          <p:nvPr/>
        </p:nvSpPr>
        <p:spPr>
          <a:xfrm>
            <a:off x="912852" y="1344692"/>
            <a:ext cx="1332667" cy="254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САБАҚ МАҚСАТЫ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1737598"/>
            <a:ext cx="1271432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Білім беру бағдарламасының негізгі мақсаттары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2655332"/>
            <a:ext cx="4215289" cy="2905006"/>
          </a:xfrm>
          <a:prstGeom prst="roundRect">
            <a:avLst>
              <a:gd name="adj" fmla="val 28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999768" y="2861310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5E4CE6"/>
          </a:solidFill>
          <a:ln/>
        </p:spPr>
      </p:sp>
      <p:sp>
        <p:nvSpPr>
          <p:cNvPr id="8" name="Text 5"/>
          <p:cNvSpPr/>
          <p:nvPr/>
        </p:nvSpPr>
        <p:spPr>
          <a:xfrm>
            <a:off x="999768" y="3654981"/>
            <a:ext cx="261985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Электр өрісінің мәні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99768" y="4084201"/>
            <a:ext cx="380333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Оқушылар электр өрісінің физикалық мағынасын және оның негізгі қасиеттерін толық сипаттай алады. Өрістің пайда болу механизмін түсінеді.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207437" y="2655332"/>
            <a:ext cx="4215408" cy="2905006"/>
          </a:xfrm>
          <a:prstGeom prst="roundRect">
            <a:avLst>
              <a:gd name="adj" fmla="val 28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413415" y="2861310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5E4CE6"/>
          </a:solidFill>
          <a:ln/>
        </p:spPr>
      </p:sp>
      <p:sp>
        <p:nvSpPr>
          <p:cNvPr id="13" name="Text 9"/>
          <p:cNvSpPr/>
          <p:nvPr/>
        </p:nvSpPr>
        <p:spPr>
          <a:xfrm>
            <a:off x="5413415" y="365498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Күштік сипаттама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5413415" y="4084201"/>
            <a:ext cx="380345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Электр өрісінің кернеулігін E анықтау және оның бағытын физикалық заңдылықтар негізінде нақты түсіндіре алады.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1"/>
          <p:cNvSpPr/>
          <p:nvPr/>
        </p:nvSpPr>
        <p:spPr>
          <a:xfrm>
            <a:off x="9621203" y="2655332"/>
            <a:ext cx="4215289" cy="2905006"/>
          </a:xfrm>
          <a:prstGeom prst="roundRect">
            <a:avLst>
              <a:gd name="adj" fmla="val 2870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9827181" y="2861310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5E4CE6"/>
          </a:solidFill>
          <a:ln/>
        </p:spPr>
      </p:sp>
      <p:sp>
        <p:nvSpPr>
          <p:cNvPr id="18" name="Text 13"/>
          <p:cNvSpPr/>
          <p:nvPr/>
        </p:nvSpPr>
        <p:spPr>
          <a:xfrm>
            <a:off x="9827181" y="3654981"/>
            <a:ext cx="265771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Практикалық дағды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9827181" y="4084201"/>
            <a:ext cx="380333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E = F/q формуласын қолданып қарапайым есептер шығарады, нәтижені дұрыс бірлікпен жазады және шешім жолын негіздей алады.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5"/>
          <p:cNvSpPr/>
          <p:nvPr/>
        </p:nvSpPr>
        <p:spPr>
          <a:xfrm>
            <a:off x="793790" y="5783580"/>
            <a:ext cx="13042821" cy="1160740"/>
          </a:xfrm>
          <a:prstGeom prst="roundRect">
            <a:avLst>
              <a:gd name="adj" fmla="val 7182"/>
            </a:avLst>
          </a:prstGeom>
          <a:solidFill>
            <a:srgbClr val="C3BCF6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48" y="6078855"/>
            <a:ext cx="248007" cy="19835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438513" y="6031468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Сабақ «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Заң және тәртіп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» айының құндылықтарымен байланыстырылған: «</a:t>
            </a:r>
            <a:r>
              <a:rPr 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Талап бар жерде – тәртіп бар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» дәйексөзі физикалық заңдылықтардың маңыздылығын көрсетеді.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8427" y="581858"/>
            <a:ext cx="5290416" cy="765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600" b="1" dirty="0" err="1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Сабақтың</a:t>
            </a:r>
            <a:r>
              <a:rPr lang="en-US" sz="36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құрылымы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75071" y="2188607"/>
            <a:ext cx="5093771" cy="991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 err="1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Сабақ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45</a:t>
            </a:r>
            <a:r>
              <a:rPr lang="en-US" sz="1600" dirty="0" smtClean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минутқа жоспарланған, әр кезеңде оқушылардың белсенділігі мен өзіндік жұмысы қамтамасыз етіледі. Әр этапта нақты бағалау критерийлері мен дескрипторлар қолданылады.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9625965" y="601266"/>
            <a:ext cx="22860" cy="7026950"/>
          </a:xfrm>
          <a:prstGeom prst="roundRect">
            <a:avLst>
              <a:gd name="adj" fmla="val 284554"/>
            </a:avLst>
          </a:prstGeom>
          <a:solidFill>
            <a:srgbClr val="BDB8DF"/>
          </a:solidFill>
          <a:ln/>
        </p:spPr>
      </p:sp>
      <p:sp>
        <p:nvSpPr>
          <p:cNvPr id="5" name="Shape 3"/>
          <p:cNvSpPr/>
          <p:nvPr/>
        </p:nvSpPr>
        <p:spPr>
          <a:xfrm>
            <a:off x="9021485" y="764024"/>
            <a:ext cx="464582" cy="22860"/>
          </a:xfrm>
          <a:prstGeom prst="roundRect">
            <a:avLst>
              <a:gd name="adj" fmla="val 284554"/>
            </a:avLst>
          </a:prstGeom>
          <a:solidFill>
            <a:srgbClr val="BDB8DF"/>
          </a:solidFill>
          <a:ln/>
        </p:spPr>
      </p:sp>
      <p:sp>
        <p:nvSpPr>
          <p:cNvPr id="6" name="Shape 4"/>
          <p:cNvSpPr/>
          <p:nvPr/>
        </p:nvSpPr>
        <p:spPr>
          <a:xfrm>
            <a:off x="9463207" y="601266"/>
            <a:ext cx="348377" cy="348377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9521250" y="630257"/>
            <a:ext cx="232291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690479" y="654487"/>
            <a:ext cx="2172533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Ұйымдастыру (2 мин)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354366" y="1051203"/>
            <a:ext cx="2508647" cy="495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9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Дәйексөз талқылау, сабақ мақсатын жариялау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9788723" y="1693188"/>
            <a:ext cx="464582" cy="22860"/>
          </a:xfrm>
          <a:prstGeom prst="roundRect">
            <a:avLst>
              <a:gd name="adj" fmla="val 284554"/>
            </a:avLst>
          </a:prstGeom>
          <a:solidFill>
            <a:srgbClr val="BDB8DF"/>
          </a:solidFill>
          <a:ln/>
        </p:spPr>
      </p:sp>
      <p:sp>
        <p:nvSpPr>
          <p:cNvPr id="11" name="Shape 9"/>
          <p:cNvSpPr/>
          <p:nvPr/>
        </p:nvSpPr>
        <p:spPr>
          <a:xfrm>
            <a:off x="9463207" y="1530429"/>
            <a:ext cx="348377" cy="348377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521250" y="1559421"/>
            <a:ext cx="232291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411777" y="1583650"/>
            <a:ext cx="2508647" cy="483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Қызығушылық ояту (5 мин)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411777" y="2222302"/>
            <a:ext cx="2508647" cy="495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«Болжау» әдісі арқылы алдын ала білім тексеру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9021485" y="2494121"/>
            <a:ext cx="464582" cy="22860"/>
          </a:xfrm>
          <a:prstGeom prst="roundRect">
            <a:avLst>
              <a:gd name="adj" fmla="val 284554"/>
            </a:avLst>
          </a:prstGeom>
          <a:solidFill>
            <a:srgbClr val="BDB8DF"/>
          </a:solidFill>
          <a:ln/>
        </p:spPr>
      </p:sp>
      <p:sp>
        <p:nvSpPr>
          <p:cNvPr id="16" name="Shape 14"/>
          <p:cNvSpPr/>
          <p:nvPr/>
        </p:nvSpPr>
        <p:spPr>
          <a:xfrm>
            <a:off x="9463207" y="2331363"/>
            <a:ext cx="348377" cy="348377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9521250" y="2360355"/>
            <a:ext cx="232291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527840" y="2384584"/>
            <a:ext cx="2335173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Жаңа материал (8 мин)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354366" y="2781300"/>
            <a:ext cx="2508647" cy="495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9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Қысқа лекция және тірек-конспект жасау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9788723" y="3295055"/>
            <a:ext cx="464582" cy="22860"/>
          </a:xfrm>
          <a:prstGeom prst="roundRect">
            <a:avLst>
              <a:gd name="adj" fmla="val 284554"/>
            </a:avLst>
          </a:prstGeom>
          <a:solidFill>
            <a:srgbClr val="BDB8DF"/>
          </a:solidFill>
          <a:ln/>
        </p:spPr>
      </p:sp>
      <p:sp>
        <p:nvSpPr>
          <p:cNvPr id="21" name="Shape 19"/>
          <p:cNvSpPr/>
          <p:nvPr/>
        </p:nvSpPr>
        <p:spPr>
          <a:xfrm>
            <a:off x="9463207" y="3132296"/>
            <a:ext cx="348377" cy="348377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9521250" y="3161288"/>
            <a:ext cx="232291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0411777" y="3185517"/>
            <a:ext cx="1935956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Тәжірибе (7 мин)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10411777" y="3582233"/>
            <a:ext cx="2508647" cy="495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Көрнекі демонстрация және талдау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9021485" y="4095988"/>
            <a:ext cx="464582" cy="22860"/>
          </a:xfrm>
          <a:prstGeom prst="roundRect">
            <a:avLst>
              <a:gd name="adj" fmla="val 284554"/>
            </a:avLst>
          </a:prstGeom>
          <a:solidFill>
            <a:srgbClr val="BDB8DF"/>
          </a:solidFill>
          <a:ln/>
        </p:spPr>
      </p:sp>
      <p:sp>
        <p:nvSpPr>
          <p:cNvPr id="26" name="Shape 24"/>
          <p:cNvSpPr/>
          <p:nvPr/>
        </p:nvSpPr>
        <p:spPr>
          <a:xfrm>
            <a:off x="9463207" y="3933230"/>
            <a:ext cx="348377" cy="348377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9521250" y="3962221"/>
            <a:ext cx="232291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627376" y="3986451"/>
            <a:ext cx="2235637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Топтық жұмыс (8 мин)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6354366" y="4383167"/>
            <a:ext cx="2508647" cy="495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19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Фишбоун әдісі бойынша постер қорғау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9788723" y="4896922"/>
            <a:ext cx="464582" cy="22860"/>
          </a:xfrm>
          <a:prstGeom prst="roundRect">
            <a:avLst>
              <a:gd name="adj" fmla="val 284554"/>
            </a:avLst>
          </a:prstGeom>
          <a:solidFill>
            <a:srgbClr val="BDB8DF"/>
          </a:solidFill>
          <a:ln/>
        </p:spPr>
      </p:sp>
      <p:sp>
        <p:nvSpPr>
          <p:cNvPr id="31" name="Shape 29"/>
          <p:cNvSpPr/>
          <p:nvPr/>
        </p:nvSpPr>
        <p:spPr>
          <a:xfrm>
            <a:off x="9463207" y="4734163"/>
            <a:ext cx="348377" cy="348377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9521250" y="4763155"/>
            <a:ext cx="232291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10411777" y="4787384"/>
            <a:ext cx="2091690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Есеп шығару (12 мин)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10411777" y="5184100"/>
            <a:ext cx="2508647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Жеке және жұптық тапсырмалар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9021485" y="5697855"/>
            <a:ext cx="464582" cy="22860"/>
          </a:xfrm>
          <a:prstGeom prst="roundRect">
            <a:avLst>
              <a:gd name="adj" fmla="val 284554"/>
            </a:avLst>
          </a:prstGeom>
          <a:solidFill>
            <a:srgbClr val="BDB8DF"/>
          </a:solidFill>
          <a:ln/>
        </p:spPr>
      </p:sp>
      <p:sp>
        <p:nvSpPr>
          <p:cNvPr id="36" name="Shape 34"/>
          <p:cNvSpPr/>
          <p:nvPr/>
        </p:nvSpPr>
        <p:spPr>
          <a:xfrm>
            <a:off x="9463207" y="5535097"/>
            <a:ext cx="348377" cy="348377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9521250" y="5564088"/>
            <a:ext cx="232291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6522839" y="5588318"/>
            <a:ext cx="2340173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ФС тапсырмасы (5 мин)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6354366" y="5985034"/>
            <a:ext cx="2508647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9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Өмірлік жағдайды талдау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9788723" y="6498788"/>
            <a:ext cx="464582" cy="22860"/>
          </a:xfrm>
          <a:prstGeom prst="roundRect">
            <a:avLst>
              <a:gd name="adj" fmla="val 284554"/>
            </a:avLst>
          </a:prstGeom>
          <a:solidFill>
            <a:srgbClr val="BDB8DF"/>
          </a:solidFill>
          <a:ln/>
        </p:spPr>
      </p:sp>
      <p:sp>
        <p:nvSpPr>
          <p:cNvPr id="41" name="Shape 39"/>
          <p:cNvSpPr/>
          <p:nvPr/>
        </p:nvSpPr>
        <p:spPr>
          <a:xfrm>
            <a:off x="9463207" y="6336030"/>
            <a:ext cx="348377" cy="348377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9521250" y="6365022"/>
            <a:ext cx="232291" cy="290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10411777" y="6389251"/>
            <a:ext cx="1979890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Қорытынды (3 мин)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10411777" y="6785967"/>
            <a:ext cx="2508647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Рефлексия және үй тапсырмасы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10809"/>
            <a:ext cx="1013186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Сабақтың басы: қызығушылықты ояту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926199"/>
            <a:ext cx="4215289" cy="2734270"/>
          </a:xfrm>
          <a:prstGeom prst="roundRect">
            <a:avLst>
              <a:gd name="adj" fmla="val 4013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793790" y="2903339"/>
            <a:ext cx="4215289" cy="91440"/>
          </a:xfrm>
          <a:prstGeom prst="roundRect">
            <a:avLst>
              <a:gd name="adj" fmla="val 91163"/>
            </a:avLst>
          </a:prstGeom>
          <a:solidFill>
            <a:srgbClr val="5E4CE6"/>
          </a:solidFill>
          <a:ln/>
        </p:spPr>
      </p:sp>
      <p:sp>
        <p:nvSpPr>
          <p:cNvPr id="5" name="Shape 3"/>
          <p:cNvSpPr/>
          <p:nvPr/>
        </p:nvSpPr>
        <p:spPr>
          <a:xfrm>
            <a:off x="2603778" y="2628543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5E4CE6"/>
          </a:solidFill>
          <a:ln/>
        </p:spPr>
      </p:sp>
      <p:sp>
        <p:nvSpPr>
          <p:cNvPr id="6" name="Text 4"/>
          <p:cNvSpPr/>
          <p:nvPr/>
        </p:nvSpPr>
        <p:spPr>
          <a:xfrm>
            <a:off x="2782372" y="2777371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15008" y="342233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Бірінші тұжырым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15008" y="3851553"/>
            <a:ext cx="377285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«Электр өрісін көруге болады»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оқушылар бұл тұжырыммен келісе ме, әлде келіспей ме? Өріс көзге көрінбейтін физикалық шама екенін түсіну маңызды.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07437" y="2926199"/>
            <a:ext cx="4215408" cy="2734270"/>
          </a:xfrm>
          <a:prstGeom prst="roundRect">
            <a:avLst>
              <a:gd name="adj" fmla="val 4013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10" name="Shape 8"/>
          <p:cNvSpPr/>
          <p:nvPr/>
        </p:nvSpPr>
        <p:spPr>
          <a:xfrm>
            <a:off x="5207437" y="2903339"/>
            <a:ext cx="4215408" cy="91440"/>
          </a:xfrm>
          <a:prstGeom prst="roundRect">
            <a:avLst>
              <a:gd name="adj" fmla="val 91163"/>
            </a:avLst>
          </a:prstGeom>
          <a:solidFill>
            <a:srgbClr val="5E4CE6"/>
          </a:solidFill>
          <a:ln/>
        </p:spPr>
      </p:sp>
      <p:sp>
        <p:nvSpPr>
          <p:cNvPr id="11" name="Shape 9"/>
          <p:cNvSpPr/>
          <p:nvPr/>
        </p:nvSpPr>
        <p:spPr>
          <a:xfrm>
            <a:off x="7017425" y="2628543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5E4CE6"/>
          </a:solidFill>
          <a:ln/>
        </p:spPr>
      </p:sp>
      <p:sp>
        <p:nvSpPr>
          <p:cNvPr id="12" name="Text 10"/>
          <p:cNvSpPr/>
          <p:nvPr/>
        </p:nvSpPr>
        <p:spPr>
          <a:xfrm>
            <a:off x="7196018" y="2777371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428655" y="342233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Екінші тұжырым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428655" y="3851553"/>
            <a:ext cx="377297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«Электр өрісі зарядқа күшпен әсер етеді»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бұл дұрыс тұжырым. Оқушылар өрістің негізгі қасиетін бұл арқылы анықтайды.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9621203" y="2926199"/>
            <a:ext cx="4215289" cy="2734270"/>
          </a:xfrm>
          <a:prstGeom prst="roundRect">
            <a:avLst>
              <a:gd name="adj" fmla="val 4013"/>
            </a:avLst>
          </a:prstGeom>
          <a:solidFill>
            <a:srgbClr val="FAFAFA">
              <a:alpha val="95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9621203" y="2903339"/>
            <a:ext cx="4215289" cy="91440"/>
          </a:xfrm>
          <a:prstGeom prst="roundRect">
            <a:avLst>
              <a:gd name="adj" fmla="val 91163"/>
            </a:avLst>
          </a:prstGeom>
          <a:solidFill>
            <a:srgbClr val="5E4CE6"/>
          </a:solidFill>
          <a:ln/>
        </p:spPr>
      </p:sp>
      <p:sp>
        <p:nvSpPr>
          <p:cNvPr id="17" name="Shape 15"/>
          <p:cNvSpPr/>
          <p:nvPr/>
        </p:nvSpPr>
        <p:spPr>
          <a:xfrm>
            <a:off x="11431191" y="2628543"/>
            <a:ext cx="595313" cy="595313"/>
          </a:xfrm>
          <a:prstGeom prst="roundRect">
            <a:avLst>
              <a:gd name="adj" fmla="val 153600"/>
            </a:avLst>
          </a:prstGeom>
          <a:solidFill>
            <a:srgbClr val="5E4CE6"/>
          </a:solidFill>
          <a:ln/>
        </p:spPr>
      </p:sp>
      <p:sp>
        <p:nvSpPr>
          <p:cNvPr id="18" name="Text 16"/>
          <p:cNvSpPr/>
          <p:nvPr/>
        </p:nvSpPr>
        <p:spPr>
          <a:xfrm>
            <a:off x="11609784" y="2777371"/>
            <a:ext cx="238125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842421" y="3422333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Үшінші тұжырым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842421" y="3851553"/>
            <a:ext cx="377285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«Электр өрісінің бағыты теріс сынақ зарядқа байланысты»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бұл қате. Бағыт оң сынақ зарядқа әсер ететін күш бағытымен анықталады.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93790" y="588371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Бұл «Болжау» әдісі оқушылардың алдын ала білімін белсендіреді және жаңа тақырыпқа дайындайды. Әр оқушы өз ойын білдіреді, дәлелдейді және қателерді түзетуге мүмкіндік алады.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953" y="498157"/>
            <a:ext cx="2083233" cy="339804"/>
          </a:xfrm>
          <a:prstGeom prst="roundRect">
            <a:avLst>
              <a:gd name="adj" fmla="val 17885"/>
            </a:avLst>
          </a:prstGeom>
          <a:solidFill>
            <a:srgbClr val="D7D2F9"/>
          </a:solidFill>
          <a:ln/>
        </p:spPr>
      </p:sp>
      <p:sp>
        <p:nvSpPr>
          <p:cNvPr id="4" name="Text 1"/>
          <p:cNvSpPr/>
          <p:nvPr/>
        </p:nvSpPr>
        <p:spPr>
          <a:xfrm>
            <a:off x="1103352" y="552331"/>
            <a:ext cx="1355527" cy="231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ТЕОРИЯЛЫҚ НЕГІЗ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77954" y="910233"/>
            <a:ext cx="11165562" cy="565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Электр өрісі: анықтама және күштік сипаттама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49179" y="1950125"/>
            <a:ext cx="6721078" cy="867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Электр өрісі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зарядтар айналасында пайда болатын, басқа зарядтарға күшпен әсер ететін материялық өріс. Өрісті тікелей байқау мүмкін емес, бірақ оның әсері арқылы анықтауға болады.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77954" y="1950125"/>
            <a:ext cx="22860" cy="867966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8" name="Text 5"/>
          <p:cNvSpPr/>
          <p:nvPr/>
        </p:nvSpPr>
        <p:spPr>
          <a:xfrm>
            <a:off x="777954" y="3021568"/>
            <a:ext cx="575619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8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Кернеулік — өрістің күштік сипаттамасы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77954" y="3541514"/>
            <a:ext cx="6992303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Электр өрісінің кернеулігі E — бұл бірлік оң зарядқа әсер ететін күшке тең физикалық шама. Формуласы: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77954" y="4348996"/>
            <a:ext cx="6992303" cy="5516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4" y="4348996"/>
            <a:ext cx="6992303" cy="55161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77954" y="5129451"/>
            <a:ext cx="6992303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Мұндағы: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кернеулік (Н/Кл немесе В/м),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күш (Н), </a:t>
            </a: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— сынақ заряд (Кл).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528" y="1950125"/>
            <a:ext cx="2583894" cy="2583894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8219123" y="4737497"/>
            <a:ext cx="5640824" cy="1160145"/>
          </a:xfrm>
          <a:prstGeom prst="roundRect">
            <a:avLst>
              <a:gd name="adj" fmla="val 6548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8422838" y="4941213"/>
            <a:ext cx="2260878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Өлшем бірлігі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8422838" y="5404604"/>
            <a:ext cx="5233392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Н/Кл (ньютон/кулон) немесе В/м (вольт/метр)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8219123" y="6078498"/>
            <a:ext cx="5640824" cy="1449467"/>
          </a:xfrm>
          <a:prstGeom prst="roundRect">
            <a:avLst>
              <a:gd name="adj" fmla="val 5241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8422838" y="6282214"/>
            <a:ext cx="2260878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Векторлық шама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8422838" y="6745605"/>
            <a:ext cx="5233392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E — вектор, бағыты оң сынақ зарядқа әсер ететін күш бағытымен бірдей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9371" y="832723"/>
            <a:ext cx="7785259" cy="1061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Тәжірибелік зерттеу: электр өрісін бақылау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71" y="2148721"/>
            <a:ext cx="849154" cy="10190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98308" y="2318504"/>
            <a:ext cx="2123123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Электрлену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698308" y="2685574"/>
            <a:ext cx="6766322" cy="271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Тарақты үйкегенде немесе шар үрлегенде статикалық электр заряды пайда болады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71" y="3167777"/>
            <a:ext cx="849154" cy="10190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98308" y="3337560"/>
            <a:ext cx="2123123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Өріс түзілуі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698308" y="3704630"/>
            <a:ext cx="6766322" cy="271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Заряд айналасында электр өрісі автоматты түрде пайда болады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371" y="4186833"/>
            <a:ext cx="849154" cy="10190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98308" y="4356616"/>
            <a:ext cx="2123123" cy="265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Күш әсері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698308" y="4723686"/>
            <a:ext cx="6766322" cy="271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Өріс жақындағы қағаз қиықтарына немесе басқа зарядтарға күшпен әсер етеді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7"/>
          <p:cNvSpPr/>
          <p:nvPr/>
        </p:nvSpPr>
        <p:spPr>
          <a:xfrm>
            <a:off x="679371" y="5396865"/>
            <a:ext cx="7785259" cy="993458"/>
          </a:xfrm>
          <a:prstGeom prst="roundRect">
            <a:avLst>
              <a:gd name="adj" fmla="val 7181"/>
            </a:avLst>
          </a:prstGeom>
          <a:solidFill>
            <a:srgbClr val="C3BCF6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4" y="5650944"/>
            <a:ext cx="212288" cy="169783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231225" y="5609034"/>
            <a:ext cx="7063621" cy="543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Қауіпсіздік ережесі: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Электроскоппен жұмыс істегенде құрғақ қолмен ұстау, металл бөліктерді тікелей ұстамау, тәжірибеден кейін разрядтау керек.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679371" y="6581299"/>
            <a:ext cx="7785259" cy="815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Оқушылар көрнекі демонстрация арқылы электр өрісінің қасиеттерін бақылайды: өріс материялық дене, ол көрінбейді, бірақ күш арқылы байқалады. Қағаз қиықтары тартылуы — өрістің әсерінің тікелей дәлелі.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89641"/>
            <a:ext cx="931533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Электр өрісінің қолданылуы өмірде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15456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Ксерокопия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583781"/>
            <a:ext cx="3074670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Электростатикалық қасиеттерді пайдаланып құжаттарды көшіру. Тонер бөлшектері зарядталып, қағазға тартылады.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116467" y="315456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Лазерлік принтер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116467" y="3583781"/>
            <a:ext cx="3074670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Лазер сәулесі барабанды зарядтайды, ал тонер өріс арқылы қағазға жабысады. Жоғары сапалы басылым алуға мүмкіндік береді.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439144" y="3154561"/>
            <a:ext cx="268343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Найзағай құбылысы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39144" y="3583781"/>
            <a:ext cx="3074670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Бұлт пен жер арасында күшті электр өрісі пайда болғанда электр разряды жүреді. Табиғаттағы өрістің қуатты көрінісі.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761821" y="3154561"/>
            <a:ext cx="3074789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Электростатикалық бояу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761821" y="3893939"/>
            <a:ext cx="3074789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Бояу бөлшектері зарядталып, металл бетіне бірқалыпты жабысады. Автомобиль өнеркәсібінде кеңінен қолданылады.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3790" y="5704880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Топтық «Фишбоун» әдісі бойынша жұмыс істегенде оқушылар электр өрісінің анықтамасын, екі негізгі қасиетін және екі практикалық қолданылуын анықтап, постерде көрсетеді.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37034" y="611862"/>
            <a:ext cx="1087279" cy="341590"/>
          </a:xfrm>
          <a:prstGeom prst="roundRect">
            <a:avLst>
              <a:gd name="adj" fmla="val 17086"/>
            </a:avLst>
          </a:prstGeom>
          <a:noFill/>
          <a:ln w="7620">
            <a:solidFill>
              <a:srgbClr val="5E4CE6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357193" y="671512"/>
            <a:ext cx="655320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100" dirty="0">
                <a:solidFill>
                  <a:srgbClr val="5E4CE6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ЕСЕПТЕР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37034" y="1022866"/>
            <a:ext cx="7765137" cy="542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Есеп шығару: кернеулікті анықтау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37034" y="1999655"/>
            <a:ext cx="2930604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Есеп №1 (жеке жұмыс)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297543" y="2520672"/>
            <a:ext cx="5805845" cy="555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Өрісте тұрған </a:t>
            </a:r>
            <a:r>
              <a:rPr lang="en-US" sz="14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q = +2 нКл</a:t>
            </a: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сынақ зарядына </a:t>
            </a:r>
            <a:r>
              <a:rPr lang="en-US" sz="14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F = 6·10⁻⁶ Н</a:t>
            </a: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күш әсер етеді. Электр өрісінің кернеулігін табыңдар.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1037034" y="2520672"/>
            <a:ext cx="22860" cy="555784"/>
          </a:xfrm>
          <a:prstGeom prst="rect">
            <a:avLst/>
          </a:prstGeom>
          <a:solidFill>
            <a:srgbClr val="5E4CE6"/>
          </a:solidFill>
          <a:ln/>
        </p:spPr>
      </p:sp>
      <p:sp>
        <p:nvSpPr>
          <p:cNvPr id="9" name="Text 6"/>
          <p:cNvSpPr/>
          <p:nvPr/>
        </p:nvSpPr>
        <p:spPr>
          <a:xfrm>
            <a:off x="1037034" y="3271838"/>
            <a:ext cx="2171224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Шешім алгоритмі: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37034" y="3716893"/>
            <a:ext cx="6066353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Font typeface="+mj-lt"/>
              <a:buAutoNum type="arabicPeriod"/>
            </a:pPr>
            <a:r>
              <a:rPr lang="en-US" sz="14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SI жүйесіне айналдыру:</a:t>
            </a: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2 нКл = 2·10⁻⁹ Кл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37034" y="4055507"/>
            <a:ext cx="6066353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Font typeface="+mj-lt"/>
              <a:buAutoNum type="arabicPeriod" startAt="2"/>
            </a:pPr>
            <a:r>
              <a:rPr lang="en-US" sz="14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Формуланы жазу:</a:t>
            </a: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E = F/q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37034" y="4394121"/>
            <a:ext cx="6066353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Font typeface="+mj-lt"/>
              <a:buAutoNum type="arabicPeriod" startAt="3"/>
            </a:pPr>
            <a:r>
              <a:rPr lang="en-US" sz="14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Есептеу:</a:t>
            </a: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E = (6·10⁻⁶ Н) / (2·10⁻⁹ Кл) = 3000 Н/Кл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37034" y="4732734"/>
            <a:ext cx="6066353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Font typeface="+mj-lt"/>
              <a:buAutoNum type="arabicPeriod" startAt="4"/>
            </a:pPr>
            <a:r>
              <a:rPr lang="en-US" sz="14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Жауап:</a:t>
            </a: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E = 3000 Н/Кл = 3 кН/Кл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34632" y="1999655"/>
            <a:ext cx="3368159" cy="3256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Есеп №2 (жұптық жұмыс)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534632" y="2498884"/>
            <a:ext cx="6066353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«Қате іздеу»</a:t>
            </a: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тапсырмасы: дайын шешімде екі қате бар. Қателерді табу: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34632" y="2972157"/>
            <a:ext cx="6066353" cy="1393746"/>
          </a:xfrm>
          <a:prstGeom prst="roundRect">
            <a:avLst>
              <a:gd name="adj" fmla="val 7873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7511772" y="2972157"/>
            <a:ext cx="91440" cy="1393746"/>
          </a:xfrm>
          <a:prstGeom prst="roundRect">
            <a:avLst>
              <a:gd name="adj" fmla="val 79786"/>
            </a:avLst>
          </a:prstGeom>
          <a:solidFill>
            <a:srgbClr val="5E4CE6"/>
          </a:solidFill>
          <a:ln/>
        </p:spPr>
      </p:sp>
      <p:sp>
        <p:nvSpPr>
          <p:cNvPr id="18" name="Text 15"/>
          <p:cNvSpPr/>
          <p:nvPr/>
        </p:nvSpPr>
        <p:spPr>
          <a:xfrm>
            <a:off x="7799665" y="3168610"/>
            <a:ext cx="2171224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Бірінші қате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799665" y="3613666"/>
            <a:ext cx="5604867" cy="555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SI жүйесіне дұрыс айналдырмаған: нКл-ды Кл-ға түрлендіру керек (10⁻⁹ көбейткіші қолданылмаған)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7534632" y="4539496"/>
            <a:ext cx="6066353" cy="1393746"/>
          </a:xfrm>
          <a:prstGeom prst="roundRect">
            <a:avLst>
              <a:gd name="adj" fmla="val 7873"/>
            </a:avLst>
          </a:prstGeom>
          <a:solidFill>
            <a:srgbClr val="FAFAFA">
              <a:alpha val="95000"/>
            </a:srgbClr>
          </a:solidFill>
          <a:ln w="22860">
            <a:solidFill>
              <a:srgbClr val="BDB8D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7511772" y="4539496"/>
            <a:ext cx="91440" cy="1393746"/>
          </a:xfrm>
          <a:prstGeom prst="roundRect">
            <a:avLst>
              <a:gd name="adj" fmla="val 79786"/>
            </a:avLst>
          </a:prstGeom>
          <a:solidFill>
            <a:srgbClr val="5E4CE6"/>
          </a:solidFill>
          <a:ln/>
        </p:spPr>
      </p:sp>
      <p:sp>
        <p:nvSpPr>
          <p:cNvPr id="22" name="Text 19"/>
          <p:cNvSpPr/>
          <p:nvPr/>
        </p:nvSpPr>
        <p:spPr>
          <a:xfrm>
            <a:off x="7799665" y="4735949"/>
            <a:ext cx="2171224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Екінші қате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7799665" y="5181005"/>
            <a:ext cx="5604867" cy="555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Жауаптың бірлігі қате жазылған: Н/Кл орнына басқа бірлік қолданылған немесе бірлік мүлдем жазылмаған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21"/>
          <p:cNvSpPr/>
          <p:nvPr/>
        </p:nvSpPr>
        <p:spPr>
          <a:xfrm>
            <a:off x="7534632" y="6128623"/>
            <a:ext cx="6066353" cy="1293733"/>
          </a:xfrm>
          <a:prstGeom prst="roundRect">
            <a:avLst>
              <a:gd name="adj" fmla="val 5639"/>
            </a:avLst>
          </a:prstGeom>
          <a:solidFill>
            <a:srgbClr val="C3BCF6"/>
          </a:solidFill>
          <a:ln/>
        </p:spPr>
      </p:sp>
      <p:pic>
        <p:nvPicPr>
          <p:cNvPr id="2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225" y="6391751"/>
            <a:ext cx="217051" cy="173593"/>
          </a:xfrm>
          <a:prstGeom prst="rect">
            <a:avLst/>
          </a:prstGeom>
        </p:spPr>
      </p:pic>
      <p:sp>
        <p:nvSpPr>
          <p:cNvPr id="26" name="Text 22"/>
          <p:cNvSpPr/>
          <p:nvPr/>
        </p:nvSpPr>
        <p:spPr>
          <a:xfrm>
            <a:off x="8098869" y="6345555"/>
            <a:ext cx="5328523" cy="833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Есеп шығаруда тәртіп пен заңдылықты сақтау — «Заң және тәртіп» айының негізгі қағидасы. SI жүйесі — физикадағы бірліктер заңы.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2373"/>
            <a:ext cx="130428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Функционалдық сауаттылық: қауіпсіздік ережелері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211824"/>
            <a:ext cx="732936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Өмірлік жағдай: найзағай кезіндегі қауіпсіздік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881551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Найзағай кезінде бұлт пен жер арасында өте күшті электр өрісі пайда болады. Бұл өріс ауада электр разрядын тудырады, ол адамға өте қауіпті. Физикалық білімді қолданып, қауіпсіздікті қамтамасыз етейік.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3739872"/>
            <a:ext cx="4215289" cy="2739033"/>
          </a:xfrm>
          <a:prstGeom prst="roundRect">
            <a:avLst>
              <a:gd name="adj" fmla="val 304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99768" y="3945850"/>
            <a:ext cx="380333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Ереже 1: Жалғыз ағаштан алыс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99768" y="4685228"/>
            <a:ext cx="3803333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Жалғыз тұрған ағаш — ең биік нүкте, найзағай соған түседі. Өріс күші биіктікке байланысты күшейеді, сондықтан ағаштан кемінде 10 метр қашықтықта болу керек.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07437" y="3739872"/>
            <a:ext cx="4215408" cy="2739033"/>
          </a:xfrm>
          <a:prstGeom prst="roundRect">
            <a:avLst>
              <a:gd name="adj" fmla="val 304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13415" y="3945850"/>
            <a:ext cx="380345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Ереже 2: Металл заттардан бас тарту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13415" y="4685228"/>
            <a:ext cx="3803452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Металл өткізгіш болғандықтан, электр разрядын тез жүргізеді. Зонт, велосипед, металл ыдыстан арылу қажет, өйткені олар найзағайды тартады.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21203" y="3739872"/>
            <a:ext cx="4215289" cy="2739033"/>
          </a:xfrm>
          <a:prstGeom prst="roundRect">
            <a:avLst>
              <a:gd name="adj" fmla="val 3043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827181" y="3945850"/>
            <a:ext cx="380333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Ереже 3: Ашық аланнан аулақ болу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27181" y="4685228"/>
            <a:ext cx="3803333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Ашық далада адам — ең биік нүкте болып қалуы мүмкін. Разряд қаупі артады. Ең жақсы нұсқа — ғимаратқа немесе машинаға баспана табу.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93790" y="6702147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Физикалық себеп: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Электр өрісінің кернеулігі биіктікке және өткізгіш заттардың болуына байланысты өседі. Разряд әрқашан ең төмен кедергі жолын таңдайды, сондықтан қауіпсіздік ережелерін сақтау — өмірлік маңызы бар дағды.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1131</Words>
  <Application>Microsoft Office PowerPoint</Application>
  <PresentationFormat>Произвольный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Outfit Extra Bold</vt:lpstr>
      <vt:lpstr>Times New Roman</vt:lpstr>
      <vt:lpstr>Calibri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2</cp:revision>
  <dcterms:created xsi:type="dcterms:W3CDTF">2026-01-07T11:58:38Z</dcterms:created>
  <dcterms:modified xsi:type="dcterms:W3CDTF">2026-01-07T14:18:43Z</dcterms:modified>
</cp:coreProperties>
</file>