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rim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utfit Extra Bold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80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68855"/>
            <a:ext cx="7556421" cy="2480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Жарықтың корпускулярлық-толқындық табиғатының біртұтастығы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5046821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Кванттық физика бөлімі | Орта мектеп деңгейі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5587603"/>
            <a:ext cx="2549178" cy="373142"/>
          </a:xfrm>
          <a:prstGeom prst="roundRect">
            <a:avLst>
              <a:gd name="adj" fmla="val 17872"/>
            </a:avLst>
          </a:prstGeom>
          <a:solidFill>
            <a:srgbClr val="D7D2F9"/>
          </a:solidFill>
          <a:ln/>
        </p:spPr>
      </p:sp>
      <p:sp>
        <p:nvSpPr>
          <p:cNvPr id="6" name="Text 3"/>
          <p:cNvSpPr/>
          <p:nvPr/>
        </p:nvSpPr>
        <p:spPr>
          <a:xfrm>
            <a:off x="6399252" y="5647134"/>
            <a:ext cx="243011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11.7.1.1 ОҚУ МАҚСАТЫ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93426" y="428387"/>
            <a:ext cx="5925979" cy="486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Қорытынды және рефлексия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693426" y="1303139"/>
            <a:ext cx="2657951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Сабақта үйренгеніміз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693426" y="1855291"/>
            <a:ext cx="77748" cy="77748"/>
          </a:xfrm>
          <a:prstGeom prst="roundRect">
            <a:avLst>
              <a:gd name="adj" fmla="val 588054"/>
            </a:avLst>
          </a:prstGeom>
          <a:solidFill>
            <a:srgbClr val="5E4CE6"/>
          </a:solidFill>
          <a:ln/>
        </p:spPr>
      </p:sp>
      <p:sp>
        <p:nvSpPr>
          <p:cNvPr id="5" name="Text 3"/>
          <p:cNvSpPr/>
          <p:nvPr/>
        </p:nvSpPr>
        <p:spPr>
          <a:xfrm>
            <a:off x="1926669" y="1769745"/>
            <a:ext cx="5198864" cy="497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Жарықтың толқындық қасиеттері — интерференция, дифракция, поляризация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693426" y="2663726"/>
            <a:ext cx="77748" cy="77748"/>
          </a:xfrm>
          <a:prstGeom prst="roundRect">
            <a:avLst>
              <a:gd name="adj" fmla="val 588054"/>
            </a:avLst>
          </a:prstGeom>
          <a:solidFill>
            <a:srgbClr val="5E4CE6"/>
          </a:solidFill>
          <a:ln/>
        </p:spPr>
      </p:sp>
      <p:sp>
        <p:nvSpPr>
          <p:cNvPr id="7" name="Text 5"/>
          <p:cNvSpPr/>
          <p:nvPr/>
        </p:nvSpPr>
        <p:spPr>
          <a:xfrm>
            <a:off x="1926669" y="2578179"/>
            <a:ext cx="5198864" cy="497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Жарықтың корпускулярлық қасиеттері — фотоэффект, Комптон әсері, фотон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693426" y="3472160"/>
            <a:ext cx="77748" cy="77748"/>
          </a:xfrm>
          <a:prstGeom prst="roundRect">
            <a:avLst>
              <a:gd name="adj" fmla="val 588054"/>
            </a:avLst>
          </a:prstGeom>
          <a:solidFill>
            <a:srgbClr val="5E4CE6"/>
          </a:solidFill>
          <a:ln/>
        </p:spPr>
      </p:sp>
      <p:sp>
        <p:nvSpPr>
          <p:cNvPr id="9" name="Text 7"/>
          <p:cNvSpPr/>
          <p:nvPr/>
        </p:nvSpPr>
        <p:spPr>
          <a:xfrm>
            <a:off x="1926669" y="3386614"/>
            <a:ext cx="5198864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Жарықтың біртұтас екі жақты табиғаты — толқын да, бөлшек те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693426" y="4031873"/>
            <a:ext cx="77748" cy="77748"/>
          </a:xfrm>
          <a:prstGeom prst="roundRect">
            <a:avLst>
              <a:gd name="adj" fmla="val 588054"/>
            </a:avLst>
          </a:prstGeom>
          <a:solidFill>
            <a:srgbClr val="5E4CE6"/>
          </a:solidFill>
          <a:ln/>
        </p:spPr>
      </p:sp>
      <p:sp>
        <p:nvSpPr>
          <p:cNvPr id="11" name="Text 9"/>
          <p:cNvSpPr/>
          <p:nvPr/>
        </p:nvSpPr>
        <p:spPr>
          <a:xfrm>
            <a:off x="1926669" y="3946327"/>
            <a:ext cx="5198864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Физикалық құбылыстарды жіктеу және дәлел келтіру әдістері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693426" y="4591586"/>
            <a:ext cx="77748" cy="77748"/>
          </a:xfrm>
          <a:prstGeom prst="roundRect">
            <a:avLst>
              <a:gd name="adj" fmla="val 588054"/>
            </a:avLst>
          </a:prstGeom>
          <a:solidFill>
            <a:srgbClr val="5E4CE6"/>
          </a:solidFill>
          <a:ln/>
        </p:spPr>
      </p:sp>
      <p:sp>
        <p:nvSpPr>
          <p:cNvPr id="13" name="Text 11"/>
          <p:cNvSpPr/>
          <p:nvPr/>
        </p:nvSpPr>
        <p:spPr>
          <a:xfrm>
            <a:off x="1926669" y="4506039"/>
            <a:ext cx="5198864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Өмірде қолданылатын технологиялардың физикалық негіздері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12487" y="1303139"/>
            <a:ext cx="2759869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Рефлексия: «1-1-1» әдісі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12487" y="1769745"/>
            <a:ext cx="5432108" cy="1252657"/>
          </a:xfrm>
          <a:prstGeom prst="roundRect">
            <a:avLst>
              <a:gd name="adj" fmla="val 5215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90842" y="1948101"/>
            <a:ext cx="1944291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 термин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90842" y="2346603"/>
            <a:ext cx="5075396" cy="497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Сабақтан есте қалған бір маңызды термин (мыс: фотон, интерференция)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512487" y="3177897"/>
            <a:ext cx="5432108" cy="1003935"/>
          </a:xfrm>
          <a:prstGeom prst="roundRect">
            <a:avLst>
              <a:gd name="adj" fmla="val 6507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690842" y="3356253"/>
            <a:ext cx="1944291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 дәлел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90842" y="3754755"/>
            <a:ext cx="5075396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Осы терминге байланысты бір дәлел сөзі немесе тұжырым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512487" y="4337328"/>
            <a:ext cx="5432108" cy="1003935"/>
          </a:xfrm>
          <a:prstGeom prst="roundRect">
            <a:avLst>
              <a:gd name="adj" fmla="val 6507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690842" y="4515683"/>
            <a:ext cx="1944291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 мысал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690842" y="4914186"/>
            <a:ext cx="5075396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Күнделікті өмірден немесе технологиядан бір нақты мысал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7512487" y="5516166"/>
            <a:ext cx="5432108" cy="1406843"/>
          </a:xfrm>
          <a:prstGeom prst="roundRect">
            <a:avLst>
              <a:gd name="adj" fmla="val 4644"/>
            </a:avLst>
          </a:prstGeom>
          <a:solidFill>
            <a:srgbClr val="C3BCF6"/>
          </a:solidFill>
          <a:ln/>
        </p:spPr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982" y="5749647"/>
            <a:ext cx="194429" cy="155496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8017907" y="5710476"/>
            <a:ext cx="4771192" cy="994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Үйге тапсырма: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6 физикалық құбылысты кестеге бөліп, әрқайсысына дәлел келтіріңіз. Құбылыстар: интерференция, дифракция, поляризация, фотоэффект, Комптон әсері, сәуле қысымы.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hape 24"/>
          <p:cNvSpPr/>
          <p:nvPr/>
        </p:nvSpPr>
        <p:spPr>
          <a:xfrm>
            <a:off x="1693426" y="7350514"/>
            <a:ext cx="11243548" cy="27027"/>
          </a:xfrm>
          <a:prstGeom prst="rect">
            <a:avLst/>
          </a:prstGeom>
          <a:solidFill>
            <a:srgbClr val="2A2742">
              <a:alpha val="50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1693426" y="7552372"/>
            <a:ext cx="11243548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Жалпы балл: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10 балл | Табысты сабақ болсын!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8685"/>
            <a:ext cx="766441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Сабақтың негізгі мақсаттары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75597"/>
            <a:ext cx="4215289" cy="2428875"/>
          </a:xfrm>
          <a:prstGeom prst="roundRect">
            <a:avLst>
              <a:gd name="adj" fmla="val 343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3081576"/>
            <a:ext cx="292881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Толқындық қасиеттер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99768" y="3510796"/>
            <a:ext cx="380333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Жарықтың толқындық табиғатын дәлелдейтін құбылыстарды — интерференция, дифракция және поляризацияны — анықтап, олардың физикалық мәнін түсіндіру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07437" y="2875597"/>
            <a:ext cx="4215408" cy="2428875"/>
          </a:xfrm>
          <a:prstGeom prst="roundRect">
            <a:avLst>
              <a:gd name="adj" fmla="val 343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13415" y="3081576"/>
            <a:ext cx="35928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Корпускулярлық қасиеттер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13415" y="3510796"/>
            <a:ext cx="380345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Жарықтың бөлшектік табиғатын көрсететін құбылыстарды — фотоэффект, Комптон әсері және фотондарды — егжей-тегжейлі талдау және түсіндіру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21203" y="2875597"/>
            <a:ext cx="4215289" cy="2428875"/>
          </a:xfrm>
          <a:prstGeom prst="roundRect">
            <a:avLst>
              <a:gd name="adj" fmla="val 343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27181" y="308157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Біртұтас табиғат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27181" y="3510796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Берілген физикалық құбылыстарды «толқын», «бөлшек» немесе «екеуі де» деп жіктеп, әр қорытындыға нақты ғылыми дәлелдер келтіру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5527715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C3BCF6"/>
          </a:solidFill>
          <a:ln/>
        </p:spPr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822990"/>
            <a:ext cx="248007" cy="198358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438513" y="5775603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Құндылық: Заң және тәртіп. «Талап бар жерде — тәртіп бар» — апта дәйексөзі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58233"/>
            <a:ext cx="4926568" cy="992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Қызығушылықты ояту: суретке қарап болжау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48858"/>
            <a:ext cx="492656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Сабақтың басында оқушыларды ойландыратын бейнелер арқылы жарықтың екі жақты табиғатын зерттеу басталады. Әр бейне жарықтың әр түрлі қасиетін көрсетеді.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697611"/>
            <a:ext cx="492656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Тапсырма мақсаты: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Оқушылар физикалық құбылыстарды бақылап, оларды «толқындық» немесе «корпускулярлық» деп жіктей бастайды.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212086" y="2083118"/>
            <a:ext cx="3716774" cy="1903571"/>
          </a:xfrm>
          <a:prstGeom prst="roundRect">
            <a:avLst>
              <a:gd name="adj" fmla="val 437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33304" y="230433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Қос саңылау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433304" y="2812852"/>
            <a:ext cx="327433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Интерференциялық жолақтар — толқындық табиғаттың айқын дәлелі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0127218" y="2083118"/>
            <a:ext cx="3716893" cy="1903571"/>
          </a:xfrm>
          <a:prstGeom prst="roundRect">
            <a:avLst>
              <a:gd name="adj" fmla="val 437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348436" y="230433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Фотоэлемент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348436" y="2812852"/>
            <a:ext cx="327445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Күн батареясы — фотоэффект арқылы корпускулярлық қасиетті көрсетеді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12086" y="4185047"/>
            <a:ext cx="7632025" cy="1268492"/>
          </a:xfrm>
          <a:prstGeom prst="roundRect">
            <a:avLst>
              <a:gd name="adj" fmla="val 6572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433304" y="4406265"/>
            <a:ext cx="402740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Поляризацияланған көзілдірік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433304" y="4914781"/>
            <a:ext cx="71895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 толқынының бағытталуы — толқындық құбылыс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790" y="605206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FFFFFF"/>
                </a:solidFill>
                <a:highlight>
                  <a:srgbClr val="5E4CE6"/>
                </a:highlight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Бағалау критерийі: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Кемі 2 бейнені дұрыс жіктеу және 1 дәлел келтіру (1 балл)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2882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Жарықтың екі жақты табиғаты: негізгі ұғым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690693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 кей жағдайда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толқын сияқты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әрекет етеді — интерференция, дифракция және поляризация құбылыстарында жарықтың толқындық қасиеттері айқын көрінеді. Бұл құбылыстарда жарық толқындары бір-бірімен әсерлесіп, жолақтар түзеді немесе кедергілерден айналып өтеді.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184094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Ал басқа жағдайларда жарық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бөлшек сияқты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болады — фотоэффект кезінде энергия квантпен (фотондармен) беріледі, Комптон әсері кезінде фотондар электрондармен соқтығысып, импульс алмасады. Бұл құбылыстар жарықтың корпускулярлық табиғатын дәлелдейді.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91446" y="5900738"/>
            <a:ext cx="725876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Жарықтың біртұтас табиғаты — бұл толқындық және корпускулярлық қасиеттердің үйлесімді бірлігі. Қай қасиет көрінетіні тәжірибе жағдайына байланысты.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93790" y="5677495"/>
            <a:ext cx="22860" cy="1399103"/>
          </a:xfrm>
          <a:prstGeom prst="rect">
            <a:avLst/>
          </a:prstGeom>
          <a:solidFill>
            <a:srgbClr val="5E4CE6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5660"/>
            <a:ext cx="10903387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Толқындық және корпускулярлық дәлелдер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8070" y="1567458"/>
            <a:ext cx="3198852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5E4CE6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Толқындық дәлелдер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48070" y="2128480"/>
            <a:ext cx="6339007" cy="1497211"/>
          </a:xfrm>
          <a:prstGeom prst="roundRect">
            <a:avLst>
              <a:gd name="adj" fmla="val 73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25210" y="2128480"/>
            <a:ext cx="91440" cy="1497211"/>
          </a:xfrm>
          <a:prstGeom prst="roundRect">
            <a:avLst>
              <a:gd name="adj" fmla="val 85908"/>
            </a:avLst>
          </a:prstGeom>
          <a:solidFill>
            <a:srgbClr val="5E4CE6"/>
          </a:solidFill>
          <a:ln/>
        </p:spPr>
      </p:sp>
      <p:sp>
        <p:nvSpPr>
          <p:cNvPr id="6" name="Text 4"/>
          <p:cNvSpPr/>
          <p:nvPr/>
        </p:nvSpPr>
        <p:spPr>
          <a:xfrm>
            <a:off x="1026438" y="2338268"/>
            <a:ext cx="233791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Интерференция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26438" y="2817495"/>
            <a:ext cx="5850850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Екі толқын көзінен шыққан жарық жолақтар жүйесін түзеді. Жарқыл және қараңғы жолақтар кезектесіп орналасады.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8070" y="3812619"/>
            <a:ext cx="6339007" cy="1497211"/>
          </a:xfrm>
          <a:prstGeom prst="roundRect">
            <a:avLst>
              <a:gd name="adj" fmla="val 73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25210" y="3812619"/>
            <a:ext cx="91440" cy="1497211"/>
          </a:xfrm>
          <a:prstGeom prst="roundRect">
            <a:avLst>
              <a:gd name="adj" fmla="val 85908"/>
            </a:avLst>
          </a:prstGeom>
          <a:solidFill>
            <a:srgbClr val="5E4CE6"/>
          </a:solidFill>
          <a:ln/>
        </p:spPr>
      </p:sp>
      <p:sp>
        <p:nvSpPr>
          <p:cNvPr id="10" name="Text 8"/>
          <p:cNvSpPr/>
          <p:nvPr/>
        </p:nvSpPr>
        <p:spPr>
          <a:xfrm>
            <a:off x="1026438" y="4022408"/>
            <a:ext cx="233791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Дифракция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6438" y="4501634"/>
            <a:ext cx="5850850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 кедергінің шетінен айналып өтіп, геометриялық көлеңкеге енеді. Толқынның иілу құбылысы.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8070" y="5496758"/>
            <a:ext cx="6339007" cy="1497211"/>
          </a:xfrm>
          <a:prstGeom prst="roundRect">
            <a:avLst>
              <a:gd name="adj" fmla="val 73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25210" y="5496758"/>
            <a:ext cx="91440" cy="1497211"/>
          </a:xfrm>
          <a:prstGeom prst="roundRect">
            <a:avLst>
              <a:gd name="adj" fmla="val 85908"/>
            </a:avLst>
          </a:prstGeom>
          <a:solidFill>
            <a:srgbClr val="5E4CE6"/>
          </a:solidFill>
          <a:ln/>
        </p:spPr>
      </p:sp>
      <p:sp>
        <p:nvSpPr>
          <p:cNvPr id="14" name="Text 12"/>
          <p:cNvSpPr/>
          <p:nvPr/>
        </p:nvSpPr>
        <p:spPr>
          <a:xfrm>
            <a:off x="1026438" y="5706547"/>
            <a:ext cx="233791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Поляризация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26438" y="6185773"/>
            <a:ext cx="5850850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 толқынының тербелістері белгілі бір жазықтықта бағытталады. Тек көлденең толқындарға тән құбылыс.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50944" y="1567458"/>
            <a:ext cx="394966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5E4CE6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Корпускулярлық дәлелдер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50944" y="2128480"/>
            <a:ext cx="6339007" cy="1497211"/>
          </a:xfrm>
          <a:prstGeom prst="roundRect">
            <a:avLst>
              <a:gd name="adj" fmla="val 73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528084" y="2128480"/>
            <a:ext cx="91440" cy="1497211"/>
          </a:xfrm>
          <a:prstGeom prst="roundRect">
            <a:avLst>
              <a:gd name="adj" fmla="val 85908"/>
            </a:avLst>
          </a:prstGeom>
          <a:solidFill>
            <a:srgbClr val="5E4CE6"/>
          </a:solidFill>
          <a:ln/>
        </p:spPr>
      </p:sp>
      <p:sp>
        <p:nvSpPr>
          <p:cNvPr id="19" name="Text 17"/>
          <p:cNvSpPr/>
          <p:nvPr/>
        </p:nvSpPr>
        <p:spPr>
          <a:xfrm>
            <a:off x="7829312" y="2338268"/>
            <a:ext cx="233791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Фотоэффект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829312" y="2817495"/>
            <a:ext cx="5850850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Металға жарық түскенде электрондар жұлынып шығады. Энергия квантпен (E=hν) беріледі.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550944" y="3812619"/>
            <a:ext cx="6339007" cy="1497211"/>
          </a:xfrm>
          <a:prstGeom prst="roundRect">
            <a:avLst>
              <a:gd name="adj" fmla="val 73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528084" y="3812619"/>
            <a:ext cx="91440" cy="1497211"/>
          </a:xfrm>
          <a:prstGeom prst="roundRect">
            <a:avLst>
              <a:gd name="adj" fmla="val 85908"/>
            </a:avLst>
          </a:prstGeom>
          <a:solidFill>
            <a:srgbClr val="5E4CE6"/>
          </a:solidFill>
          <a:ln/>
        </p:spPr>
      </p:sp>
      <p:sp>
        <p:nvSpPr>
          <p:cNvPr id="23" name="Text 21"/>
          <p:cNvSpPr/>
          <p:nvPr/>
        </p:nvSpPr>
        <p:spPr>
          <a:xfrm>
            <a:off x="7829312" y="4022408"/>
            <a:ext cx="233791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Комптон әсері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829312" y="4501634"/>
            <a:ext cx="5850850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Фотондар электрондармен соқтығысқанда импульс алмасады. Серпімді соқтығысу заңдары орындалады.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7550944" y="5496758"/>
            <a:ext cx="6339007" cy="1497211"/>
          </a:xfrm>
          <a:prstGeom prst="roundRect">
            <a:avLst>
              <a:gd name="adj" fmla="val 7329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528084" y="5496758"/>
            <a:ext cx="91440" cy="1497211"/>
          </a:xfrm>
          <a:prstGeom prst="roundRect">
            <a:avLst>
              <a:gd name="adj" fmla="val 85908"/>
            </a:avLst>
          </a:prstGeom>
          <a:solidFill>
            <a:srgbClr val="5E4CE6"/>
          </a:solidFill>
          <a:ln/>
        </p:spPr>
      </p:sp>
      <p:sp>
        <p:nvSpPr>
          <p:cNvPr id="27" name="Text 25"/>
          <p:cNvSpPr/>
          <p:nvPr/>
        </p:nvSpPr>
        <p:spPr>
          <a:xfrm>
            <a:off x="7829312" y="5706547"/>
            <a:ext cx="2337911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Сәуле қысымы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829312" y="6185773"/>
            <a:ext cx="5850850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 бетке түскенде механикалық қысым тудырады. Фотондар импульс тасиды.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48070" y="7414736"/>
            <a:ext cx="13134261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600" dirty="0">
                <a:solidFill>
                  <a:srgbClr val="FFFFFF"/>
                </a:solidFill>
                <a:highlight>
                  <a:srgbClr val="5E4CE6"/>
                </a:highlight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Бағалау критерийі: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Екі модельдің дәлелін түсіндіру — әр бағанға 2 мысал және біртұтастықты 1 сөйлеммен түсіндіру (1 балл)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81006"/>
            <a:ext cx="1146393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Топтық жұмыс: дәлел карталарын сұрыптау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29874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Оқушылар топтарға бөлініп, 6 физикалық құбылысты «толқындық», «корпускулярлық» немесе «екеуі де» деп жіктейді. Әр құбылысқа нақты дәлел сөздерін іріктеп, карточкаларға жазады.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157061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471386"/>
            <a:ext cx="4215289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3616285"/>
            <a:ext cx="334577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Карточкаларды сұрыптау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4045506"/>
            <a:ext cx="42152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Топ мүшелері бірлесіп интерференция, дифракция, поляризация, фотоэффект, Комптон әсері және сәуле қысымы карточкаларын дұрыс санатқа орналастырады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07437" y="3157061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07437" y="3471386"/>
            <a:ext cx="4215408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0" name="Text 8"/>
          <p:cNvSpPr/>
          <p:nvPr/>
        </p:nvSpPr>
        <p:spPr>
          <a:xfrm>
            <a:off x="5207437" y="3616285"/>
            <a:ext cx="266628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Дәлел сөздерін жазу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207437" y="4045506"/>
            <a:ext cx="42154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Әр карточкаға сипаттаушы сөздер қосылады: «жолақ», «иілу», «бағытталу», «квант», «импульс» сияқты терминдер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621203" y="3157061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21203" y="3471386"/>
            <a:ext cx="4215289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4" name="Text 12"/>
          <p:cNvSpPr/>
          <p:nvPr/>
        </p:nvSpPr>
        <p:spPr>
          <a:xfrm>
            <a:off x="9621203" y="361628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Қорғау дайындау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621203" y="4045506"/>
            <a:ext cx="42152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Топтан бір оқушы таңдалып, жұмыстың нәтижесін сыныпқа қорғайды, әр шешімнің дәлелін түсіндіреді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93790" y="6005274"/>
            <a:ext cx="13042821" cy="843201"/>
          </a:xfrm>
          <a:prstGeom prst="roundRect">
            <a:avLst>
              <a:gd name="adj" fmla="val 9886"/>
            </a:avLst>
          </a:prstGeom>
          <a:solidFill>
            <a:srgbClr val="C3BCF6"/>
          </a:solidFill>
          <a:ln/>
        </p:spPr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300549"/>
            <a:ext cx="248007" cy="198358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1438513" y="6253163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Бағалау: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Кемі 5 карточка дұрыс орналасты, әр карточкаға дәлел сөзі бар, қорғау нақты (2 балл)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80818" y="421005"/>
            <a:ext cx="10800874" cy="478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Тәжірибелік бақылау: қос саңылау интерференциясы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18" y="1301234"/>
            <a:ext cx="5919668" cy="59196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081724" y="1282184"/>
            <a:ext cx="2296835" cy="287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Не байқаймыз?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081724" y="1722358"/>
            <a:ext cx="4775359" cy="734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Қос саңылау арқылы өткен жарық экранда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интерференциялық жолақтар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түзеді — жарық және қара жолақтар кезектесіп орналасады.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081724" y="2849430"/>
            <a:ext cx="2308503" cy="287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Бұл не дәлелдейді?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081724" y="3491888"/>
            <a:ext cx="4775359" cy="1836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Жолақтардың пайда болуы жарықтың </a:t>
            </a:r>
            <a:r>
              <a:rPr lang="en-US" dirty="0">
                <a:solidFill>
                  <a:srgbClr val="5E4CE6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толқындық табиғатын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айқын көрсетеді. Екі саңылаудан өткен толқындар қабаттасып, кей жерлерде күшейеді (конструктивті интерференция), кей жерлерде әлсірейді (деструктивті интерференция).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081724" y="5489757"/>
            <a:ext cx="4775359" cy="489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Егер жарық тек бөлшектер ағыны болса, екі сызық ғана пайда болар еді.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780818" y="7565231"/>
            <a:ext cx="11068764" cy="2449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dirty="0">
                <a:solidFill>
                  <a:srgbClr val="FFFFFF"/>
                </a:solidFill>
                <a:highlight>
                  <a:srgbClr val="5E4CE6"/>
                </a:highlight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Бағалау критерийі: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Құбылысты дұрыс атау, дәлелін айту, терминді дұрыс қолдану (2 балл)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806" y="505897"/>
            <a:ext cx="11485721" cy="574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Жеке тапсырма: тұжырымдарды сәйкестендіру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5806" y="1448633"/>
            <a:ext cx="13158788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Төмендегі 6 тұжырымды «А) Толқындық» немесе «В) Корпускулярлық» деп белгілеңіз. Кемінде 2 тұжырымға қысқа түсіндірме беріңіз.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5806" y="2225754"/>
            <a:ext cx="6487358" cy="1358979"/>
          </a:xfrm>
          <a:prstGeom prst="roundRect">
            <a:avLst>
              <a:gd name="adj" fmla="val 8074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735806" y="2202894"/>
            <a:ext cx="6487358" cy="91440"/>
          </a:xfrm>
          <a:prstGeom prst="roundRect">
            <a:avLst>
              <a:gd name="adj" fmla="val 84506"/>
            </a:avLst>
          </a:prstGeom>
          <a:solidFill>
            <a:srgbClr val="5E4CE6"/>
          </a:solidFill>
          <a:ln/>
        </p:spPr>
      </p:sp>
      <p:sp>
        <p:nvSpPr>
          <p:cNvPr id="6" name="Shape 4"/>
          <p:cNvSpPr/>
          <p:nvPr/>
        </p:nvSpPr>
        <p:spPr>
          <a:xfrm>
            <a:off x="3703499" y="1949887"/>
            <a:ext cx="551855" cy="551855"/>
          </a:xfrm>
          <a:prstGeom prst="roundRect">
            <a:avLst>
              <a:gd name="adj" fmla="val 165696"/>
            </a:avLst>
          </a:prstGeom>
          <a:solidFill>
            <a:srgbClr val="5E4CE6"/>
          </a:solidFill>
          <a:ln/>
        </p:spPr>
      </p:sp>
      <p:sp>
        <p:nvSpPr>
          <p:cNvPr id="7" name="Text 5"/>
          <p:cNvSpPr/>
          <p:nvPr/>
        </p:nvSpPr>
        <p:spPr>
          <a:xfrm>
            <a:off x="3868995" y="2087880"/>
            <a:ext cx="22074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42618" y="2685693"/>
            <a:ext cx="5040511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Интерференциялық жолақ пайда болады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2618" y="3083600"/>
            <a:ext cx="6073735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Толқындық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07116" y="2225754"/>
            <a:ext cx="6487478" cy="1358979"/>
          </a:xfrm>
          <a:prstGeom prst="roundRect">
            <a:avLst>
              <a:gd name="adj" fmla="val 8074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7407116" y="2202894"/>
            <a:ext cx="6487478" cy="91440"/>
          </a:xfrm>
          <a:prstGeom prst="roundRect">
            <a:avLst>
              <a:gd name="adj" fmla="val 84506"/>
            </a:avLst>
          </a:prstGeom>
          <a:solidFill>
            <a:srgbClr val="5E4CE6"/>
          </a:solidFill>
          <a:ln/>
        </p:spPr>
      </p:sp>
      <p:sp>
        <p:nvSpPr>
          <p:cNvPr id="12" name="Shape 10"/>
          <p:cNvSpPr/>
          <p:nvPr/>
        </p:nvSpPr>
        <p:spPr>
          <a:xfrm>
            <a:off x="10374928" y="1949887"/>
            <a:ext cx="551855" cy="551855"/>
          </a:xfrm>
          <a:prstGeom prst="roundRect">
            <a:avLst>
              <a:gd name="adj" fmla="val 165696"/>
            </a:avLst>
          </a:prstGeom>
          <a:solidFill>
            <a:srgbClr val="5E4CE6"/>
          </a:solidFill>
          <a:ln/>
        </p:spPr>
      </p:sp>
      <p:sp>
        <p:nvSpPr>
          <p:cNvPr id="13" name="Text 11"/>
          <p:cNvSpPr/>
          <p:nvPr/>
        </p:nvSpPr>
        <p:spPr>
          <a:xfrm>
            <a:off x="10540425" y="2087880"/>
            <a:ext cx="22074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13928" y="2685693"/>
            <a:ext cx="4642128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Металдан электрон жұлынып шығады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613928" y="3083600"/>
            <a:ext cx="6073854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Корпускулярлық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35806" y="4044553"/>
            <a:ext cx="6487358" cy="1358979"/>
          </a:xfrm>
          <a:prstGeom prst="roundRect">
            <a:avLst>
              <a:gd name="adj" fmla="val 8074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35806" y="4021693"/>
            <a:ext cx="6487358" cy="91440"/>
          </a:xfrm>
          <a:prstGeom prst="roundRect">
            <a:avLst>
              <a:gd name="adj" fmla="val 84506"/>
            </a:avLst>
          </a:prstGeom>
          <a:solidFill>
            <a:srgbClr val="5E4CE6"/>
          </a:solidFill>
          <a:ln/>
        </p:spPr>
      </p:sp>
      <p:sp>
        <p:nvSpPr>
          <p:cNvPr id="18" name="Shape 16"/>
          <p:cNvSpPr/>
          <p:nvPr/>
        </p:nvSpPr>
        <p:spPr>
          <a:xfrm>
            <a:off x="3703499" y="3768685"/>
            <a:ext cx="551855" cy="551855"/>
          </a:xfrm>
          <a:prstGeom prst="roundRect">
            <a:avLst>
              <a:gd name="adj" fmla="val 165696"/>
            </a:avLst>
          </a:prstGeom>
          <a:solidFill>
            <a:srgbClr val="5E4CE6"/>
          </a:solidFill>
          <a:ln/>
        </p:spPr>
      </p:sp>
      <p:sp>
        <p:nvSpPr>
          <p:cNvPr id="19" name="Text 17"/>
          <p:cNvSpPr/>
          <p:nvPr/>
        </p:nvSpPr>
        <p:spPr>
          <a:xfrm>
            <a:off x="3868995" y="3906679"/>
            <a:ext cx="22074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42618" y="4504492"/>
            <a:ext cx="316241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Жарық саңылаудан иіледі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42618" y="4902398"/>
            <a:ext cx="6073735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Толқындық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407116" y="4044553"/>
            <a:ext cx="6487478" cy="1358979"/>
          </a:xfrm>
          <a:prstGeom prst="roundRect">
            <a:avLst>
              <a:gd name="adj" fmla="val 8074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7407116" y="4021693"/>
            <a:ext cx="6487478" cy="91440"/>
          </a:xfrm>
          <a:prstGeom prst="roundRect">
            <a:avLst>
              <a:gd name="adj" fmla="val 84506"/>
            </a:avLst>
          </a:prstGeom>
          <a:solidFill>
            <a:srgbClr val="5E4CE6"/>
          </a:solidFill>
          <a:ln/>
        </p:spPr>
      </p:sp>
      <p:sp>
        <p:nvSpPr>
          <p:cNvPr id="24" name="Shape 22"/>
          <p:cNvSpPr/>
          <p:nvPr/>
        </p:nvSpPr>
        <p:spPr>
          <a:xfrm>
            <a:off x="10374928" y="3768685"/>
            <a:ext cx="551855" cy="551855"/>
          </a:xfrm>
          <a:prstGeom prst="roundRect">
            <a:avLst>
              <a:gd name="adj" fmla="val 165696"/>
            </a:avLst>
          </a:prstGeom>
          <a:solidFill>
            <a:srgbClr val="5E4CE6"/>
          </a:solidFill>
          <a:ln/>
        </p:spPr>
      </p:sp>
      <p:sp>
        <p:nvSpPr>
          <p:cNvPr id="25" name="Text 23"/>
          <p:cNvSpPr/>
          <p:nvPr/>
        </p:nvSpPr>
        <p:spPr>
          <a:xfrm>
            <a:off x="10540425" y="3906679"/>
            <a:ext cx="22074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613928" y="4504492"/>
            <a:ext cx="354091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Энергия hν квантпен беріледі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7613928" y="4902398"/>
            <a:ext cx="6073854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Корпускулярлық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735806" y="5863352"/>
            <a:ext cx="6487358" cy="1358979"/>
          </a:xfrm>
          <a:prstGeom prst="roundRect">
            <a:avLst>
              <a:gd name="adj" fmla="val 8074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735806" y="5840492"/>
            <a:ext cx="6487358" cy="91440"/>
          </a:xfrm>
          <a:prstGeom prst="roundRect">
            <a:avLst>
              <a:gd name="adj" fmla="val 84506"/>
            </a:avLst>
          </a:prstGeom>
          <a:solidFill>
            <a:srgbClr val="5E4CE6"/>
          </a:solidFill>
          <a:ln/>
        </p:spPr>
      </p:sp>
      <p:sp>
        <p:nvSpPr>
          <p:cNvPr id="30" name="Shape 28"/>
          <p:cNvSpPr/>
          <p:nvPr/>
        </p:nvSpPr>
        <p:spPr>
          <a:xfrm>
            <a:off x="3703499" y="5587484"/>
            <a:ext cx="551855" cy="551855"/>
          </a:xfrm>
          <a:prstGeom prst="roundRect">
            <a:avLst>
              <a:gd name="adj" fmla="val 165696"/>
            </a:avLst>
          </a:prstGeom>
          <a:solidFill>
            <a:srgbClr val="5E4CE6"/>
          </a:solidFill>
          <a:ln/>
        </p:spPr>
      </p:sp>
      <p:sp>
        <p:nvSpPr>
          <p:cNvPr id="31" name="Text 29"/>
          <p:cNvSpPr/>
          <p:nvPr/>
        </p:nvSpPr>
        <p:spPr>
          <a:xfrm>
            <a:off x="3868995" y="5725477"/>
            <a:ext cx="22074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5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942618" y="6323290"/>
            <a:ext cx="3432810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Жарық поляризацияланады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942618" y="6721197"/>
            <a:ext cx="6073735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Толқындық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7407116" y="5863352"/>
            <a:ext cx="6487478" cy="1358979"/>
          </a:xfrm>
          <a:prstGeom prst="roundRect">
            <a:avLst>
              <a:gd name="adj" fmla="val 8074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7407116" y="5840492"/>
            <a:ext cx="6487478" cy="91440"/>
          </a:xfrm>
          <a:prstGeom prst="roundRect">
            <a:avLst>
              <a:gd name="adj" fmla="val 84506"/>
            </a:avLst>
          </a:prstGeom>
          <a:solidFill>
            <a:srgbClr val="5E4CE6"/>
          </a:solidFill>
          <a:ln/>
        </p:spPr>
      </p:sp>
      <p:sp>
        <p:nvSpPr>
          <p:cNvPr id="36" name="Shape 34"/>
          <p:cNvSpPr/>
          <p:nvPr/>
        </p:nvSpPr>
        <p:spPr>
          <a:xfrm>
            <a:off x="10374928" y="5587484"/>
            <a:ext cx="551855" cy="551855"/>
          </a:xfrm>
          <a:prstGeom prst="roundRect">
            <a:avLst>
              <a:gd name="adj" fmla="val 165696"/>
            </a:avLst>
          </a:prstGeom>
          <a:solidFill>
            <a:srgbClr val="5E4CE6"/>
          </a:solidFill>
          <a:ln/>
        </p:spPr>
      </p:sp>
      <p:sp>
        <p:nvSpPr>
          <p:cNvPr id="37" name="Text 35"/>
          <p:cNvSpPr/>
          <p:nvPr/>
        </p:nvSpPr>
        <p:spPr>
          <a:xfrm>
            <a:off x="10540425" y="5725477"/>
            <a:ext cx="22074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7613928" y="6323290"/>
            <a:ext cx="2792849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Фотон импульс тасиды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7613928" y="6721197"/>
            <a:ext cx="6073854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Корпускулярлық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735806" y="7429262"/>
            <a:ext cx="13158788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>
                <a:solidFill>
                  <a:srgbClr val="FFFFFF"/>
                </a:solidFill>
                <a:highlight>
                  <a:srgbClr val="5E4CE6"/>
                </a:highlight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Бағалау: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6-ның кемі 5-і дұрыс және 2 қысқа түсіндірме бар (2 балл)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6475"/>
            <a:ext cx="1214997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Функционалдық сауаттылық: өмірлік қолдану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34338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Жарықтың корпускулярлық-толқындық қасиеттері заманауи технологияларда кеңінен қолданылады. Төмендегі технологиялардың әрқайсысы жарықтың қай қасиетіне сүйенеді?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40006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Күн батареясы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829288"/>
            <a:ext cx="3074670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Корпускулярлық негізі: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Фотоэффект құбылысын пайдаланады — фотондар кремний атомдарынан электрондарды жұлып шығарып, электр тогын тудырады.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16467" y="3400068"/>
            <a:ext cx="307467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Поляризацияланған көзілдірік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116467" y="4139446"/>
            <a:ext cx="3074670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Толқындық негізі: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Жарық толқындарының тербелісін белгілі бір бағытта өткізіп, басқа бағыттағы толқындарды кесіп тастайды, көзді жылтырлық пен шағылысқан сәулелерден қорғайды.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39144" y="3400068"/>
            <a:ext cx="266259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Лазер технологиясы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439144" y="3829288"/>
            <a:ext cx="3074670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Екеуі де: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Лазерде атомдардан фотондардың шығуы (корпускулярлық), ал когерентті сәуле — толқындардың синхронды тербелісі (толқындық).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761821" y="3400068"/>
            <a:ext cx="307478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Фотоаппарат матрицасы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761821" y="4139446"/>
            <a:ext cx="3074789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Корпускулярлық негізі: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Матрица элементтері жарық фотондарын электр сигналдарына түрлендіреді, фотоэффект принципі арқылы суретті жазады.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658546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FFFFFF"/>
                </a:solidFill>
                <a:highlight>
                  <a:srgbClr val="5E4CE6"/>
                </a:highlight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Бағалау: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2 технология дұрыс, 2 түсіндірме нақты, дұрыс термин қолданылды (1 балл)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973</Words>
  <Application>Microsoft Office PowerPoint</Application>
  <PresentationFormat>Произвольный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Outfit Light</vt:lpstr>
      <vt:lpstr>Arimo</vt:lpstr>
      <vt:lpstr>Times New Roman</vt:lpstr>
      <vt:lpstr>Calibri</vt:lpstr>
      <vt:lpstr>Outfit Extra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2</cp:revision>
  <dcterms:created xsi:type="dcterms:W3CDTF">2026-01-07T13:34:48Z</dcterms:created>
  <dcterms:modified xsi:type="dcterms:W3CDTF">2026-01-07T14:34:43Z</dcterms:modified>
</cp:coreProperties>
</file>