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4630400" cy="8229600"/>
  <p:notesSz cx="8229600" cy="14630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6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562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3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6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0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svg"/><Relationship Id="rId5" Type="http://schemas.openxmlformats.org/officeDocument/2006/relationships/image" Target="../media/image41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8110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Қатты денелердің, сұықтықтардың және газдардың молекулалық құрылысы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712720"/>
            <a:ext cx="2339460" cy="369477"/>
          </a:xfrm>
          <a:prstGeom prst="roundRect">
            <a:avLst>
              <a:gd name="adj" fmla="val 17872"/>
            </a:avLst>
          </a:prstGeom>
          <a:solidFill>
            <a:srgbClr val="E1E1EA"/>
          </a:solidFill>
          <a:ln/>
        </p:spPr>
      </p:sp>
      <p:sp>
        <p:nvSpPr>
          <p:cNvPr id="4" name="Text 2"/>
          <p:cNvSpPr/>
          <p:nvPr/>
        </p:nvSpPr>
        <p:spPr>
          <a:xfrm>
            <a:off x="912852" y="2772251"/>
            <a:ext cx="142541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7-СЫНЫП ФИЗИКА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3259931" y="2693815"/>
            <a:ext cx="1867654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1B1B27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3386614" y="2760966"/>
            <a:ext cx="115347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МКТ НЕГІЗДЕРІ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3172778"/>
            <a:ext cx="49299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Оқу бағдарламасына сәйкес оқу мақсаты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378059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7.3.1.1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заттардың молекулалық құрылысы негізінде, газдардың, сұйықтар мен қатты денелердің құрылымын сипаттау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43957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Сабақтың мақсаты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93790" y="500360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Газ, сұйық, қатты денелердегі бөлшектердің (молекула/атом) орналасуын, қозғалысын және өзара әсерін сипаттайды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93790" y="539055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+mj-lt"/>
              <a:buAutoNum type="arabicPeriod" startAt="2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Молекулалық құрылым арқылы қасиеттерін (пішін, көлем, сығылғыштық, ағу, диффузия) өмірмен байланыстырады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577750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Font typeface="+mj-lt"/>
              <a:buAutoNum type="arabicPeriod" startAt="3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Қауіпсіздік пен тәртіп ережелерін сақтаудың маңызын түсіндіреді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793790" y="6318290"/>
            <a:ext cx="13042821" cy="843201"/>
          </a:xfrm>
          <a:prstGeom prst="roundRect">
            <a:avLst>
              <a:gd name="adj" fmla="val 9886"/>
            </a:avLst>
          </a:prstGeom>
          <a:solidFill>
            <a:srgbClr val="D2D2E0"/>
          </a:solidFill>
          <a:ln/>
        </p:spPr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613565"/>
            <a:ext cx="248007" cy="198358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438513" y="6566178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Апта дәйексөзі: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«Тәртіпке бағынған – озар»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0871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55332"/>
            <a:ext cx="5124212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2-тапсырма: Есеп шығару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3443049"/>
            <a:ext cx="1326356" cy="317183"/>
          </a:xfrm>
          <a:prstGeom prst="roundRect">
            <a:avLst>
              <a:gd name="adj" fmla="val 17871"/>
            </a:avLst>
          </a:prstGeom>
          <a:solidFill>
            <a:srgbClr val="E1E1EA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4993" y="3534132"/>
            <a:ext cx="134898" cy="13489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97280" y="3493651"/>
            <a:ext cx="921663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ЖЕКЕ ЖҰМЫС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2204442" y="3435429"/>
            <a:ext cx="797123" cy="332423"/>
          </a:xfrm>
          <a:prstGeom prst="roundRect">
            <a:avLst>
              <a:gd name="adj" fmla="val 17052"/>
            </a:avLst>
          </a:prstGeom>
          <a:noFill/>
          <a:ln w="7620">
            <a:solidFill>
              <a:srgbClr val="1B1B27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2313265" y="3493651"/>
            <a:ext cx="579477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ЕСЕПТЕУ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93790" y="3996333"/>
            <a:ext cx="3415546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«Заттардың сығылғыштығы»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93790" y="4573072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Берілгені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93790" y="5005149"/>
            <a:ext cx="63156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Бірдей көлемдегі үш зат: тас, су, ауа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793790" y="5464850"/>
            <a:ext cx="379571" cy="379571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857071" y="5551807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1341953" y="5519618"/>
            <a:ext cx="576750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 затта бөлшектер ең тығыз орналасқан? Неліктен?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793790" y="6181725"/>
            <a:ext cx="379571" cy="379571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6" name="Text 12"/>
          <p:cNvSpPr/>
          <p:nvPr/>
        </p:nvSpPr>
        <p:spPr>
          <a:xfrm>
            <a:off x="857071" y="6286976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1341953" y="6236494"/>
            <a:ext cx="5767507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Егер ауаны шприцпен 2 есе қыссақ, бір көлемдегі молекулалар саны қалай өзгереді?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793790" y="7113627"/>
            <a:ext cx="379571" cy="379571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877889" y="7234843"/>
            <a:ext cx="253008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1341953" y="7168396"/>
            <a:ext cx="5767507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Қорытынды жасаңыз: газ неліктен оңай сығылады?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7528560" y="4573072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Дескрипторлар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7528560" y="5005149"/>
            <a:ext cx="63156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Қатты, сұйық, газдағы молекулалар орналасуын салыстырады – 1 б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7528560" y="5334000"/>
            <a:ext cx="6315670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Көлем 2 есе азайғанда молекулалар тығыздығы артатынын көрсетеді – 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0"/>
          <p:cNvSpPr/>
          <p:nvPr/>
        </p:nvSpPr>
        <p:spPr>
          <a:xfrm>
            <a:off x="7528560" y="5932765"/>
            <a:ext cx="63156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Газдың сығылғыштығын ғылыми тұрғыда қорытындылайды – 1 б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21"/>
          <p:cNvSpPr/>
          <p:nvPr/>
        </p:nvSpPr>
        <p:spPr>
          <a:xfrm>
            <a:off x="7528560" y="6392466"/>
            <a:ext cx="6315670" cy="716756"/>
          </a:xfrm>
          <a:prstGeom prst="roundRect">
            <a:avLst>
              <a:gd name="adj" fmla="val 9886"/>
            </a:avLst>
          </a:prstGeom>
          <a:solidFill>
            <a:srgbClr val="D2D2E0"/>
          </a:solidFill>
          <a:ln/>
        </p:spPr>
      </p:sp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7153" y="6646188"/>
            <a:ext cx="210860" cy="168593"/>
          </a:xfrm>
          <a:prstGeom prst="rect">
            <a:avLst/>
          </a:prstGeom>
        </p:spPr>
      </p:pic>
      <p:sp>
        <p:nvSpPr>
          <p:cNvPr id="27" name="Text 22"/>
          <p:cNvSpPr/>
          <p:nvPr/>
        </p:nvSpPr>
        <p:spPr>
          <a:xfrm>
            <a:off x="8076605" y="6603206"/>
            <a:ext cx="559903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Кеңес: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Молекулалар арасындағы қашықтықты ескеріңіз!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583883"/>
            <a:ext cx="6047899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3-тапсырма: Ұлттық құндылық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1371600"/>
            <a:ext cx="1523167" cy="317183"/>
          </a:xfrm>
          <a:prstGeom prst="roundRect">
            <a:avLst>
              <a:gd name="adj" fmla="val 17871"/>
            </a:avLst>
          </a:prstGeom>
          <a:solidFill>
            <a:srgbClr val="E1E1EA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1393" y="1462683"/>
            <a:ext cx="134898" cy="13489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83680" y="1422202"/>
            <a:ext cx="1118473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ТОПТЫҚ ЖҰМЫС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7887652" y="1363980"/>
            <a:ext cx="955596" cy="332423"/>
          </a:xfrm>
          <a:prstGeom prst="roundRect">
            <a:avLst>
              <a:gd name="adj" fmla="val 17052"/>
            </a:avLst>
          </a:prstGeom>
          <a:noFill/>
          <a:ln w="7620">
            <a:solidFill>
              <a:srgbClr val="1B1B27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7996476" y="1422202"/>
            <a:ext cx="737949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МӘДЕНИЕТ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280190" y="1763792"/>
            <a:ext cx="3807262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«Қымыздағы көпіршік құпиясы»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397586" y="3902333"/>
            <a:ext cx="3572470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Қымыз ашығанда бетінде көпіршіктер пайда болады. Бұл ұлттық сусынымыздағы қызықты физикалық құбылыс.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0271760" y="2501622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Сұрақтар: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0271760" y="2933700"/>
            <a:ext cx="415029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Көпіршік қандай агрегаттық күйге жатады?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10271760" y="3532465"/>
            <a:ext cx="415029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Неліктен қымыз құйылған ыдыстың қақпағын тығыз жабуға болмайды?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10271760" y="4131231"/>
            <a:ext cx="415029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Қауіпсіздікке қатысты 2 тәртіп ережесін ұсыныңыз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10271760" y="4839653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Дескрипторлар: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10271760" y="5271730"/>
            <a:ext cx="415029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Құбылысты газ молекулалары арқылы түсіндіреді – 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10271760" y="5870496"/>
            <a:ext cx="4150296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Қауіпсіздікке қатысты нақты 2 ереже ұсынады – 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6280190" y="6659047"/>
            <a:ext cx="7556421" cy="986671"/>
          </a:xfrm>
          <a:prstGeom prst="roundRect">
            <a:avLst>
              <a:gd name="adj" fmla="val 7181"/>
            </a:avLst>
          </a:prstGeom>
          <a:solidFill>
            <a:srgbClr val="D2D2E0"/>
          </a:solidFill>
          <a:ln/>
        </p:spPr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782" y="6912769"/>
            <a:ext cx="210860" cy="168593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6828234" y="6869787"/>
            <a:ext cx="6839783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Ұлттық құндылықтарымызды физика тұрғысынан түсіну – бұл білімді өмірмен байланыстырудың керемет мысалы!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2580"/>
            <a:ext cx="4719757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4-тапсырма: Қысқаша тест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413034"/>
            <a:ext cx="1169908" cy="279797"/>
          </a:xfrm>
          <a:prstGeom prst="roundRect">
            <a:avLst>
              <a:gd name="adj" fmla="val 17876"/>
            </a:avLst>
          </a:prstGeom>
          <a:solidFill>
            <a:srgbClr val="E1E1EA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087" y="1493401"/>
            <a:ext cx="119063" cy="11906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61680" y="1457682"/>
            <a:ext cx="812721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ЖЕКЕ ЖҰМЫС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2038112" y="1405414"/>
            <a:ext cx="717590" cy="295037"/>
          </a:xfrm>
          <a:prstGeom prst="roundRect">
            <a:avLst>
              <a:gd name="adj" fmla="val 16952"/>
            </a:avLst>
          </a:prstGeom>
          <a:noFill/>
          <a:ln w="7620">
            <a:solidFill>
              <a:srgbClr val="1B1B2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2135029" y="1457682"/>
            <a:ext cx="523756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00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БАҒАЛАУ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1867853"/>
            <a:ext cx="13042821" cy="1780580"/>
          </a:xfrm>
          <a:prstGeom prst="roundRect">
            <a:avLst>
              <a:gd name="adj" fmla="val 351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801410" y="1875473"/>
            <a:ext cx="4342448" cy="1765340"/>
          </a:xfrm>
          <a:prstGeom prst="roundRect">
            <a:avLst>
              <a:gd name="adj" fmla="val 3541"/>
            </a:avLst>
          </a:prstGeom>
          <a:solidFill>
            <a:srgbClr val="E1E1EA"/>
          </a:solidFill>
          <a:ln/>
        </p:spPr>
      </p:sp>
      <p:sp>
        <p:nvSpPr>
          <p:cNvPr id="10" name="Text 7"/>
          <p:cNvSpPr/>
          <p:nvPr/>
        </p:nvSpPr>
        <p:spPr>
          <a:xfrm>
            <a:off x="950238" y="2024301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 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50238" y="2346127"/>
            <a:ext cx="404479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Барлық зат неден тұрады?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50238" y="2673548"/>
            <a:ext cx="404479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A) жарық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50238" y="2963704"/>
            <a:ext cx="404479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B) молекула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950238" y="3253859"/>
            <a:ext cx="404479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C) дыбыс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143857" y="1875473"/>
            <a:ext cx="4342567" cy="1765340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16" name="Shape 13"/>
          <p:cNvSpPr/>
          <p:nvPr/>
        </p:nvSpPr>
        <p:spPr>
          <a:xfrm>
            <a:off x="5143857" y="1875473"/>
            <a:ext cx="15240" cy="1765340"/>
          </a:xfrm>
          <a:prstGeom prst="roundRect">
            <a:avLst>
              <a:gd name="adj" fmla="val 410233"/>
            </a:avLst>
          </a:prstGeom>
          <a:solidFill>
            <a:srgbClr val="C7C7D0"/>
          </a:solidFill>
          <a:ln/>
        </p:spPr>
      </p:sp>
      <p:sp>
        <p:nvSpPr>
          <p:cNvPr id="17" name="Text 14"/>
          <p:cNvSpPr/>
          <p:nvPr/>
        </p:nvSpPr>
        <p:spPr>
          <a:xfrm>
            <a:off x="5292685" y="2024301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 2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292685" y="2346127"/>
            <a:ext cx="404491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Газдың пішіні: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292685" y="2673548"/>
            <a:ext cx="404491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A) тұрақты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5292685" y="2963704"/>
            <a:ext cx="404491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B) ыдысқа тәуелді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5292685" y="3253859"/>
            <a:ext cx="404491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C) тек көлемі тұрақты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19"/>
          <p:cNvSpPr/>
          <p:nvPr/>
        </p:nvSpPr>
        <p:spPr>
          <a:xfrm>
            <a:off x="9486424" y="1875473"/>
            <a:ext cx="4342567" cy="1765340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23" name="Shape 20"/>
          <p:cNvSpPr/>
          <p:nvPr/>
        </p:nvSpPr>
        <p:spPr>
          <a:xfrm>
            <a:off x="9486424" y="1875473"/>
            <a:ext cx="15240" cy="1765340"/>
          </a:xfrm>
          <a:prstGeom prst="roundRect">
            <a:avLst>
              <a:gd name="adj" fmla="val 410233"/>
            </a:avLst>
          </a:prstGeom>
          <a:solidFill>
            <a:srgbClr val="C7C7D0"/>
          </a:solidFill>
          <a:ln/>
        </p:spPr>
      </p:sp>
      <p:sp>
        <p:nvSpPr>
          <p:cNvPr id="24" name="Text 21"/>
          <p:cNvSpPr/>
          <p:nvPr/>
        </p:nvSpPr>
        <p:spPr>
          <a:xfrm>
            <a:off x="9635252" y="2024301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 3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9635252" y="2346127"/>
            <a:ext cx="404491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Диффузия ең жылдам жүретін орта: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9635252" y="2673548"/>
            <a:ext cx="404491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A) қатты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9635252" y="2963704"/>
            <a:ext cx="404491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B) сұйық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9635252" y="3253859"/>
            <a:ext cx="4044910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C) газ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26"/>
          <p:cNvSpPr/>
          <p:nvPr/>
        </p:nvSpPr>
        <p:spPr>
          <a:xfrm>
            <a:off x="793790" y="3815834"/>
            <a:ext cx="13042821" cy="1780580"/>
          </a:xfrm>
          <a:prstGeom prst="roundRect">
            <a:avLst>
              <a:gd name="adj" fmla="val 351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30" name="Shape 27"/>
          <p:cNvSpPr/>
          <p:nvPr/>
        </p:nvSpPr>
        <p:spPr>
          <a:xfrm>
            <a:off x="801410" y="3823454"/>
            <a:ext cx="6513790" cy="1765340"/>
          </a:xfrm>
          <a:prstGeom prst="roundRect">
            <a:avLst>
              <a:gd name="adj" fmla="val 3541"/>
            </a:avLst>
          </a:prstGeom>
          <a:solidFill>
            <a:srgbClr val="E1E1EA"/>
          </a:solidFill>
          <a:ln/>
        </p:spPr>
      </p:sp>
      <p:sp>
        <p:nvSpPr>
          <p:cNvPr id="31" name="Text 28"/>
          <p:cNvSpPr/>
          <p:nvPr/>
        </p:nvSpPr>
        <p:spPr>
          <a:xfrm>
            <a:off x="950238" y="3972282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 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29"/>
          <p:cNvSpPr/>
          <p:nvPr/>
        </p:nvSpPr>
        <p:spPr>
          <a:xfrm>
            <a:off x="950238" y="4294108"/>
            <a:ext cx="621613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Температура артса молекулалар: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30"/>
          <p:cNvSpPr/>
          <p:nvPr/>
        </p:nvSpPr>
        <p:spPr>
          <a:xfrm>
            <a:off x="950238" y="4621530"/>
            <a:ext cx="621613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A) баяулайды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31"/>
          <p:cNvSpPr/>
          <p:nvPr/>
        </p:nvSpPr>
        <p:spPr>
          <a:xfrm>
            <a:off x="950238" y="4911685"/>
            <a:ext cx="621613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B) тоқтайды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32"/>
          <p:cNvSpPr/>
          <p:nvPr/>
        </p:nvSpPr>
        <p:spPr>
          <a:xfrm>
            <a:off x="950238" y="5201841"/>
            <a:ext cx="621613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C) жылдамырақ қозғалады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hape 33"/>
          <p:cNvSpPr/>
          <p:nvPr/>
        </p:nvSpPr>
        <p:spPr>
          <a:xfrm>
            <a:off x="7315200" y="3823454"/>
            <a:ext cx="6513790" cy="1765340"/>
          </a:xfrm>
          <a:prstGeom prst="rect">
            <a:avLst/>
          </a:prstGeom>
          <a:solidFill>
            <a:srgbClr val="E1E1EA"/>
          </a:solidFill>
          <a:ln/>
        </p:spPr>
      </p:sp>
      <p:sp>
        <p:nvSpPr>
          <p:cNvPr id="37" name="Shape 34"/>
          <p:cNvSpPr/>
          <p:nvPr/>
        </p:nvSpPr>
        <p:spPr>
          <a:xfrm>
            <a:off x="7315200" y="3823454"/>
            <a:ext cx="15240" cy="1765340"/>
          </a:xfrm>
          <a:prstGeom prst="roundRect">
            <a:avLst>
              <a:gd name="adj" fmla="val 410233"/>
            </a:avLst>
          </a:prstGeom>
          <a:solidFill>
            <a:srgbClr val="C7C7D0"/>
          </a:solidFill>
          <a:ln/>
        </p:spPr>
      </p:sp>
      <p:sp>
        <p:nvSpPr>
          <p:cNvPr id="38" name="Text 35"/>
          <p:cNvSpPr/>
          <p:nvPr/>
        </p:nvSpPr>
        <p:spPr>
          <a:xfrm>
            <a:off x="7464028" y="3972282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 5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36"/>
          <p:cNvSpPr/>
          <p:nvPr/>
        </p:nvSpPr>
        <p:spPr>
          <a:xfrm>
            <a:off x="7464028" y="4294108"/>
            <a:ext cx="621613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Сұйықтың негізгі қасиеті: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37"/>
          <p:cNvSpPr/>
          <p:nvPr/>
        </p:nvSpPr>
        <p:spPr>
          <a:xfrm>
            <a:off x="7464028" y="4621530"/>
            <a:ext cx="621613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A) пішіні тұрақты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38"/>
          <p:cNvSpPr/>
          <p:nvPr/>
        </p:nvSpPr>
        <p:spPr>
          <a:xfrm>
            <a:off x="7464028" y="4911685"/>
            <a:ext cx="621613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B) көлемі тұрақты, ағады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39"/>
          <p:cNvSpPr/>
          <p:nvPr/>
        </p:nvSpPr>
        <p:spPr>
          <a:xfrm>
            <a:off x="7464028" y="5201841"/>
            <a:ext cx="6216134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50"/>
              </a:lnSpc>
              <a:buSzPct val="100000"/>
              <a:buChar char="•"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C) сығылғыштығы жоғары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40"/>
          <p:cNvSpPr/>
          <p:nvPr/>
        </p:nvSpPr>
        <p:spPr>
          <a:xfrm>
            <a:off x="793790" y="5819656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Дескрипторлар: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41"/>
          <p:cNvSpPr/>
          <p:nvPr/>
        </p:nvSpPr>
        <p:spPr>
          <a:xfrm>
            <a:off x="793790" y="6349841"/>
            <a:ext cx="4223623" cy="491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en-US" sz="4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4-5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42"/>
          <p:cNvSpPr/>
          <p:nvPr/>
        </p:nvSpPr>
        <p:spPr>
          <a:xfrm>
            <a:off x="1975247" y="7026950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Өте жақсы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43"/>
          <p:cNvSpPr/>
          <p:nvPr/>
        </p:nvSpPr>
        <p:spPr>
          <a:xfrm>
            <a:off x="793790" y="7348776"/>
            <a:ext cx="4223623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44"/>
          <p:cNvSpPr/>
          <p:nvPr/>
        </p:nvSpPr>
        <p:spPr>
          <a:xfrm>
            <a:off x="5203388" y="6349841"/>
            <a:ext cx="4223623" cy="491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en-US" sz="4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45"/>
          <p:cNvSpPr/>
          <p:nvPr/>
        </p:nvSpPr>
        <p:spPr>
          <a:xfrm>
            <a:off x="6384846" y="7026950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Жақсы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46"/>
          <p:cNvSpPr/>
          <p:nvPr/>
        </p:nvSpPr>
        <p:spPr>
          <a:xfrm>
            <a:off x="5203388" y="7348776"/>
            <a:ext cx="4223623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47"/>
          <p:cNvSpPr/>
          <p:nvPr/>
        </p:nvSpPr>
        <p:spPr>
          <a:xfrm>
            <a:off x="9612987" y="6349841"/>
            <a:ext cx="4223623" cy="491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en-US" sz="48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0-2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48"/>
          <p:cNvSpPr/>
          <p:nvPr/>
        </p:nvSpPr>
        <p:spPr>
          <a:xfrm>
            <a:off x="10794444" y="7026950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Қайталау қажет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49"/>
          <p:cNvSpPr/>
          <p:nvPr/>
        </p:nvSpPr>
        <p:spPr>
          <a:xfrm>
            <a:off x="9612987" y="7348776"/>
            <a:ext cx="4223623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0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1287"/>
            <a:ext cx="5837873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 тапсырмасы: зерттеу жұмысы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534120"/>
            <a:ext cx="1356360" cy="295037"/>
          </a:xfrm>
          <a:prstGeom prst="roundRect">
            <a:avLst>
              <a:gd name="adj" fmla="val 16952"/>
            </a:avLst>
          </a:prstGeom>
          <a:noFill/>
          <a:ln w="7620">
            <a:solidFill>
              <a:srgbClr val="1B1B27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707" y="1622108"/>
            <a:ext cx="119063" cy="11906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69300" y="1586389"/>
            <a:ext cx="983933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ҮЙГЕ ТАПСЫРМА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2224564" y="1534120"/>
            <a:ext cx="1146215" cy="295037"/>
          </a:xfrm>
          <a:prstGeom prst="roundRect">
            <a:avLst>
              <a:gd name="adj" fmla="val 16952"/>
            </a:avLst>
          </a:prstGeom>
          <a:noFill/>
          <a:ln w="7620">
            <a:solidFill>
              <a:srgbClr val="1B1B27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21481" y="1622108"/>
            <a:ext cx="119063" cy="1190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500074" y="1586389"/>
            <a:ext cx="773787" cy="190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ИИ ҚОЛДАНУ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793790" y="2443043"/>
            <a:ext cx="4248388" cy="148828"/>
          </a:xfrm>
          <a:prstGeom prst="roundRect">
            <a:avLst>
              <a:gd name="adj" fmla="val 4200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942618" y="2740700"/>
            <a:ext cx="2477214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ChatGPT-ке промпт енгізіңіз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942618" y="3062526"/>
            <a:ext cx="3950732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Келесі сұрақты ChatGPT-ге жазыңыз: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1165860" y="3468052"/>
            <a:ext cx="3727490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"7-сынып деңгейінде түсіндір: газ, сұйық, қатты денелердің молекулалық құрылымы олардың қасиеттерін (пішін, көлем, сығылғыштық, диффузия) қалай анықтайды? Қазақстан тұрмысынан 3 мысал келтір (газ баллоны қауіпсіздігі, қымыз/шұбат, су құбыры). Қауіпсіздік ережесін 3 тармақпен жаз."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42618" y="3468052"/>
            <a:ext cx="15240" cy="142875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4" name="Shape 10"/>
          <p:cNvSpPr/>
          <p:nvPr/>
        </p:nvSpPr>
        <p:spPr>
          <a:xfrm>
            <a:off x="5191006" y="2219801"/>
            <a:ext cx="4248388" cy="148828"/>
          </a:xfrm>
          <a:prstGeom prst="roundRect">
            <a:avLst>
              <a:gd name="adj" fmla="val 4200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5339834" y="2517458"/>
            <a:ext cx="2413516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Өз сөзіңізбен қысқартыңыз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5339834" y="2839283"/>
            <a:ext cx="3950732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Алынған жауапты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 сөзіңізбен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8–10 сөйлемге қысқартып жазыңыз. Мәтінді көшіріп қана қоймай, өзіңіз түсінгенін жазыңыз.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9588222" y="1996559"/>
            <a:ext cx="4248388" cy="148828"/>
          </a:xfrm>
          <a:prstGeom prst="roundRect">
            <a:avLst>
              <a:gd name="adj" fmla="val 42008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9737050" y="2294215"/>
            <a:ext cx="2064544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ИИ жауабын тексеріңіз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9737050" y="2616041"/>
            <a:ext cx="3950732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Кемінде 1 дереккөзбен (оқулық/сенімді сайт/мұғалім түсіндірмесі) салыстырып,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түзету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немесе </a:t>
            </a:r>
            <a:r>
              <a:rPr lang="en-US" sz="1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нақтылау</a:t>
            </a: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енгізіңіз.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6"/>
          <p:cNvSpPr/>
          <p:nvPr/>
        </p:nvSpPr>
        <p:spPr>
          <a:xfrm>
            <a:off x="793790" y="5302329"/>
            <a:ext cx="13042821" cy="632460"/>
          </a:xfrm>
          <a:prstGeom prst="roundRect">
            <a:avLst>
              <a:gd name="adj" fmla="val 9885"/>
            </a:avLst>
          </a:prstGeom>
          <a:solidFill>
            <a:srgbClr val="D2D2E0"/>
          </a:solidFill>
          <a:ln/>
        </p:spPr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618" y="5525691"/>
            <a:ext cx="185976" cy="148828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1277422" y="5488305"/>
            <a:ext cx="1241036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Маңызды: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Бұл тапсырма бағаланбайды, бірақ келесі сабақта қолданамыз. ИИ-дан алған мәліметті сыни түрде бағалау дағдысын дамытыңыз!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6102191"/>
            <a:ext cx="372070" cy="372070"/>
          </a:xfrm>
          <a:prstGeom prst="rect">
            <a:avLst/>
          </a:prstGeom>
        </p:spPr>
      </p:pic>
      <p:sp>
        <p:nvSpPr>
          <p:cNvPr id="24" name="Text 18"/>
          <p:cNvSpPr/>
          <p:nvPr/>
        </p:nvSpPr>
        <p:spPr>
          <a:xfrm>
            <a:off x="793790" y="6660237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Неліктен маңызды?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19"/>
          <p:cNvSpPr/>
          <p:nvPr/>
        </p:nvSpPr>
        <p:spPr>
          <a:xfrm>
            <a:off x="793790" y="6982063"/>
            <a:ext cx="642842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ИИ технологияларын дұрыс қолдану – қазіргі заманғы оқушының маңызды дағдысы. Бірақ алынған ақпаратты тексеру де өте маңызды!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08188" y="6102191"/>
            <a:ext cx="372070" cy="372070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7408188" y="6660237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Мақсат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1"/>
          <p:cNvSpPr/>
          <p:nvPr/>
        </p:nvSpPr>
        <p:spPr>
          <a:xfrm>
            <a:off x="7408188" y="6982063"/>
            <a:ext cx="642842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 ойыңызбен жазуды үйрену, ИИ-ды көмекші құрал ретінде пайдалану, ақпаратты сыни бағалау дағдысын дамыту.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0323"/>
            <a:ext cx="525887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Рефлексия: «Мұз – Су – Бу»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1414582"/>
            <a:ext cx="75564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Енді тақырыпты қаншалықты түсінгеніңізді бағалап көрейік. Қазір сіздің түсінігіңізді жақсы сипаттайтын судың күйін таңдаңыз.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2101334"/>
            <a:ext cx="3698796" cy="2218015"/>
          </a:xfrm>
          <a:prstGeom prst="roundRect">
            <a:avLst>
              <a:gd name="adj" fmla="val 3007"/>
            </a:avLst>
          </a:prstGeom>
          <a:solidFill>
            <a:srgbClr val="E1E1EA"/>
          </a:solidFill>
          <a:ln w="7620">
            <a:solidFill>
              <a:srgbClr val="FFA647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960120" y="2267664"/>
            <a:ext cx="476250" cy="476250"/>
          </a:xfrm>
          <a:prstGeom prst="roundRect">
            <a:avLst>
              <a:gd name="adj" fmla="val 19198080"/>
            </a:avLst>
          </a:prstGeom>
          <a:solidFill>
            <a:srgbClr val="FFA647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089" y="2398633"/>
            <a:ext cx="214313" cy="21431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60120" y="2902625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Мұз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60120" y="3295531"/>
            <a:ext cx="336613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Әлі қиын, көп жерін түсінбедім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960120" y="3644860"/>
            <a:ext cx="3366135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Қайталау қажет, материалды тағы бір рет оқып шығу керек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4651296" y="2101334"/>
            <a:ext cx="3698915" cy="2218015"/>
          </a:xfrm>
          <a:prstGeom prst="roundRect">
            <a:avLst>
              <a:gd name="adj" fmla="val 3007"/>
            </a:avLst>
          </a:prstGeom>
          <a:solidFill>
            <a:srgbClr val="E1E1EA"/>
          </a:solidFill>
          <a:ln w="7620">
            <a:solidFill>
              <a:srgbClr val="FFCE47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4817626" y="2267664"/>
            <a:ext cx="476250" cy="476250"/>
          </a:xfrm>
          <a:prstGeom prst="roundRect">
            <a:avLst>
              <a:gd name="adj" fmla="val 19198080"/>
            </a:avLst>
          </a:prstGeom>
          <a:solidFill>
            <a:srgbClr val="FFCE47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48595" y="2398633"/>
            <a:ext cx="214313" cy="21431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4817626" y="2902625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4817626" y="3295531"/>
            <a:ext cx="3366254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Түсінікті, бірақ қайталау қажет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4817626" y="3644860"/>
            <a:ext cx="3366254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Негізгі идеяларды түсіндім, бірақ кейбір тұстарды нақтылау керек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793790" y="4478060"/>
            <a:ext cx="7556421" cy="1963936"/>
          </a:xfrm>
          <a:prstGeom prst="roundRect">
            <a:avLst>
              <a:gd name="adj" fmla="val 3396"/>
            </a:avLst>
          </a:prstGeom>
          <a:solidFill>
            <a:srgbClr val="E1E1EA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8" name="Shape 13"/>
          <p:cNvSpPr/>
          <p:nvPr/>
        </p:nvSpPr>
        <p:spPr>
          <a:xfrm>
            <a:off x="960120" y="4644390"/>
            <a:ext cx="476250" cy="476250"/>
          </a:xfrm>
          <a:prstGeom prst="roundRect">
            <a:avLst>
              <a:gd name="adj" fmla="val 19198080"/>
            </a:avLst>
          </a:prstGeom>
          <a:solidFill>
            <a:srgbClr val="FF7047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1089" y="4775359"/>
            <a:ext cx="214313" cy="214312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960120" y="5279350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960120" y="5672257"/>
            <a:ext cx="722376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Барлығы түсінікті, басқаларға түсіндіре аламын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960120" y="6021586"/>
            <a:ext cx="722376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Материалды толық игердім және практикада қолдана аламын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17"/>
          <p:cNvSpPr/>
          <p:nvPr/>
        </p:nvSpPr>
        <p:spPr>
          <a:xfrm>
            <a:off x="793790" y="6620589"/>
            <a:ext cx="7556421" cy="928687"/>
          </a:xfrm>
          <a:prstGeom prst="roundRect">
            <a:avLst>
              <a:gd name="adj" fmla="val 7181"/>
            </a:avLst>
          </a:prstGeom>
          <a:solidFill>
            <a:srgbClr val="D2D2E0"/>
          </a:solidFill>
          <a:ln/>
        </p:spPr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500" y="6855262"/>
            <a:ext cx="198358" cy="158710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1309568" y="6818947"/>
            <a:ext cx="6881932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Шынайы жауап беріңіз – бұл сіздің білім деңгейіңізді анықтауға және келесі сабақты дұрыс жоспарлауға көмектеседі!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2104"/>
            <a:ext cx="12481917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Молекулалық-кинетикалық теорияның негізін қалаушы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726049"/>
            <a:ext cx="2510076" cy="284464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782741"/>
            <a:ext cx="432673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Михаил Васильевич Ломоносов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324594"/>
            <a:ext cx="4941094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1711–1765 жылдар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795963"/>
            <a:ext cx="4941094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Орыс ғалымы, жаратылыстанушы және ойшыл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02561" y="1702475"/>
            <a:ext cx="733198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Заттың молекулалық-кинетикалық теориясының негізін қалаушы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202561" y="2185630"/>
            <a:ext cx="7641669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Ломоносов тәжірибелік жолмен кез келген зат ең ұсақ бөлшектерден –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молекулалардан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тұратынын дәлелдеді. Ол молекулалар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үздіксіз және хаосты қозғалыста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болатынын және бір-бірімен тұрақты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өзара әсерлесетінін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көрсетті.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561" y="3302794"/>
            <a:ext cx="3959543" cy="329957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202561" y="6814423"/>
            <a:ext cx="7641669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идеялар қатты денелердің, сұйықтардың және газдардың құрылысын түсінудің негізі болды.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2941" y="549235"/>
            <a:ext cx="4855131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Атом және молекула: негізгі ұғымдар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65320" y="1016674"/>
            <a:ext cx="8239565" cy="2441853"/>
          </a:xfrm>
          <a:prstGeom prst="roundRect">
            <a:avLst>
              <a:gd name="adj" fmla="val 188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89861" y="1171813"/>
            <a:ext cx="1366957" cy="170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Атом дегеніміз не?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928174" y="1635642"/>
            <a:ext cx="5686396" cy="2078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Атом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заттың ең кішкентай бөлшегі, ол химиялық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реакциялар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kk-KZ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барысында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бөлінбейді. Бірдей атомдар жиынтығы </a:t>
            </a: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химиялық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kk-KZ" sz="16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16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элементті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құрайды.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61" y="1706285"/>
            <a:ext cx="1599367" cy="1673543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680562" y="3562350"/>
            <a:ext cx="8231944" cy="2645212"/>
          </a:xfrm>
          <a:prstGeom prst="roundRect">
            <a:avLst>
              <a:gd name="adj" fmla="val 173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789861" y="3722965"/>
            <a:ext cx="1541264" cy="170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Молекула дегеніміз не?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2928174" y="4403685"/>
            <a:ext cx="5819284" cy="2162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Молекула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заттың бөлшегі, ол екі немесе одан да көп атомдардан тұрады, олар өзара байланысқан. Молекула заттың қасиеттерін көрсетеді: біз көретін, сезетін немесе қолданатын затты дәл молекулалар анықтайды.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61" y="4432459"/>
            <a:ext cx="1701879" cy="170187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672941" y="6415207"/>
            <a:ext cx="1771769" cy="170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Мысал: су молекуласы H₂O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41" y="6873002"/>
            <a:ext cx="867966" cy="68425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172450" y="6431935"/>
            <a:ext cx="4740056" cy="783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Су молекуласы екі сутегі атомы (H) және бір оттегі атомынан (O) тұрады. Дәл осы құрылым суға оның ерекше қасиеттерін береді.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8047" y="544235"/>
            <a:ext cx="7560707" cy="803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Молекулалық-кинетикалық теорияның негізгі қағидалары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78047" y="1541026"/>
            <a:ext cx="128588" cy="160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78047" y="1744385"/>
            <a:ext cx="3716060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6278047" y="1839158"/>
            <a:ext cx="3716060" cy="401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Барлық денелер молекулалар мен атомдардан тұрады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78047" y="2318266"/>
            <a:ext cx="3716060" cy="8234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Біздің айналамыздағы кез келген дене – </a:t>
            </a:r>
            <a:r>
              <a:rPr lang="en-US" sz="12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тас, су, ауа, кітап, адам</a:t>
            </a:r>
            <a:r>
              <a:rPr lang="en-US" sz="12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ең ұсақ бөлшектерден тұрады: </a:t>
            </a:r>
            <a:r>
              <a:rPr lang="en-US" sz="12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атомдар мен молекулалардан</a:t>
            </a:r>
            <a:r>
              <a:rPr lang="en-US" sz="12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Бұл заттың барлық түрлері үшін ортақ қасиет.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122694" y="1541026"/>
            <a:ext cx="128588" cy="160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0122694" y="1744385"/>
            <a:ext cx="3716060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0" name="Text 7"/>
          <p:cNvSpPr/>
          <p:nvPr/>
        </p:nvSpPr>
        <p:spPr>
          <a:xfrm>
            <a:off x="10122694" y="1839158"/>
            <a:ext cx="3716060" cy="401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Молекулалар мен атомдар үздіксіз және ретсіз қозғалады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122694" y="2318266"/>
            <a:ext cx="3716060" cy="8234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Заттың бөлшектері </a:t>
            </a:r>
            <a:r>
              <a:rPr lang="en-US" sz="12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ешқашан тыныштықта болмайды</a:t>
            </a:r>
            <a:r>
              <a:rPr lang="en-US" sz="12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Олар үнемі және </a:t>
            </a:r>
            <a:r>
              <a:rPr lang="en-US" sz="12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хаосты қозғалады</a:t>
            </a:r>
            <a:r>
              <a:rPr lang="en-US" sz="12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соқтығысады, бағытын өзгертеді, жылдамдайды және баяулайды. Бұл қозғалыс барлық температурада жүреді.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2694" y="3286363"/>
            <a:ext cx="1278374" cy="1120616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6278047" y="4632007"/>
            <a:ext cx="128588" cy="160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6278047" y="4835366"/>
            <a:ext cx="7560707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5" name="Text 11"/>
          <p:cNvSpPr/>
          <p:nvPr/>
        </p:nvSpPr>
        <p:spPr>
          <a:xfrm>
            <a:off x="6278047" y="4930140"/>
            <a:ext cx="4388406" cy="200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Молекулалар мен атомдар бір-бірімен өзара әсерлеседі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6278047" y="5208270"/>
            <a:ext cx="7560707" cy="411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Бөлшектер арасында </a:t>
            </a:r>
            <a:r>
              <a:rPr lang="en-US" sz="12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тартылыс және тебу күштері</a:t>
            </a:r>
            <a:r>
              <a:rPr lang="en-US" sz="12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әсер етеді. Молекулалар өте жақын болса – тебу күші басым, алыс болса – тартылыс күші әсер етеді. Бұл өзара әсер заттың қасиеттерін анықтайды.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047" y="5764649"/>
            <a:ext cx="2355890" cy="1135261"/>
          </a:xfrm>
          <a:prstGeom prst="rect">
            <a:avLst/>
          </a:prstGeom>
        </p:spPr>
      </p:pic>
      <p:sp>
        <p:nvSpPr>
          <p:cNvPr id="18" name="Shape 13"/>
          <p:cNvSpPr/>
          <p:nvPr/>
        </p:nvSpPr>
        <p:spPr>
          <a:xfrm>
            <a:off x="6278047" y="7141012"/>
            <a:ext cx="7560707" cy="546616"/>
          </a:xfrm>
          <a:prstGeom prst="roundRect">
            <a:avLst>
              <a:gd name="adj" fmla="val 9885"/>
            </a:avLst>
          </a:prstGeom>
          <a:solidFill>
            <a:srgbClr val="D2D2E0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634" y="7334012"/>
            <a:ext cx="160734" cy="12858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6695956" y="7301746"/>
            <a:ext cx="7014210" cy="205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Осы үш қағида заттардың барлық қасиеттері мен агрегаттық күйлерін түсіндіреді!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3891"/>
            <a:ext cx="4736187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Заттың агрегаттық күйлері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6169" y="1268845"/>
            <a:ext cx="130428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Балалар, келіңдер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суға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назар аударайық. Бұл затты сіздер өте жақсы білесіздер, бірақ ол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өзгеріп отырады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, су болып қала береді.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89" y="1772717"/>
            <a:ext cx="4263152" cy="426315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003" y="1772717"/>
            <a:ext cx="4263152" cy="4263152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8217" y="1772717"/>
            <a:ext cx="4263152" cy="4263152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786169" y="6301617"/>
            <a:ext cx="6446996" cy="1407122"/>
          </a:xfrm>
          <a:prstGeom prst="roundRect">
            <a:avLst>
              <a:gd name="adj" fmla="val 5551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8" name="Text 3"/>
          <p:cNvSpPr/>
          <p:nvPr/>
        </p:nvSpPr>
        <p:spPr>
          <a:xfrm>
            <a:off x="950237" y="6465685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Негізгі идея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950237" y="6787511"/>
            <a:ext cx="611886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Үш күйде де –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мұз, су және бу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зат бірдей: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H₂O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 Молекула өзгермейді, тек молекулалар арасындағы қашықтық және олардың қозғалыс сипаты өзгереді.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5"/>
          <p:cNvSpPr/>
          <p:nvPr/>
        </p:nvSpPr>
        <p:spPr>
          <a:xfrm>
            <a:off x="7381993" y="6301617"/>
            <a:ext cx="6446996" cy="1407122"/>
          </a:xfrm>
          <a:prstGeom prst="roundRect">
            <a:avLst>
              <a:gd name="adj" fmla="val 5551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1" name="Text 6"/>
          <p:cNvSpPr/>
          <p:nvPr/>
        </p:nvSpPr>
        <p:spPr>
          <a:xfrm>
            <a:off x="7546061" y="6465685"/>
            <a:ext cx="1934051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Температураның рөлі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546061" y="6787511"/>
            <a:ext cx="611886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Температура молекулалардың қозғалыс жылдамдығына әсер етеді. Температура жоғарылаған сайын молекулалар тезірек қозғалады, төмендеген сайын баяулайды.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43858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Агрегаттық күйлер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13764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Енді біз заттың үш негізгі агрегаттық күйін егжей-тегжейлі қарастырамыз. Әрбір күйдің өзіндік ерекшеліктері бар – молекулалардың орналасуы, қозғалысы және өзара әсері әртүрлі.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313509"/>
            <a:ext cx="992267" cy="119074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984415" y="35118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Қатты күй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984415" y="3941088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Молекулалар тығыз орналасқан, қатаң құрылым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504253"/>
            <a:ext cx="992267" cy="119074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984415" y="47026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Сұйық күй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984415" y="5131832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Молекулалар жақын, бірақ қозғалғыш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5694997"/>
            <a:ext cx="992267" cy="119074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984415" y="589335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Газ күй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984415" y="6322576"/>
            <a:ext cx="63657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Молекулалар алыс, еркін қозғалады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5208"/>
            <a:ext cx="1065156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Заттың агрегаттық күйлері: толық салыстыру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632942"/>
            <a:ext cx="2425660" cy="24256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3066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Қатты күй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735830"/>
            <a:ext cx="41821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Молекулалардың орналасуы:</a:t>
            </a: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Бөлшектер өте жақын орналасқан, қатаң және реттелген құрылым.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807512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Қозғалысы:</a:t>
            </a: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Молекулалар өз орнында тербеледі, бірақ орнын өзгертпейді.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93790" y="6561653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Қасиеттері:</a:t>
            </a: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Қатты денелер көлемді де, пішінді де сақтайды. Оларды сығу өте қиын.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1632942"/>
            <a:ext cx="2425660" cy="24256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223986" y="43066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Сұйық күй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223986" y="4735830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Молекулалардың орналасуы:</a:t>
            </a: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Бөлшектер жақын орналасқан, бірақ құрылым икемді.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223986" y="5489972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Қозғалысы:</a:t>
            </a: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Молекулалар бір-бірінің үстімен сырғып, орнын ауыстыра алады.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223986" y="6244114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Қасиеттері:</a:t>
            </a: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Сұйықтар көлемді сақтайды, бірақ пішінді сақтамайды. Олар ағады және ыдыс пішінін қабылдайды.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1632942"/>
            <a:ext cx="2425660" cy="242566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654302" y="430661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Газ күй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9654302" y="4735830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Молекулалардың орналасуы:</a:t>
            </a: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Бөлшектер бір-бірінен алыс орналасқан, реттелген құрылым жоқ.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9654302" y="5807512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Қозғалысы:</a:t>
            </a: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Молекулалар өте жылдам және хаосты қозғалады, бір-бірімен соқтығысады.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654302" y="6879193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Қасиеттері:</a:t>
            </a: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Газдар көлемді де, пішінді де сақтамайды. Оларды оңай сығуға болады.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7344"/>
            <a:ext cx="785264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Маңызды сұрақ: молекулалар өзгере ме?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50031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Ойланайық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907030"/>
            <a:ext cx="6327815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 затттың әртүрлі күйлердегі молекулалары бірдей ме?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3456861"/>
            <a:ext cx="1800582" cy="19052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913" y="3456861"/>
            <a:ext cx="2362319" cy="1905238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152" y="3456861"/>
            <a:ext cx="1895832" cy="190523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16416" y="250031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Жауабы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516416" y="2907030"/>
            <a:ext cx="6327815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Алғашқы көзқараста олар мүлдем әртүрлі көрінеді. Бірақ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үш жағдайда да молекулалар бірдей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– бұл </a:t>
            </a: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H₂O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молекулалары.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7754541" y="3593783"/>
            <a:ext cx="6089690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Маңызды сұрақ:</a:t>
            </a: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Егер бір заттың молекулалары бір-бірінен айырмашылығы жоқ болса, онда заттың агрегаттық күйі неге байланысты?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6"/>
          <p:cNvSpPr/>
          <p:nvPr/>
        </p:nvSpPr>
        <p:spPr>
          <a:xfrm>
            <a:off x="7516416" y="3593783"/>
            <a:ext cx="22860" cy="508159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2" name="Shape 7"/>
          <p:cNvSpPr/>
          <p:nvPr/>
        </p:nvSpPr>
        <p:spPr>
          <a:xfrm>
            <a:off x="793790" y="5693569"/>
            <a:ext cx="13042821" cy="928687"/>
          </a:xfrm>
          <a:prstGeom prst="roundRect">
            <a:avLst>
              <a:gd name="adj" fmla="val 7181"/>
            </a:avLst>
          </a:prstGeom>
          <a:solidFill>
            <a:srgbClr val="D2D2E0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" y="5928241"/>
            <a:ext cx="198358" cy="15871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309568" y="5891927"/>
            <a:ext cx="12368332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Жауабы: Агрегаттық күй молекулалар арасындағы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қашықтыққа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, олардың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қозғалыс жылдамдығына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және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өзара әсеріне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байланысты, молекулалардың өзіне емес!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71500"/>
            <a:ext cx="6753463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4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1-тапсырма: Функционалдық сауаттылық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290995"/>
            <a:ext cx="1736646" cy="219551"/>
          </a:xfrm>
          <a:prstGeom prst="roundRect">
            <a:avLst>
              <a:gd name="adj" fmla="val 17870"/>
            </a:avLst>
          </a:prstGeom>
          <a:solidFill>
            <a:srgbClr val="E1E1EA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133" y="1366004"/>
            <a:ext cx="111085" cy="11108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43702" y="1332667"/>
            <a:ext cx="947380" cy="177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ЖҰПТЫҚ ЖҰМЫС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2807613" y="1262290"/>
            <a:ext cx="1243526" cy="259831"/>
          </a:xfrm>
          <a:prstGeom prst="roundRect">
            <a:avLst>
              <a:gd name="adj" fmla="val 16885"/>
            </a:avLst>
          </a:prstGeom>
          <a:noFill/>
          <a:ln w="7620">
            <a:solidFill>
              <a:srgbClr val="1B1B27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2898577" y="1300007"/>
            <a:ext cx="683181" cy="177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1B1B27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ҚАУІПСІЗДІК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1615321"/>
            <a:ext cx="3583186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«Қауіпсіздік – тәртіптен басталады»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793791" y="2084070"/>
            <a:ext cx="6891800" cy="833557"/>
          </a:xfrm>
          <a:prstGeom prst="roundRect">
            <a:avLst>
              <a:gd name="adj" fmla="val 70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09030" y="2099310"/>
            <a:ext cx="555665" cy="803077"/>
          </a:xfrm>
          <a:prstGeom prst="roundRect">
            <a:avLst>
              <a:gd name="adj" fmla="val 7210"/>
            </a:avLst>
          </a:prstGeom>
          <a:solidFill>
            <a:srgbClr val="E1E1EA"/>
          </a:solidFill>
          <a:ln/>
        </p:spPr>
      </p:sp>
      <p:sp>
        <p:nvSpPr>
          <p:cNvPr id="11" name="Text 8"/>
          <p:cNvSpPr/>
          <p:nvPr/>
        </p:nvSpPr>
        <p:spPr>
          <a:xfrm>
            <a:off x="978813" y="2370653"/>
            <a:ext cx="208359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503521" y="2238137"/>
            <a:ext cx="1860590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Жағдай 1: Газ баллоны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503521" y="2538532"/>
            <a:ext cx="1217902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Газ баллонын күн астында қалдыруға болмайды.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93791" y="3056453"/>
            <a:ext cx="6891800" cy="833557"/>
          </a:xfrm>
          <a:prstGeom prst="roundRect">
            <a:avLst>
              <a:gd name="adj" fmla="val 70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09030" y="3071693"/>
            <a:ext cx="555665" cy="803077"/>
          </a:xfrm>
          <a:prstGeom prst="roundRect">
            <a:avLst>
              <a:gd name="adj" fmla="val 7210"/>
            </a:avLst>
          </a:prstGeom>
          <a:solidFill>
            <a:srgbClr val="E1E1EA"/>
          </a:solidFill>
          <a:ln/>
        </p:spPr>
      </p:sp>
      <p:sp>
        <p:nvSpPr>
          <p:cNvPr id="16" name="Text 13"/>
          <p:cNvSpPr/>
          <p:nvPr/>
        </p:nvSpPr>
        <p:spPr>
          <a:xfrm>
            <a:off x="978813" y="3343037"/>
            <a:ext cx="208359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503521" y="3210520"/>
            <a:ext cx="173664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Жағдай 2: Аэрозоль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503521" y="3510915"/>
            <a:ext cx="1217902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Аэрозоль баллонын отқа жақындату қауіпті.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793791" y="4028837"/>
            <a:ext cx="6891800" cy="833557"/>
          </a:xfrm>
          <a:prstGeom prst="roundRect">
            <a:avLst>
              <a:gd name="adj" fmla="val 7000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C7C7D0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09030" y="4044077"/>
            <a:ext cx="555665" cy="803077"/>
          </a:xfrm>
          <a:prstGeom prst="roundRect">
            <a:avLst>
              <a:gd name="adj" fmla="val 7210"/>
            </a:avLst>
          </a:prstGeom>
          <a:solidFill>
            <a:srgbClr val="E1E1EA"/>
          </a:solidFill>
          <a:ln/>
        </p:spPr>
      </p:sp>
      <p:sp>
        <p:nvSpPr>
          <p:cNvPr id="21" name="Text 18"/>
          <p:cNvSpPr/>
          <p:nvPr/>
        </p:nvSpPr>
        <p:spPr>
          <a:xfrm>
            <a:off x="978813" y="4315420"/>
            <a:ext cx="208359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1503521" y="4182904"/>
            <a:ext cx="173664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Жағдай 3: Газ иісі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1503521" y="4483298"/>
            <a:ext cx="12179022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Газ иісі сезілсе, электр қосқышын қоспай, терезені ашу қажет.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93790" y="5070753"/>
            <a:ext cx="173664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Сұрақтар: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793790" y="5496163"/>
            <a:ext cx="130428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Font typeface="+mj-lt"/>
              <a:buAutoNum type="arabicPeriod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 жағдайды молекулалық құрылым тұрғысынан түсіндіріңіз (газ молекулаларының қозғалысы, арақашықтығы, сығылғыштығы)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793790" y="5767030"/>
            <a:ext cx="130428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Font typeface="+mj-lt"/>
              <a:buAutoNum type="arabicPeriod" startAt="2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Осы ережелерді неге міндетті түрде сақтау керек? («Заң және тәртіп» құндылығымен байланыстырыңыз)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793790" y="6037898"/>
            <a:ext cx="130428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Font typeface="+mj-lt"/>
              <a:buAutoNum type="arabicPeriod" startAt="3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білім газбен жұмыс істейтін мамандықтарда (газ слесарі, техник) не үшін қажет?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5"/>
          <p:cNvSpPr/>
          <p:nvPr/>
        </p:nvSpPr>
        <p:spPr>
          <a:xfrm>
            <a:off x="793790" y="6468547"/>
            <a:ext cx="173664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Дескрипторлар: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793790" y="6893957"/>
            <a:ext cx="130428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Газ молекулаларының қозғалысын дұрыс сипаттайды – 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7"/>
          <p:cNvSpPr/>
          <p:nvPr/>
        </p:nvSpPr>
        <p:spPr>
          <a:xfrm>
            <a:off x="793790" y="7164824"/>
            <a:ext cx="130428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Қауіпсіздік ережесін молекулалық себеппен түсіндіреді – 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8"/>
          <p:cNvSpPr/>
          <p:nvPr/>
        </p:nvSpPr>
        <p:spPr>
          <a:xfrm>
            <a:off x="793790" y="7435691"/>
            <a:ext cx="130428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Құндылықпен және мамандықпен байланыстырады – 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9D3E6E3-76B0-476B-BC8F-A3653EF7F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4028" y="1091457"/>
            <a:ext cx="5940706" cy="39604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1398</Words>
  <Application>Microsoft Office PowerPoint</Application>
  <PresentationFormat>Произвольный</PresentationFormat>
  <Paragraphs>201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3</cp:revision>
  <dcterms:created xsi:type="dcterms:W3CDTF">2026-01-07T05:08:50Z</dcterms:created>
  <dcterms:modified xsi:type="dcterms:W3CDTF">2026-01-07T05:59:56Z</dcterms:modified>
</cp:coreProperties>
</file>