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4630400" cy="8229600"/>
  <p:notesSz cx="8229600" cy="14630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aleway" panose="020B0604020202020204" charset="-52"/>
      <p:regular r:id="rId26"/>
    </p:embeddedFont>
    <p:embeddedFont>
      <p:font typeface="Roboto" panose="020B0604020202020204" charset="0"/>
      <p:regular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94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94905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тогы. Электр тогы көздері. Электр тогының пайда болу шарттары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4260413"/>
            <a:ext cx="1901547" cy="373142"/>
          </a:xfrm>
          <a:prstGeom prst="roundRect">
            <a:avLst>
              <a:gd name="adj" fmla="val 17872"/>
            </a:avLst>
          </a:prstGeom>
          <a:solidFill>
            <a:srgbClr val="E1E1EA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852" y="4367570"/>
            <a:ext cx="158710" cy="1587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50858" y="4319945"/>
            <a:ext cx="142541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8-СЫНЫП ФИЗИКА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2794516" y="4252793"/>
            <a:ext cx="973812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1198" y="4367570"/>
            <a:ext cx="158710" cy="15871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159204" y="4319945"/>
            <a:ext cx="48244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8.4.2.1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93790" y="4864418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Бүгінгі сабақта біз электр тогының табиғатын, оның пайда болу шарттарын және көздерін зерттейміз. Сіздер электр құбылыстарының негізгі қағидаларын меңгеріп, күнделікті өмірде электр қауіпсіздігін қалай сақтау керектігін үйренесіздер.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53528"/>
            <a:ext cx="594538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тогы көздерінің түрлері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945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Батарейкалар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123724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Химиялық ток көздері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Ішінде химиялық реакция жүреді, ол: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877866"/>
            <a:ext cx="307467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Зарядтарды ажыратады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264819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Потенциалдар айырмасын тудырады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969312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Тізбекте токтың жүруін қамтамасыз етеді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5723453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Мысалы: қашықтан басқару пультіндегі, сағаттағы батарейкалар.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116467" y="26945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Аккумуляторлар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116467" y="3123724"/>
            <a:ext cx="307467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Қайта зарядталатын химиялық ток көздері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Жұмыс принципі батарейкалармен бірдей – ток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химиялық реакциялар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есебінен пайда болады.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116467" y="4830485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Артықшылығы: қайта-қайта зарядтап пайдалануға болады.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116467" y="5584627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Мысалы: телефондағы, ноутбуктегі, автокөліктегі аккумуляторлар.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439144" y="26945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Генераторлар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439144" y="3123724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Механикалық энергияны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электр энергиясына айналдырады.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439144" y="4195405"/>
            <a:ext cx="307467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 нәрсе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айналғанда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(турбина, ротор) электр тогы пайда болады.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439144" y="5267087"/>
            <a:ext cx="307467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Мысалы: электр станцияларындағы генераторлар, велосипедтегі динамо.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761821" y="26945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Күн батареялары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0761821" y="3123724"/>
            <a:ext cx="30747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Жарықты электр энергиясына айналдырады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761821" y="3877866"/>
            <a:ext cx="30747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Оларға жарық түскенде, ішінде электр өрісі пайда болады, сөйтіп ток туады.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761821" y="4949547"/>
            <a:ext cx="30747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Мысалы: калькулятордағы, жасанды серіктердегі күн батареялары.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20090"/>
            <a:ext cx="523113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қозғаушы күш (ЭҚК)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91446" y="1737122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Бөгде күштердің жабық тізбек бойымен бірлік оң зарядты орын ауыстыру үшін атқаратын жұмысы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ток көзінің электр қозғаушы күші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деп аталады.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1513880"/>
            <a:ext cx="22860" cy="1081564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2997279"/>
            <a:ext cx="434018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қозғаушы күш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ε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(эпсилон) әрпімен белгіленеді.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383071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Формуласы: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364117"/>
            <a:ext cx="1265158" cy="7292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93790" y="5316617"/>
            <a:ext cx="434018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мұндағы: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93790" y="5812750"/>
            <a:ext cx="434018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Aбөг – бөгде күштердің жұмысы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93790" y="6199703"/>
            <a:ext cx="434018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q – ток көзінің ішінде орын ауыстырған заряд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93790" y="7013377"/>
            <a:ext cx="434018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Өлшем бірлігі: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Вольт (В)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703" y="3041928"/>
            <a:ext cx="1637348" cy="12028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3523"/>
            <a:ext cx="4797147" cy="471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ЭҚК-ті түсіну: аналогиялар</a:t>
            </a:r>
            <a:endParaRPr lang="en-US"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411843"/>
            <a:ext cx="13042821" cy="22860"/>
          </a:xfrm>
          <a:prstGeom prst="roundRect">
            <a:avLst>
              <a:gd name="adj" fmla="val 346419"/>
            </a:avLst>
          </a:prstGeom>
          <a:solidFill>
            <a:srgbClr val="C7C7D0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1434703"/>
            <a:ext cx="6403538" cy="6254234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5" name="Text 3"/>
          <p:cNvSpPr/>
          <p:nvPr/>
        </p:nvSpPr>
        <p:spPr>
          <a:xfrm>
            <a:off x="2492097" y="1623179"/>
            <a:ext cx="3006923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Аналогия 1: Сорап және су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90" y="2129909"/>
            <a:ext cx="3888819" cy="291655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89886" y="5258514"/>
            <a:ext cx="601134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Тұйық құбырлар жүйесін елестетіңіз: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89886" y="5673328"/>
            <a:ext cx="601134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= электр зарядтары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89886" y="6040993"/>
            <a:ext cx="601134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Құбырлар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= өткізгіштер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89886" y="6408658"/>
            <a:ext cx="601134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Судың ағысы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= электр тогы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89886" y="6776323"/>
            <a:ext cx="601134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Сорап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= ток көзі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9886" y="7191137"/>
            <a:ext cx="6011347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ЭҚК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сорап суды қаншалықты қуатты итеретінін көрсетеді.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432953" y="1434703"/>
            <a:ext cx="6403658" cy="4222552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14" name="Text 11"/>
          <p:cNvSpPr/>
          <p:nvPr/>
        </p:nvSpPr>
        <p:spPr>
          <a:xfrm>
            <a:off x="8713232" y="1623179"/>
            <a:ext cx="3843099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Аналогия 2: Төбешік және допшық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145" y="2129909"/>
            <a:ext cx="3323153" cy="1620203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7629049" y="3962162"/>
            <a:ext cx="6011466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Допшық өзі төменге қарай домалайды.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7629049" y="4376976"/>
            <a:ext cx="6011466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Бірақ қайтадан домалау үшін – оны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жоғары көтеру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керек.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629049" y="4791789"/>
            <a:ext cx="6011466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Ток көзі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= допшықты көтергіш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7629049" y="5159454"/>
            <a:ext cx="6011466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ЭҚК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= допшықты көтеру жұмысы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6156"/>
            <a:ext cx="5325666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1: «Пауэрбанк телефонды зарядтады»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320998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9420" y="1673305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Aбөг = 48 Дж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9420" y="2006203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q = 16 Кл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9420" y="2399477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Табу керек: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9420" y="2729875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ε =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34570"/>
            <a:ext cx="3442544" cy="3442544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480102" y="1320998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Шешуі: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480102" y="1651397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102" y="2002869"/>
            <a:ext cx="1064300" cy="78188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480102" y="2929771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Есептеу: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480102" y="4209812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800" dirty="0" err="1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Жауабы</a:t>
            </a: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764982" y="7033230"/>
            <a:ext cx="13042821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Пауэрбанк 48 Дж жұмыс атқарып, 16 Кл зарядты орын ауыстырды. Нәтижесінде оның ЭҚК-і 3 В болды.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7941"/>
            <a:ext cx="3952518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Есеп 2: «Жорықтағы шам»</a:t>
            </a:r>
            <a:endParaRPr lang="en-US" sz="2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481495"/>
            <a:ext cx="5062180" cy="50621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722269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516416" y="146161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Берілгені: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516416" y="1868329"/>
            <a:ext cx="63278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ε = 1,5 В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7516416" y="2177891"/>
            <a:ext cx="63278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 = 12 Кл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7516416" y="259068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Табу керек: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516416" y="2997398"/>
            <a:ext cx="63278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Aбөг = ?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7516416" y="341018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Шешуі: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516416" y="3816906"/>
            <a:ext cx="63278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Формуладан жұмысты табамыз:</a:t>
            </a:r>
            <a:endParaRPr lang="en-US" sz="12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416" y="4249579"/>
            <a:ext cx="1309926" cy="52387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516416" y="4952048"/>
            <a:ext cx="63278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Есептеу:</a:t>
            </a:r>
            <a:endParaRPr lang="en-US" sz="1250" dirty="0"/>
          </a:p>
        </p:txBody>
      </p:sp>
      <p:sp>
        <p:nvSpPr>
          <p:cNvPr id="14" name="Text 10"/>
          <p:cNvSpPr/>
          <p:nvPr/>
        </p:nvSpPr>
        <p:spPr>
          <a:xfrm>
            <a:off x="7516416" y="5406985"/>
            <a:ext cx="6327815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416" y="5406985"/>
            <a:ext cx="6327815" cy="27455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516416" y="5882402"/>
            <a:ext cx="2055257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Жауабы: Aбөг = 18 Дж</a:t>
            </a:r>
            <a:endParaRPr lang="en-US" sz="1550" dirty="0"/>
          </a:p>
        </p:txBody>
      </p:sp>
      <p:sp>
        <p:nvSpPr>
          <p:cNvPr id="17" name="Text 12"/>
          <p:cNvSpPr/>
          <p:nvPr/>
        </p:nvSpPr>
        <p:spPr>
          <a:xfrm>
            <a:off x="793790" y="7307580"/>
            <a:ext cx="130428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Жорықтағы шамның батарейкасы 12 Кл зарядты орын ауыстыру үшін 18 Дж жұмыс атқарды.</a:t>
            </a:r>
            <a:endParaRPr lang="en-US" sz="12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12244"/>
            <a:ext cx="5178862" cy="322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1: «3 шартты дәлелде» (жұптық)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1328141"/>
            <a:ext cx="7556421" cy="1490305"/>
          </a:xfrm>
          <a:prstGeom prst="roundRect">
            <a:avLst>
              <a:gd name="adj" fmla="val 3850"/>
            </a:avLst>
          </a:prstGeom>
          <a:solidFill>
            <a:srgbClr val="D2D2E0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34" y="1500545"/>
            <a:ext cx="201573" cy="16121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53252" y="1489234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Нұсқау: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53252" y="1819632"/>
            <a:ext cx="6968014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Төмендегі 3 жағдаятты оқы. Әр жағдаятта электр тогы неге жүрмейді? Қай шарт орындалмағанын анықтап, 1 сөйлеммен дәлелде.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253252" y="2348627"/>
            <a:ext cx="696801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Еске түсір: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токтың пайда болу шарттары – еркін заряд тасымалдаушылар, </a:t>
            </a:r>
            <a:endParaRPr lang="kk-KZ" sz="1600" dirty="0">
              <a:solidFill>
                <a:srgbClr val="000000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6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кернеу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(электр өрісі), тұйық тізбек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93790" y="2880598"/>
            <a:ext cx="7556421" cy="1309092"/>
          </a:xfrm>
          <a:prstGeom prst="roundRect">
            <a:avLst>
              <a:gd name="adj" fmla="val 413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809030" y="2895838"/>
            <a:ext cx="516017" cy="1278612"/>
          </a:xfrm>
          <a:prstGeom prst="roundRect">
            <a:avLst>
              <a:gd name="adj" fmla="val 6956"/>
            </a:avLst>
          </a:prstGeom>
          <a:solidFill>
            <a:srgbClr val="E1E1EA"/>
          </a:solidFill>
          <a:ln/>
        </p:spPr>
      </p:sp>
      <p:sp>
        <p:nvSpPr>
          <p:cNvPr id="11" name="Text 7"/>
          <p:cNvSpPr/>
          <p:nvPr/>
        </p:nvSpPr>
        <p:spPr>
          <a:xfrm>
            <a:off x="966430" y="3414236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453991" y="3024783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Жағдаят 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453991" y="3303627"/>
            <a:ext cx="67520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Батарея бар, бірақ сым үзілген.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1453991" y="3587472"/>
            <a:ext cx="67520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Орындалмаған шарт: 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1453991" y="3839051"/>
            <a:ext cx="67520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Себебі: 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793790" y="4318635"/>
            <a:ext cx="7556421" cy="1309092"/>
          </a:xfrm>
          <a:prstGeom prst="roundRect">
            <a:avLst>
              <a:gd name="adj" fmla="val 413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809030" y="4333875"/>
            <a:ext cx="516017" cy="1278612"/>
          </a:xfrm>
          <a:prstGeom prst="roundRect">
            <a:avLst>
              <a:gd name="adj" fmla="val 6956"/>
            </a:avLst>
          </a:prstGeom>
          <a:solidFill>
            <a:srgbClr val="E1E1EA"/>
          </a:solidFill>
          <a:ln/>
        </p:spPr>
      </p:sp>
      <p:sp>
        <p:nvSpPr>
          <p:cNvPr id="18" name="Text 14"/>
          <p:cNvSpPr/>
          <p:nvPr/>
        </p:nvSpPr>
        <p:spPr>
          <a:xfrm>
            <a:off x="966430" y="4852273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1453991" y="4462820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Жағдаят 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453991" y="4741664"/>
            <a:ext cx="67520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Шам мен сым бар, бірақ ток көзі жоқ.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1453991" y="5025509"/>
            <a:ext cx="67520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Орындалмаған шарт: 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1453991" y="5277088"/>
            <a:ext cx="67520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Себебі: 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9"/>
          <p:cNvSpPr/>
          <p:nvPr/>
        </p:nvSpPr>
        <p:spPr>
          <a:xfrm>
            <a:off x="793790" y="5756672"/>
            <a:ext cx="7556421" cy="1309092"/>
          </a:xfrm>
          <a:prstGeom prst="roundRect">
            <a:avLst>
              <a:gd name="adj" fmla="val 4139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4" name="Shape 20"/>
          <p:cNvSpPr/>
          <p:nvPr/>
        </p:nvSpPr>
        <p:spPr>
          <a:xfrm>
            <a:off x="809030" y="5771912"/>
            <a:ext cx="516017" cy="1278612"/>
          </a:xfrm>
          <a:prstGeom prst="roundRect">
            <a:avLst>
              <a:gd name="adj" fmla="val 6956"/>
            </a:avLst>
          </a:prstGeom>
          <a:solidFill>
            <a:srgbClr val="E1E1EA"/>
          </a:solidFill>
          <a:ln/>
        </p:spPr>
      </p:sp>
      <p:sp>
        <p:nvSpPr>
          <p:cNvPr id="25" name="Text 21"/>
          <p:cNvSpPr/>
          <p:nvPr/>
        </p:nvSpPr>
        <p:spPr>
          <a:xfrm>
            <a:off x="966430" y="6290310"/>
            <a:ext cx="193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2"/>
          <p:cNvSpPr/>
          <p:nvPr/>
        </p:nvSpPr>
        <p:spPr>
          <a:xfrm>
            <a:off x="1453991" y="5900857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Жағдаят 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3"/>
          <p:cNvSpPr/>
          <p:nvPr/>
        </p:nvSpPr>
        <p:spPr>
          <a:xfrm>
            <a:off x="1453991" y="6179701"/>
            <a:ext cx="67520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Батарея, шам, сым бар, бірақ арасына пластик бөлік қойылған.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4"/>
          <p:cNvSpPr/>
          <p:nvPr/>
        </p:nvSpPr>
        <p:spPr>
          <a:xfrm>
            <a:off x="1453991" y="6463546"/>
            <a:ext cx="67520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Орындалмаған шарт: 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5"/>
          <p:cNvSpPr/>
          <p:nvPr/>
        </p:nvSpPr>
        <p:spPr>
          <a:xfrm>
            <a:off x="1453991" y="6715125"/>
            <a:ext cx="6752034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Себебі: 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6"/>
          <p:cNvSpPr/>
          <p:nvPr/>
        </p:nvSpPr>
        <p:spPr>
          <a:xfrm>
            <a:off x="793790" y="7210782"/>
            <a:ext cx="7556421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Дескриптор: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3 жағдаяттың әрқайсысына сәйкес шартты дәл табады (1 балл),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нақты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kk-KZ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60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дәлел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жазады (1 балл).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846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30435"/>
            <a:ext cx="1047107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2: Функционалдық сауаттылық – «Ұзартқыш неге қызады?»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99073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Жағдаят: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476863"/>
            <a:ext cx="130428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Ас үйде шәйнек (2000 Вт) және микротолқынды пеш (1200 Вт) бір ұзартқышқа қосылған. Ұзартқыштың рұқсат етілген тогы 10 А, желі кернеуі 220 В.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3909536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93790" y="4156353"/>
            <a:ext cx="6441996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8" name="Text 5"/>
          <p:cNvSpPr/>
          <p:nvPr/>
        </p:nvSpPr>
        <p:spPr>
          <a:xfrm>
            <a:off x="793790" y="428136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Жалпы қуатты тап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93790" y="4624626"/>
            <a:ext cx="644199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Pжалпы = P₁ + P₂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93790" y="4973955"/>
            <a:ext cx="644199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Pжалпы = _____________ Вт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394496" y="3909536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394496" y="4156353"/>
            <a:ext cx="6442115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3" name="Text 10"/>
          <p:cNvSpPr/>
          <p:nvPr/>
        </p:nvSpPr>
        <p:spPr>
          <a:xfrm>
            <a:off x="7394496" y="428136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Ток күшін есепте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394496" y="4624626"/>
            <a:ext cx="64421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I = P / U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394496" y="4973955"/>
            <a:ext cx="64421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I = _____________ 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93790" y="5505807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93790" y="5752624"/>
            <a:ext cx="6441996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8" name="Text 15"/>
          <p:cNvSpPr/>
          <p:nvPr/>
        </p:nvSpPr>
        <p:spPr>
          <a:xfrm>
            <a:off x="793790" y="5877639"/>
            <a:ext cx="208240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Ұзартқыш қауіпсіз бе?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93790" y="6220897"/>
            <a:ext cx="644199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10 А-мен салыстыр: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793790" y="6570226"/>
            <a:ext cx="644199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7394496" y="5505807"/>
            <a:ext cx="158710" cy="1983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7394496" y="5752624"/>
            <a:ext cx="6442115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3" name="Text 20"/>
          <p:cNvSpPr/>
          <p:nvPr/>
        </p:nvSpPr>
        <p:spPr>
          <a:xfrm>
            <a:off x="7394496" y="5877639"/>
            <a:ext cx="269855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Қауіпсіздік шешімдерін ұсын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394496" y="6220897"/>
            <a:ext cx="64421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шешім жаз: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394496" y="6570226"/>
            <a:ext cx="64421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7394496" y="6879788"/>
            <a:ext cx="64421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793790" y="7431524"/>
            <a:ext cx="130428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Дескриптор: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Есептеу дұрыс (1 балл), қауіптің себебін түсіндіреді (1 балл), қауіпсіз шешім ұсынады (1 балл).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87335"/>
            <a:ext cx="7556421" cy="793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3: Құндылық + ұлттық дәстүр – «Отбасы келісімі»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18315" y="1797725"/>
            <a:ext cx="731829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Қазақ отбасында тәртіп – береке. Үйдегі электр қауіпсіздігі – отбасының амандығы.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1619131"/>
            <a:ext cx="22860" cy="611267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2408992"/>
            <a:ext cx="7910372" cy="1081326"/>
          </a:xfrm>
          <a:prstGeom prst="roundRect">
            <a:avLst>
              <a:gd name="adj" fmla="val 6167"/>
            </a:avLst>
          </a:prstGeom>
          <a:solidFill>
            <a:srgbClr val="D2D2E0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2624257"/>
            <a:ext cx="248007" cy="1983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45618" y="260735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Нұсқау: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845618" y="3014067"/>
            <a:ext cx="6832283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Үйдегі электр қауіпсіздігіне арналған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3 ереже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құрастыр. Әр ережеге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дәлел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жаз.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280190" y="3668911"/>
            <a:ext cx="3698796" cy="1563886"/>
          </a:xfrm>
          <a:prstGeom prst="roundRect">
            <a:avLst>
              <a:gd name="adj" fmla="val 701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257330" y="3668911"/>
            <a:ext cx="91440" cy="1563886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12" name="Text 8"/>
          <p:cNvSpPr/>
          <p:nvPr/>
        </p:nvSpPr>
        <p:spPr>
          <a:xfrm>
            <a:off x="6530340" y="385048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Ереже 1: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6530340" y="4193738"/>
            <a:ext cx="326707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6530340" y="4543068"/>
            <a:ext cx="3267075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Дәлел: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10137696" y="3668911"/>
            <a:ext cx="3698915" cy="1563886"/>
          </a:xfrm>
          <a:prstGeom prst="roundRect">
            <a:avLst>
              <a:gd name="adj" fmla="val 701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10114836" y="3668911"/>
            <a:ext cx="91440" cy="1563886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17" name="Text 13"/>
          <p:cNvSpPr/>
          <p:nvPr/>
        </p:nvSpPr>
        <p:spPr>
          <a:xfrm>
            <a:off x="10387846" y="385048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Ереже 2: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10387846" y="4193738"/>
            <a:ext cx="326719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10387846" y="4543068"/>
            <a:ext cx="3267194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Дәлел: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6"/>
          <p:cNvSpPr/>
          <p:nvPr/>
        </p:nvSpPr>
        <p:spPr>
          <a:xfrm>
            <a:off x="6280190" y="5391507"/>
            <a:ext cx="3698796" cy="1563886"/>
          </a:xfrm>
          <a:prstGeom prst="roundRect">
            <a:avLst>
              <a:gd name="adj" fmla="val 7016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6257330" y="5391507"/>
            <a:ext cx="91440" cy="1563886"/>
          </a:xfrm>
          <a:prstGeom prst="roundRect">
            <a:avLst>
              <a:gd name="adj" fmla="val 72930"/>
            </a:avLst>
          </a:prstGeom>
          <a:solidFill>
            <a:srgbClr val="1B1B27"/>
          </a:solidFill>
          <a:ln/>
        </p:spPr>
      </p:sp>
      <p:sp>
        <p:nvSpPr>
          <p:cNvPr id="22" name="Text 18"/>
          <p:cNvSpPr/>
          <p:nvPr/>
        </p:nvSpPr>
        <p:spPr>
          <a:xfrm>
            <a:off x="6530340" y="557307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Ереже 3: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6530340" y="5916335"/>
            <a:ext cx="326707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6530340" y="6265664"/>
            <a:ext cx="3267075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Дәлел: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________________________________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1"/>
          <p:cNvSpPr/>
          <p:nvPr/>
        </p:nvSpPr>
        <p:spPr>
          <a:xfrm>
            <a:off x="6280190" y="7133987"/>
            <a:ext cx="75564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Дескриптор: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Қауіпсіздікке қатысты 3 нақты ереже бар (1 балл), «тәртіп сақталса апат азаяды», «қауіпсіздік – жауапкершілік» деп байланыстырады (1 балл).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1378"/>
            <a:ext cx="8028503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Тапсырма 4: Есеп – «Тізбектегі ток күші» (жеке)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76" y="1900237"/>
            <a:ext cx="4387691" cy="43876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734056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866692" y="1444466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866692" y="1902023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U = 12 В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866692" y="2250281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R = 24 Ом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866692" y="2714625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Табу керек: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866692" y="3172182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I = 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866692" y="3636526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Шешуі: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866692" y="4094083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Формула: I = 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866692" y="4540568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Есептеу: I = 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866692" y="4987052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Жауабы: I = 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866692" y="5562966"/>
            <a:ext cx="6977420" cy="29885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866692" y="5793700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Қосымша сұрақ: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866692" y="6251258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R 2 есе артса, I қалай өзгереді?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866692" y="6697742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Жауап: _______________________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93790" y="7392472"/>
            <a:ext cx="1304282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Дескриптор: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Формуланы дұрыс қолданады (1 балл), дұрыс есептейді (1 балл), тәуелділікті түсіндіреді (1 балл).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327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87610"/>
            <a:ext cx="4068723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Сабақты қорытындылау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502104"/>
            <a:ext cx="6432113" cy="2294453"/>
          </a:xfrm>
          <a:prstGeom prst="roundRect">
            <a:avLst>
              <a:gd name="adj" fmla="val 32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0003" y="3688318"/>
            <a:ext cx="2360414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Рефлексия: «2+1» әдісі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80003" y="4074438"/>
            <a:ext cx="605968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нәрсе: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«Не үйрендім?»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0003" y="4422696"/>
            <a:ext cx="605968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сұрақ: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«Не түсініксіз қалды?»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80003" y="4770953"/>
            <a:ext cx="605968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оқушыдан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ауызша қорытынды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404497" y="3502104"/>
            <a:ext cx="6432113" cy="2294453"/>
          </a:xfrm>
          <a:prstGeom prst="roundRect">
            <a:avLst>
              <a:gd name="adj" fmla="val 32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590711" y="368831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 тапсырмасы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590711" y="4074438"/>
            <a:ext cx="6059686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1) Негізгі: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«Электр тогының 3 шарты» – 6 сөйлемдік түсіндірме + 2 өмірлік мысал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90711" y="4753094"/>
            <a:ext cx="6059686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2) Зерттеу дағдысы + ИИ: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ChatGPT қолдан үйдегі электр қауіпсіздігі бойынша 7 ереже сұра. Содан кейін 2 ережені таңдап, өз үйіңе бейімдеп жаз.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93790" y="6086721"/>
            <a:ext cx="13042821" cy="29885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61680" y="6585347"/>
            <a:ext cx="3524131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«Тәртіпке бағынған – озар»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61680" y="7188041"/>
            <a:ext cx="1277493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қауіпсіздігі – біздің жауапкершілігіміз!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93790" y="6317456"/>
            <a:ext cx="22860" cy="1357193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0676"/>
            <a:ext cx="869156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Сабақтың оқу мақсаттары мен құндылықтары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493645"/>
            <a:ext cx="4215289" cy="4135279"/>
          </a:xfrm>
          <a:prstGeom prst="roundRect">
            <a:avLst>
              <a:gd name="adj" fmla="val 201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269962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2863215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34932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Оқу мақсаты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9768" y="3922514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8.4.2.1 – электр тогы ұғымын және электр тогының пайда болу шарттарын түсіндіру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07437" y="2493645"/>
            <a:ext cx="4215408" cy="4135279"/>
          </a:xfrm>
          <a:prstGeom prst="roundRect">
            <a:avLst>
              <a:gd name="adj" fmla="val 201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13415" y="269962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7126" y="2863215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34932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 мақсаттары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413415" y="3922514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тогының анықтамасын айту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413415" y="4309467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Токтың пайда болу 3 шартын дәлелмен түсіндіру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5413415" y="5013960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Ток көздерінің қызметін өмірмен байланыстыру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5413415" y="5718453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4"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Қауіпсіз шешімдер ұсыну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413415" y="6105406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+mj-lt"/>
              <a:buAutoNum type="arabicPeriod" startAt="5"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Қарапайым есептер шығару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9621203" y="2493645"/>
            <a:ext cx="4215289" cy="4135279"/>
          </a:xfrm>
          <a:prstGeom prst="roundRect">
            <a:avLst>
              <a:gd name="adj" fmla="val 201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9827181" y="269962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0892" y="2863215"/>
            <a:ext cx="267891" cy="267891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27181" y="349329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Құндылықтар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9827181" y="3922514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Заң және тәртіп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7"/>
          <p:cNvSpPr/>
          <p:nvPr/>
        </p:nvSpPr>
        <p:spPr>
          <a:xfrm>
            <a:off x="9827181" y="4359116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«Тәртіпке бағынған – озар» – апта дәйексөзі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8"/>
          <p:cNvSpPr/>
          <p:nvPr/>
        </p:nvSpPr>
        <p:spPr>
          <a:xfrm>
            <a:off x="9827181" y="5113258"/>
            <a:ext cx="380333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Жауапкершілік, қауіпсіздік мәдениеті, еңбекқорлық, өзара құрмет – электрик мамандығында өте маңызды қасиеттер.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3164"/>
            <a:ext cx="8528566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құбылыстарының негізі: электр зарядтары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46252"/>
            <a:ext cx="6303526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Барлық электр құбылыстары электр зарядтарымен байланысты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82773"/>
            <a:ext cx="630352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зарядтары екі түрлі болады: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629257"/>
            <a:ext cx="630352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Оң заряд (+)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протондарда кездеседі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2977515"/>
            <a:ext cx="630352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Теріс заряд (–)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электрондарда кездеседі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423999"/>
            <a:ext cx="630352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Зарядтар бір-біріне әсер етеді: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3870484"/>
            <a:ext cx="630352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Әртүрлі зарядтар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тартылады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218742"/>
            <a:ext cx="6303526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Бірдей зарядтар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тебіледі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035" y="1468517"/>
            <a:ext cx="4878705" cy="2208848"/>
          </a:xfrm>
          <a:prstGeom prst="rect">
            <a:avLst/>
          </a:prstGeom>
        </p:spPr>
      </p:pic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536" y="3924419"/>
            <a:ext cx="2567702" cy="1894046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793790" y="6173986"/>
            <a:ext cx="13042821" cy="1502331"/>
          </a:xfrm>
          <a:prstGeom prst="roundRect">
            <a:avLst>
              <a:gd name="adj" fmla="val 4994"/>
            </a:avLst>
          </a:prstGeom>
          <a:solidFill>
            <a:srgbClr val="D2D2E0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3" y="6415207"/>
            <a:ext cx="279083" cy="22324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430060" y="6397228"/>
            <a:ext cx="3902750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өрісі – көзге көрінбейтін күш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430060" y="6854785"/>
            <a:ext cx="12227957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Зарядтар бір-біріне тимей-ақ әсер ете алады. Бұл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өрісі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арқылы жүзеге асады. Электр өрісі – зарядталған денелердің айналасындағы материяның ерекше формасы, ол электр күшін береді.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50382"/>
            <a:ext cx="4468416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өрісінің қызметі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944172"/>
            <a:ext cx="992267" cy="11907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142530"/>
            <a:ext cx="32744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Заряд электр өрісіне түседі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470815" y="2571750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Өріс зарядқа күш түсіреді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134916"/>
            <a:ext cx="992267" cy="119074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0815" y="33332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әсер етеді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470815" y="3762494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Заряд белгілі бір бағытта қозғала бастайды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325660"/>
            <a:ext cx="992267" cy="119074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70815" y="45240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Зарядтар қозғалады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470815" y="4953238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Бағытталған қозғалыс пайда болады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6577846" y="6037302"/>
            <a:ext cx="7258764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өрісінің болуы – зарядтардың қозғалысының негізгі шарты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8"/>
          <p:cNvSpPr/>
          <p:nvPr/>
        </p:nvSpPr>
        <p:spPr>
          <a:xfrm>
            <a:off x="6280190" y="5739646"/>
            <a:ext cx="22860" cy="1339453"/>
          </a:xfrm>
          <a:prstGeom prst="rect">
            <a:avLst/>
          </a:prstGeom>
          <a:solidFill>
            <a:srgbClr val="1B1B27"/>
          </a:solidFill>
          <a:ln/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49712"/>
            <a:ext cx="9512141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тогы: зарядтардың ұйымдасқан қозғалысы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41859"/>
            <a:ext cx="25530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Хаотикалық қозғалыс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050375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Заттарда зарядтар әрдайым болады. Мысалы, металл өткізгіште еркін электрондар бар. Бірақ олар өздігінен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ретсіз, хаотикалық қозғалады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әр бағытқа.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26237"/>
            <a:ext cx="3684151" cy="23218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577131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электрон өз бетінше жүргенде – бұл ток емес.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917543" y="1541859"/>
            <a:ext cx="26080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Бағытталған қозғалыс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917543" y="2050375"/>
            <a:ext cx="49265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Ток пайда болу үшін зарядтардың қозғалысы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ретті және бір бағытта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болуы керек.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917543" y="2864048"/>
            <a:ext cx="49265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тогы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зарядталған бөлшектердің бағытталған қозғалысы.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93790" y="6490692"/>
            <a:ext cx="4215289" cy="1189196"/>
          </a:xfrm>
          <a:prstGeom prst="roundRect">
            <a:avLst>
              <a:gd name="adj" fmla="val 701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15008" y="67119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Металдарда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15008" y="7141131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Электрондар қозғалады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07437" y="6490692"/>
            <a:ext cx="4215408" cy="1189196"/>
          </a:xfrm>
          <a:prstGeom prst="roundRect">
            <a:avLst>
              <a:gd name="adj" fmla="val 701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428655" y="67119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Ерітінділерде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28655" y="7141131"/>
            <a:ext cx="377297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Иондар қозғалады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9621203" y="6490692"/>
            <a:ext cx="4215289" cy="1189196"/>
          </a:xfrm>
          <a:prstGeom prst="roundRect">
            <a:avLst>
              <a:gd name="adj" fmla="val 701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842421" y="67119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Газдарда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842421" y="7141131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Иондар мен электрондар қозғалады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5245"/>
            <a:ext cx="735853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Зарядтарды қалай бағыттауға болады?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9973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Негізгі сұрақ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505908"/>
            <a:ext cx="560296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Зарядтарды бір бағытта қозғалуға қалай мәжбүрлеуге болады?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319582"/>
            <a:ext cx="560296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үшін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ерекше жағдайлар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қажет.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80" y="2022277"/>
            <a:ext cx="6955631" cy="2130862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93790" y="4698771"/>
            <a:ext cx="13042821" cy="32385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954310"/>
            <a:ext cx="4215289" cy="2269927"/>
          </a:xfrm>
          <a:prstGeom prst="roundRect">
            <a:avLst>
              <a:gd name="adj" fmla="val 3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99768" y="516028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5323880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999768" y="5953958"/>
            <a:ext cx="31162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өрісі – басты шарт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999768" y="6383179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өрісін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тудырғанда, ол зарядтарға күшпен әсер ете бастайды.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5207437" y="4954310"/>
            <a:ext cx="4215408" cy="2269927"/>
          </a:xfrm>
          <a:prstGeom prst="roundRect">
            <a:avLst>
              <a:gd name="adj" fmla="val 3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5413415" y="516028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7126" y="5323880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5413415" y="5953958"/>
            <a:ext cx="25041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 бағытта қозғалыс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5413415" y="6383179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Өрістің әсерінен зарядтар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 бағытта қозғала бастайды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9621203" y="4954310"/>
            <a:ext cx="4215289" cy="2269927"/>
          </a:xfrm>
          <a:prstGeom prst="roundRect">
            <a:avLst>
              <a:gd name="adj" fmla="val 3672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9827181" y="516028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1B1B27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90892" y="5323880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9827181" y="5953958"/>
            <a:ext cx="317754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тогы пайда болады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9827181" y="6383179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Міне, осылайша өткізгіште электр тогы жүре бастайды.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4617"/>
            <a:ext cx="567654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Токтың бағыты: шарт және шындық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87937"/>
            <a:ext cx="350484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Электрондардың нақты қозғалысы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41208"/>
            <a:ext cx="3848457" cy="280189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032891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Металдарда заряд тасымалдаушылар – электрондар, олар теріс зарядқа ие.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454610"/>
            <a:ext cx="631567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Сондықтан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шын мәнінде электрондар теріс полюстен оң полюске қарай қозғалады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28560" y="1587937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Шартты ток бағыты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528560" y="2020014"/>
            <a:ext cx="631567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Тарихи келісім бойынша ток бағыты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оң полюстен теріс полюске қарай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деп есептеледі.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528560" y="2711648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тогының шартты бағыты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деп аталады.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93790" y="6336030"/>
            <a:ext cx="13042821" cy="1148834"/>
          </a:xfrm>
          <a:prstGeom prst="roundRect">
            <a:avLst>
              <a:gd name="adj" fmla="val 6168"/>
            </a:avLst>
          </a:prstGeom>
          <a:solidFill>
            <a:srgbClr val="D2D2E0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82" y="6567964"/>
            <a:ext cx="263485" cy="21086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394460" y="6546771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Маңызды!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394460" y="6978848"/>
            <a:ext cx="12273558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Барлық сызбаларда және ережелерде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шартты ток бағытын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қолданамыз: «+» → «–»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6872"/>
            <a:ext cx="3572470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Электр тогы көздері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79959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Неге ток көзі қажет?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037517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тогы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зарядтардың ұйымдасқан қозғалысы.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24125"/>
            <a:ext cx="6279594" cy="392465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6649641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Бірақ ток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өзінен-өзі ұзақ уақыт жүре алмайды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7096125"/>
            <a:ext cx="6977420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Өткізгіште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үздіксіз электр өрісі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болу үшін арнайы құрылғы қажет.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214598" y="1579959"/>
            <a:ext cx="225766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Ток көзі дегеніміз не?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214598" y="2037517"/>
            <a:ext cx="562951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тогының көзі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өткізгіште үздіксіз электр өрісін қамтамасыз ететін құрылғы.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52BF22-B692-48BA-B989-91C38B45D9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59" b="31703"/>
          <a:stretch/>
        </p:blipFill>
        <p:spPr>
          <a:xfrm>
            <a:off x="8087938" y="2609017"/>
            <a:ext cx="5882832" cy="17075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3978"/>
            <a:ext cx="6243399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Ток көзінің жұмыс істеу принципі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13776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тогының көзі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энергияның бір түрін (химиялық, механикалық, жылулық және т.б.)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энергиясына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түрлендіретін және өзінің қысқыштары арасында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потенциалдар айырмасын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ұстап тұратын құрылғы.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095237"/>
            <a:ext cx="13042821" cy="32385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590" y="3722131"/>
            <a:ext cx="2753797" cy="22983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888480" y="3549134"/>
            <a:ext cx="349174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Зарядтарды ажырату процесі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888480" y="4057650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Ток көзінің ішінде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электр емес табиғаттағы күштердің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әсерінен (оларды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бөгде күштер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деп атайды) электр зарядтары ажыратылады: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888480" y="4871323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Оң зарядтар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ток көзінің бір қысқышында жиналады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888480" y="5258276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Теріс зарядтар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екінші қысқышта жиналады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888480" y="5754410"/>
            <a:ext cx="695563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Бөгде күштер зарядтарды орын ауыстыруға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жұмыс атқарады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нәтижесінде қысқыштарда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тұрақты потенциалдар айырмасы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сақталады.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1458</Words>
  <Application>Microsoft Office PowerPoint</Application>
  <PresentationFormat>Произвольный</PresentationFormat>
  <Paragraphs>243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Roboto</vt:lpstr>
      <vt:lpstr>Times New Roman</vt:lpstr>
      <vt:lpstr>Calibri</vt:lpstr>
      <vt:lpstr>Raleway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4</cp:revision>
  <dcterms:created xsi:type="dcterms:W3CDTF">2026-01-07T05:39:22Z</dcterms:created>
  <dcterms:modified xsi:type="dcterms:W3CDTF">2026-01-07T06:12:38Z</dcterms:modified>
</cp:coreProperties>
</file>