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Calibri" panose="020F0502020204030204" pitchFamily="34" charset="0"/>
      <p:regular r:id="rId16"/>
      <p:bold r:id="rId17"/>
      <p:italic r:id="rId18"/>
      <p:boldItalic r:id="rId19"/>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5" d="100"/>
          <a:sy n="55" d="100"/>
        </p:scale>
        <p:origin x="65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24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947380"/>
            <a:ext cx="7556421" cy="1178243"/>
          </a:xfrm>
          <a:prstGeom prst="rect">
            <a:avLst/>
          </a:prstGeom>
          <a:noFill/>
          <a:ln/>
        </p:spPr>
        <p:txBody>
          <a:bodyPr wrap="square" lIns="0" tIns="0" rIns="0" bIns="0" rtlCol="0" anchor="t"/>
          <a:lstStyle/>
          <a:p>
            <a:pPr marL="0" indent="0" algn="l">
              <a:lnSpc>
                <a:spcPts val="4600"/>
              </a:lnSpc>
              <a:buNone/>
            </a:pPr>
            <a:r>
              <a:rPr lang="en-US" sz="3700" dirty="0">
                <a:solidFill>
                  <a:srgbClr val="1B1B27"/>
                </a:solidFill>
                <a:latin typeface="Times New Roman" panose="02020603050405020304" pitchFamily="18" charset="0"/>
                <a:ea typeface="Raleway" pitchFamily="34" charset="-122"/>
                <a:cs typeface="Times New Roman" panose="02020603050405020304" pitchFamily="18" charset="0"/>
              </a:rPr>
              <a:t>Дене импульсі және күш импульсі</a:t>
            </a:r>
            <a:endParaRPr lang="en-US" sz="3700" dirty="0">
              <a:latin typeface="Times New Roman" panose="02020603050405020304" pitchFamily="18" charset="0"/>
              <a:cs typeface="Times New Roman" panose="02020603050405020304" pitchFamily="18" charset="0"/>
            </a:endParaRPr>
          </a:p>
        </p:txBody>
      </p:sp>
      <p:sp>
        <p:nvSpPr>
          <p:cNvPr id="4" name="Text 1"/>
          <p:cNvSpPr/>
          <p:nvPr/>
        </p:nvSpPr>
        <p:spPr>
          <a:xfrm>
            <a:off x="6280190" y="1642942"/>
            <a:ext cx="7556421" cy="1206818"/>
          </a:xfrm>
          <a:prstGeom prst="rect">
            <a:avLst/>
          </a:prstGeom>
          <a:noFill/>
          <a:ln/>
        </p:spPr>
        <p:txBody>
          <a:bodyPr wrap="square" lIns="0" tIns="0" rIns="0" bIns="0" rtlCol="0" anchor="t"/>
          <a:lstStyle/>
          <a:p>
            <a:pPr marL="0" indent="0" algn="l">
              <a:lnSpc>
                <a:spcPts val="2350"/>
              </a:lnSpc>
              <a:buNone/>
            </a:pP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Бүгінгі сабақта сіз дене импульсі мен күш импульсінің не екенін білесіз, оларды ажырата білуді және есептерді шешуде формулаларды қолдануды үйренесіз. Бұл ұғымдар неліктен кейбір қозғалатын денелерді тоқтату оңайырақ екенін және күштің денеге уақыт барысында қалай әсер ететінін түсінуге көмектеседі.</a:t>
            </a:r>
            <a:endParaRPr lang="en-US" sz="2000" dirty="0">
              <a:latin typeface="Times New Roman" panose="02020603050405020304" pitchFamily="18" charset="0"/>
              <a:cs typeface="Times New Roman" panose="02020603050405020304" pitchFamily="18" charset="0"/>
            </a:endParaRPr>
          </a:p>
        </p:txBody>
      </p:sp>
      <p:sp>
        <p:nvSpPr>
          <p:cNvPr id="5" name="Shape 2"/>
          <p:cNvSpPr/>
          <p:nvPr/>
        </p:nvSpPr>
        <p:spPr>
          <a:xfrm>
            <a:off x="5736181" y="3502687"/>
            <a:ext cx="8766898" cy="3454956"/>
          </a:xfrm>
          <a:prstGeom prst="roundRect">
            <a:avLst>
              <a:gd name="adj" fmla="val 2292"/>
            </a:avLst>
          </a:prstGeom>
          <a:noFill/>
          <a:ln w="7620">
            <a:solidFill>
              <a:srgbClr val="000000">
                <a:alpha val="8000"/>
              </a:srgbClr>
            </a:solidFill>
            <a:prstDash val="solid"/>
          </a:ln>
        </p:spPr>
      </p:sp>
      <p:sp>
        <p:nvSpPr>
          <p:cNvPr id="6" name="Shape 3"/>
          <p:cNvSpPr/>
          <p:nvPr/>
        </p:nvSpPr>
        <p:spPr>
          <a:xfrm>
            <a:off x="5743800" y="3510307"/>
            <a:ext cx="8759278" cy="543163"/>
          </a:xfrm>
          <a:prstGeom prst="rect">
            <a:avLst/>
          </a:prstGeom>
          <a:solidFill>
            <a:srgbClr val="FFFFFF">
              <a:alpha val="4000"/>
            </a:srgbClr>
          </a:solidFill>
          <a:ln/>
        </p:spPr>
      </p:sp>
      <p:sp>
        <p:nvSpPr>
          <p:cNvPr id="7" name="Text 4"/>
          <p:cNvSpPr/>
          <p:nvPr/>
        </p:nvSpPr>
        <p:spPr>
          <a:xfrm>
            <a:off x="5932395" y="3631036"/>
            <a:ext cx="2204846" cy="301704"/>
          </a:xfrm>
          <a:prstGeom prst="rect">
            <a:avLst/>
          </a:prstGeom>
          <a:noFill/>
          <a:ln/>
        </p:spPr>
        <p:txBody>
          <a:bodyPr wrap="none" lIns="0" tIns="0" rIns="0" bIns="0" rtlCol="0" anchor="t"/>
          <a:lstStyle/>
          <a:p>
            <a:pPr marL="0" indent="0" algn="l">
              <a:lnSpc>
                <a:spcPts val="2350"/>
              </a:lnSpc>
              <a:buNone/>
            </a:pP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Оқу мақсаты</a:t>
            </a:r>
            <a:endParaRPr lang="en-US" sz="2000" dirty="0">
              <a:latin typeface="Times New Roman" panose="02020603050405020304" pitchFamily="18" charset="0"/>
              <a:cs typeface="Times New Roman" panose="02020603050405020304" pitchFamily="18" charset="0"/>
            </a:endParaRPr>
          </a:p>
        </p:txBody>
      </p:sp>
      <p:sp>
        <p:nvSpPr>
          <p:cNvPr id="8" name="Text 5"/>
          <p:cNvSpPr/>
          <p:nvPr/>
        </p:nvSpPr>
        <p:spPr>
          <a:xfrm>
            <a:off x="8080043" y="3631036"/>
            <a:ext cx="6273415" cy="301704"/>
          </a:xfrm>
          <a:prstGeom prst="rect">
            <a:avLst/>
          </a:prstGeom>
          <a:noFill/>
          <a:ln/>
        </p:spPr>
        <p:txBody>
          <a:bodyPr wrap="none" lIns="0" tIns="0" rIns="0" bIns="0" rtlCol="0" anchor="t"/>
          <a:lstStyle/>
          <a:p>
            <a:pPr marL="0" indent="0" algn="l">
              <a:lnSpc>
                <a:spcPts val="2350"/>
              </a:lnSpc>
              <a:buNone/>
            </a:pP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9.2.3.1 — дене импульсі мен күш импульсін ажырату</a:t>
            </a:r>
            <a:endParaRPr lang="en-US" sz="2000" dirty="0">
              <a:latin typeface="Times New Roman" panose="02020603050405020304" pitchFamily="18" charset="0"/>
              <a:cs typeface="Times New Roman" panose="02020603050405020304" pitchFamily="18" charset="0"/>
            </a:endParaRPr>
          </a:p>
        </p:txBody>
      </p:sp>
      <p:sp>
        <p:nvSpPr>
          <p:cNvPr id="9" name="Shape 6"/>
          <p:cNvSpPr/>
          <p:nvPr/>
        </p:nvSpPr>
        <p:spPr>
          <a:xfrm>
            <a:off x="5743800" y="4053470"/>
            <a:ext cx="8759278" cy="1448276"/>
          </a:xfrm>
          <a:prstGeom prst="rect">
            <a:avLst/>
          </a:prstGeom>
          <a:solidFill>
            <a:srgbClr val="000000">
              <a:alpha val="4000"/>
            </a:srgbClr>
          </a:solidFill>
          <a:ln/>
        </p:spPr>
      </p:sp>
      <p:sp>
        <p:nvSpPr>
          <p:cNvPr id="10" name="Text 7"/>
          <p:cNvSpPr/>
          <p:nvPr/>
        </p:nvSpPr>
        <p:spPr>
          <a:xfrm>
            <a:off x="5932395" y="4174200"/>
            <a:ext cx="2204846" cy="301704"/>
          </a:xfrm>
          <a:prstGeom prst="rect">
            <a:avLst/>
          </a:prstGeom>
          <a:noFill/>
          <a:ln/>
        </p:spPr>
        <p:txBody>
          <a:bodyPr wrap="none" lIns="0" tIns="0" rIns="0" bIns="0" rtlCol="0" anchor="t"/>
          <a:lstStyle/>
          <a:p>
            <a:pPr marL="0" indent="0" algn="l">
              <a:lnSpc>
                <a:spcPts val="2350"/>
              </a:lnSpc>
              <a:buNone/>
            </a:pP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Сабақтың мақсаты</a:t>
            </a:r>
            <a:endParaRPr lang="en-US" sz="2000" dirty="0">
              <a:latin typeface="Times New Roman" panose="02020603050405020304" pitchFamily="18" charset="0"/>
              <a:cs typeface="Times New Roman" panose="02020603050405020304" pitchFamily="18" charset="0"/>
            </a:endParaRPr>
          </a:p>
        </p:txBody>
      </p:sp>
      <p:sp>
        <p:nvSpPr>
          <p:cNvPr id="11" name="Text 8"/>
          <p:cNvSpPr/>
          <p:nvPr/>
        </p:nvSpPr>
        <p:spPr>
          <a:xfrm>
            <a:off x="8080043" y="4174200"/>
            <a:ext cx="6273415" cy="1206818"/>
          </a:xfrm>
          <a:prstGeom prst="rect">
            <a:avLst/>
          </a:prstGeom>
          <a:noFill/>
          <a:ln/>
        </p:spPr>
        <p:txBody>
          <a:bodyPr wrap="square" lIns="0" tIns="0" rIns="0" bIns="0" rtlCol="0" anchor="t"/>
          <a:lstStyle/>
          <a:p>
            <a:pPr marL="0" indent="0" algn="l">
              <a:lnSpc>
                <a:spcPts val="2350"/>
              </a:lnSpc>
              <a:buNone/>
            </a:pP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1) және ұғымдарын түсіндіру; 2) Күш импульсінің дене импульсін өзгертуімен байланысын көрсету: ; 3) Өмірлік жағдаяттарда импульсті қауіпсіздік, тәртіп және еңбек мәдениетімен байланыстырып қолдану</a:t>
            </a:r>
            <a:endParaRPr lang="en-US" sz="2000" dirty="0">
              <a:latin typeface="Times New Roman" panose="02020603050405020304" pitchFamily="18" charset="0"/>
              <a:cs typeface="Times New Roman" panose="02020603050405020304" pitchFamily="18" charset="0"/>
            </a:endParaRPr>
          </a:p>
        </p:txBody>
      </p:sp>
      <p:sp>
        <p:nvSpPr>
          <p:cNvPr id="12" name="Shape 9"/>
          <p:cNvSpPr/>
          <p:nvPr/>
        </p:nvSpPr>
        <p:spPr>
          <a:xfrm>
            <a:off x="5743800" y="5501746"/>
            <a:ext cx="8759278" cy="1448276"/>
          </a:xfrm>
          <a:prstGeom prst="rect">
            <a:avLst/>
          </a:prstGeom>
          <a:solidFill>
            <a:srgbClr val="FFFFFF">
              <a:alpha val="4000"/>
            </a:srgbClr>
          </a:solidFill>
          <a:ln/>
        </p:spPr>
      </p:sp>
      <p:sp>
        <p:nvSpPr>
          <p:cNvPr id="13" name="Text 10"/>
          <p:cNvSpPr/>
          <p:nvPr/>
        </p:nvSpPr>
        <p:spPr>
          <a:xfrm>
            <a:off x="5932395" y="5622476"/>
            <a:ext cx="2204846" cy="603409"/>
          </a:xfrm>
          <a:prstGeom prst="rect">
            <a:avLst/>
          </a:prstGeom>
          <a:noFill/>
          <a:ln/>
        </p:spPr>
        <p:txBody>
          <a:bodyPr wrap="square" lIns="0" tIns="0" rIns="0" bIns="0" rtlCol="0" anchor="t"/>
          <a:lstStyle/>
          <a:p>
            <a:pPr marL="0" indent="0" algn="l">
              <a:lnSpc>
                <a:spcPts val="2350"/>
              </a:lnSpc>
              <a:buNone/>
            </a:pP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Құндылықтарды дарыту</a:t>
            </a:r>
            <a:endParaRPr lang="en-US" sz="2000" dirty="0">
              <a:latin typeface="Times New Roman" panose="02020603050405020304" pitchFamily="18" charset="0"/>
              <a:cs typeface="Times New Roman" panose="02020603050405020304" pitchFamily="18" charset="0"/>
            </a:endParaRPr>
          </a:p>
        </p:txBody>
      </p:sp>
      <p:sp>
        <p:nvSpPr>
          <p:cNvPr id="14" name="Text 11"/>
          <p:cNvSpPr/>
          <p:nvPr/>
        </p:nvSpPr>
        <p:spPr>
          <a:xfrm>
            <a:off x="8080043" y="5622476"/>
            <a:ext cx="6273415" cy="1206818"/>
          </a:xfrm>
          <a:prstGeom prst="rect">
            <a:avLst/>
          </a:prstGeom>
          <a:noFill/>
          <a:ln/>
        </p:spPr>
        <p:txBody>
          <a:bodyPr wrap="square" lIns="0" tIns="0" rIns="0" bIns="0" rtlCol="0" anchor="t"/>
          <a:lstStyle/>
          <a:p>
            <a:pPr marL="0" indent="0" algn="l">
              <a:lnSpc>
                <a:spcPts val="2350"/>
              </a:lnSpc>
              <a:buNone/>
            </a:pPr>
            <a:r>
              <a:rPr lang="en-US" sz="2000" b="1" dirty="0">
                <a:solidFill>
                  <a:srgbClr val="3C3939"/>
                </a:solidFill>
                <a:latin typeface="Times New Roman" panose="02020603050405020304" pitchFamily="18" charset="0"/>
                <a:ea typeface="Roboto" pitchFamily="34" charset="-122"/>
                <a:cs typeface="Times New Roman" panose="02020603050405020304" pitchFamily="18" charset="0"/>
              </a:rPr>
              <a:t>Заң және тәртіп:</a:t>
            </a: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 қауіпсіздік ережесін сақтау, жол тәртібі, өндірістегі еңбек қауіпсіздігі. </a:t>
            </a:r>
            <a:r>
              <a:rPr lang="en-US" sz="2000" b="1" dirty="0">
                <a:solidFill>
                  <a:srgbClr val="3C3939"/>
                </a:solidFill>
                <a:latin typeface="Times New Roman" panose="02020603050405020304" pitchFamily="18" charset="0"/>
                <a:ea typeface="Roboto" pitchFamily="34" charset="-122"/>
                <a:cs typeface="Times New Roman" panose="02020603050405020304" pitchFamily="18" charset="0"/>
              </a:rPr>
              <a:t>Ұлттық құндылық:</a:t>
            </a: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 қазақтың ұлттық спорт/дәстүрлеріндегі қауіпсіз қимыл мәдениеті (қазақ күресі/көкпар/асық)</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882610"/>
            <a:ext cx="8094940" cy="620078"/>
          </a:xfrm>
          <a:prstGeom prst="rect">
            <a:avLst/>
          </a:prstGeom>
          <a:noFill/>
          <a:ln/>
        </p:spPr>
        <p:txBody>
          <a:bodyPr wrap="none" lIns="0" tIns="0" rIns="0" bIns="0" rtlCol="0" anchor="t"/>
          <a:lstStyle/>
          <a:p>
            <a:pPr marL="0" indent="0" algn="l">
              <a:lnSpc>
                <a:spcPts val="4850"/>
              </a:lnSpc>
              <a:buNone/>
            </a:pPr>
            <a:r>
              <a:rPr lang="en-US" sz="4400" dirty="0">
                <a:solidFill>
                  <a:srgbClr val="1B1B27"/>
                </a:solidFill>
                <a:latin typeface="Times New Roman" panose="02020603050405020304" pitchFamily="18" charset="0"/>
                <a:ea typeface="Raleway" pitchFamily="34" charset="-122"/>
                <a:cs typeface="Times New Roman" panose="02020603050405020304" pitchFamily="18" charset="0"/>
              </a:rPr>
              <a:t>Тапсырма 2: Есеп шығару дағдысы</a:t>
            </a:r>
            <a:endParaRPr lang="en-US" sz="4400" dirty="0">
              <a:latin typeface="Times New Roman" panose="02020603050405020304" pitchFamily="18" charset="0"/>
              <a:cs typeface="Times New Roman" panose="02020603050405020304" pitchFamily="18" charset="0"/>
            </a:endParaRPr>
          </a:p>
        </p:txBody>
      </p:sp>
      <p:sp>
        <p:nvSpPr>
          <p:cNvPr id="3" name="Text 1"/>
          <p:cNvSpPr/>
          <p:nvPr/>
        </p:nvSpPr>
        <p:spPr>
          <a:xfrm>
            <a:off x="793790" y="1899523"/>
            <a:ext cx="13042821" cy="317540"/>
          </a:xfrm>
          <a:prstGeom prst="rect">
            <a:avLst/>
          </a:prstGeom>
          <a:noFill/>
          <a:ln/>
        </p:spPr>
        <p:txBody>
          <a:bodyPr wrap="none" lIns="0" tIns="0" rIns="0" bIns="0" rtlCol="0" anchor="t"/>
          <a:lstStyle/>
          <a:p>
            <a:pPr marL="0" indent="0" algn="l">
              <a:lnSpc>
                <a:spcPts val="2500"/>
              </a:lnSpc>
              <a:buNone/>
            </a:pPr>
            <a:r>
              <a:rPr lang="en-US" dirty="0">
                <a:solidFill>
                  <a:srgbClr val="3C3939"/>
                </a:solidFill>
                <a:latin typeface="Times New Roman" panose="02020603050405020304" pitchFamily="18" charset="0"/>
                <a:ea typeface="Roboto" pitchFamily="34" charset="-122"/>
                <a:cs typeface="Times New Roman" panose="02020603050405020304" pitchFamily="18" charset="0"/>
              </a:rPr>
              <a:t>Төмендегі A, B, C есептерінің </a:t>
            </a:r>
            <a:r>
              <a:rPr lang="en-US" b="1" dirty="0">
                <a:solidFill>
                  <a:srgbClr val="3C3939"/>
                </a:solidFill>
                <a:latin typeface="Times New Roman" panose="02020603050405020304" pitchFamily="18" charset="0"/>
                <a:ea typeface="Roboto" pitchFamily="34" charset="-122"/>
                <a:cs typeface="Times New Roman" panose="02020603050405020304" pitchFamily="18" charset="0"/>
              </a:rPr>
              <a:t>барлығын орында</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(толық 3 балл).</a:t>
            </a:r>
            <a:endParaRPr lang="en-US" dirty="0">
              <a:latin typeface="Times New Roman" panose="02020603050405020304" pitchFamily="18" charset="0"/>
              <a:cs typeface="Times New Roman" panose="02020603050405020304" pitchFamily="18" charset="0"/>
            </a:endParaRPr>
          </a:p>
        </p:txBody>
      </p:sp>
      <p:sp>
        <p:nvSpPr>
          <p:cNvPr id="4" name="Shape 2"/>
          <p:cNvSpPr/>
          <p:nvPr/>
        </p:nvSpPr>
        <p:spPr>
          <a:xfrm>
            <a:off x="793790" y="2440305"/>
            <a:ext cx="13042821" cy="2667000"/>
          </a:xfrm>
          <a:prstGeom prst="roundRect">
            <a:avLst>
              <a:gd name="adj" fmla="val 3126"/>
            </a:avLst>
          </a:prstGeom>
          <a:solidFill>
            <a:srgbClr val="E1E1EA"/>
          </a:solidFill>
          <a:ln w="7620">
            <a:solidFill>
              <a:srgbClr val="C7C7D0"/>
            </a:solidFill>
            <a:prstDash val="solid"/>
          </a:ln>
        </p:spPr>
      </p:sp>
      <p:sp>
        <p:nvSpPr>
          <p:cNvPr id="5" name="Shape 3"/>
          <p:cNvSpPr/>
          <p:nvPr/>
        </p:nvSpPr>
        <p:spPr>
          <a:xfrm>
            <a:off x="801410" y="2447925"/>
            <a:ext cx="4342448" cy="2651760"/>
          </a:xfrm>
          <a:prstGeom prst="roundRect">
            <a:avLst>
              <a:gd name="adj" fmla="val 3144"/>
            </a:avLst>
          </a:prstGeom>
          <a:solidFill>
            <a:srgbClr val="E1E1EA"/>
          </a:solidFill>
          <a:ln/>
        </p:spPr>
      </p:sp>
      <p:sp>
        <p:nvSpPr>
          <p:cNvPr id="6" name="Text 4"/>
          <p:cNvSpPr/>
          <p:nvPr/>
        </p:nvSpPr>
        <p:spPr>
          <a:xfrm>
            <a:off x="999768" y="2646283"/>
            <a:ext cx="2480905" cy="310158"/>
          </a:xfrm>
          <a:prstGeom prst="rect">
            <a:avLst/>
          </a:prstGeom>
          <a:noFill/>
          <a:ln/>
        </p:spPr>
        <p:txBody>
          <a:bodyPr wrap="none" lIns="0" tIns="0" rIns="0" bIns="0" rtlCol="0" anchor="t"/>
          <a:lstStyle/>
          <a:p>
            <a:pPr marL="0" indent="0" algn="l">
              <a:lnSpc>
                <a:spcPts val="240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A) Дене импульсі</a:t>
            </a:r>
            <a:endParaRPr lang="en-US" sz="2400" dirty="0">
              <a:latin typeface="Times New Roman" panose="02020603050405020304" pitchFamily="18" charset="0"/>
              <a:cs typeface="Times New Roman" panose="02020603050405020304" pitchFamily="18" charset="0"/>
            </a:endParaRPr>
          </a:p>
        </p:txBody>
      </p:sp>
      <p:sp>
        <p:nvSpPr>
          <p:cNvPr id="7" name="Text 5"/>
          <p:cNvSpPr/>
          <p:nvPr/>
        </p:nvSpPr>
        <p:spPr>
          <a:xfrm>
            <a:off x="999768" y="3075503"/>
            <a:ext cx="3945731" cy="635079"/>
          </a:xfrm>
          <a:prstGeom prst="rect">
            <a:avLst/>
          </a:prstGeom>
          <a:noFill/>
          <a:ln/>
        </p:spPr>
        <p:txBody>
          <a:bodyPr wrap="square" lIns="0" tIns="0" rIns="0" bIns="0" rtlCol="0" anchor="t"/>
          <a:lstStyle/>
          <a:p>
            <a:pPr marL="0" indent="0" algn="l">
              <a:lnSpc>
                <a:spcPts val="2500"/>
              </a:lnSpc>
              <a:buNone/>
            </a:pPr>
            <a:r>
              <a:rPr lang="en-US" dirty="0">
                <a:solidFill>
                  <a:srgbClr val="3C3939"/>
                </a:solidFill>
                <a:latin typeface="Times New Roman" panose="02020603050405020304" pitchFamily="18" charset="0"/>
                <a:ea typeface="Roboto" pitchFamily="34" charset="-122"/>
                <a:cs typeface="Times New Roman" panose="02020603050405020304" pitchFamily="18" charset="0"/>
              </a:rPr>
              <a:t>2 кг арба 4 м/с жылдамдықпен қозғалады. Импульсін табыңдар.</a:t>
            </a:r>
            <a:endParaRPr lang="en-US" dirty="0">
              <a:latin typeface="Times New Roman" panose="02020603050405020304" pitchFamily="18" charset="0"/>
              <a:cs typeface="Times New Roman" panose="02020603050405020304" pitchFamily="18" charset="0"/>
            </a:endParaRPr>
          </a:p>
        </p:txBody>
      </p:sp>
      <p:sp>
        <p:nvSpPr>
          <p:cNvPr id="8" name="Text 6"/>
          <p:cNvSpPr/>
          <p:nvPr/>
        </p:nvSpPr>
        <p:spPr>
          <a:xfrm>
            <a:off x="999768" y="3829645"/>
            <a:ext cx="3945731" cy="317540"/>
          </a:xfrm>
          <a:prstGeom prst="rect">
            <a:avLst/>
          </a:prstGeom>
          <a:noFill/>
          <a:ln/>
        </p:spPr>
        <p:txBody>
          <a:bodyPr wrap="none" lIns="0" tIns="0" rIns="0" bIns="0" rtlCol="0" anchor="t"/>
          <a:lstStyle/>
          <a:p>
            <a:pPr marL="0" indent="0" algn="l">
              <a:lnSpc>
                <a:spcPts val="2500"/>
              </a:lnSpc>
              <a:buNone/>
            </a:pPr>
            <a:r>
              <a:rPr lang="en-US" dirty="0">
                <a:solidFill>
                  <a:srgbClr val="3C3939"/>
                </a:solidFill>
                <a:latin typeface="Times New Roman" panose="02020603050405020304" pitchFamily="18" charset="0"/>
                <a:ea typeface="Roboto" pitchFamily="34" charset="-122"/>
                <a:cs typeface="Times New Roman" panose="02020603050405020304" pitchFamily="18" charset="0"/>
              </a:rPr>
              <a:t>p = mv = _________________________</a:t>
            </a:r>
            <a:endParaRPr lang="en-US" dirty="0">
              <a:latin typeface="Times New Roman" panose="02020603050405020304" pitchFamily="18" charset="0"/>
              <a:cs typeface="Times New Roman" panose="02020603050405020304" pitchFamily="18" charset="0"/>
            </a:endParaRPr>
          </a:p>
        </p:txBody>
      </p:sp>
      <p:sp>
        <p:nvSpPr>
          <p:cNvPr id="9" name="Text 7"/>
          <p:cNvSpPr/>
          <p:nvPr/>
        </p:nvSpPr>
        <p:spPr>
          <a:xfrm>
            <a:off x="999768" y="4266248"/>
            <a:ext cx="3945731" cy="317540"/>
          </a:xfrm>
          <a:prstGeom prst="rect">
            <a:avLst/>
          </a:prstGeom>
          <a:noFill/>
          <a:ln/>
        </p:spPr>
        <p:txBody>
          <a:bodyPr wrap="none" lIns="0" tIns="0" rIns="0" bIns="0" rtlCol="0" anchor="t"/>
          <a:lstStyle/>
          <a:p>
            <a:pPr marL="0" indent="0" algn="l">
              <a:lnSpc>
                <a:spcPts val="2500"/>
              </a:lnSpc>
              <a:buNone/>
            </a:pPr>
            <a:r>
              <a:rPr lang="en-US" b="1" dirty="0">
                <a:solidFill>
                  <a:srgbClr val="3C3939"/>
                </a:solidFill>
                <a:latin typeface="Times New Roman" panose="02020603050405020304" pitchFamily="18" charset="0"/>
                <a:ea typeface="Roboto" pitchFamily="34" charset="-122"/>
                <a:cs typeface="Times New Roman" panose="02020603050405020304" pitchFamily="18" charset="0"/>
              </a:rPr>
              <a:t>Жауабы:</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p = _________ кг·м/с</a:t>
            </a:r>
            <a:endParaRPr lang="en-US" dirty="0">
              <a:latin typeface="Times New Roman" panose="02020603050405020304" pitchFamily="18" charset="0"/>
              <a:cs typeface="Times New Roman" panose="02020603050405020304" pitchFamily="18" charset="0"/>
            </a:endParaRPr>
          </a:p>
        </p:txBody>
      </p:sp>
      <p:sp>
        <p:nvSpPr>
          <p:cNvPr id="10" name="Shape 8"/>
          <p:cNvSpPr/>
          <p:nvPr/>
        </p:nvSpPr>
        <p:spPr>
          <a:xfrm>
            <a:off x="5143857" y="2447925"/>
            <a:ext cx="4342567" cy="2651760"/>
          </a:xfrm>
          <a:prstGeom prst="rect">
            <a:avLst/>
          </a:prstGeom>
          <a:solidFill>
            <a:srgbClr val="E1E1EA"/>
          </a:solidFill>
          <a:ln/>
        </p:spPr>
      </p:sp>
      <p:sp>
        <p:nvSpPr>
          <p:cNvPr id="11" name="Shape 9"/>
          <p:cNvSpPr/>
          <p:nvPr/>
        </p:nvSpPr>
        <p:spPr>
          <a:xfrm>
            <a:off x="5143857" y="2447925"/>
            <a:ext cx="22860" cy="2651760"/>
          </a:xfrm>
          <a:prstGeom prst="roundRect">
            <a:avLst>
              <a:gd name="adj" fmla="val 364651"/>
            </a:avLst>
          </a:prstGeom>
          <a:solidFill>
            <a:srgbClr val="C7C7D0"/>
          </a:solidFill>
          <a:ln/>
        </p:spPr>
      </p:sp>
      <p:sp>
        <p:nvSpPr>
          <p:cNvPr id="12" name="Text 10"/>
          <p:cNvSpPr/>
          <p:nvPr/>
        </p:nvSpPr>
        <p:spPr>
          <a:xfrm>
            <a:off x="5342215" y="2646283"/>
            <a:ext cx="2480905" cy="310158"/>
          </a:xfrm>
          <a:prstGeom prst="rect">
            <a:avLst/>
          </a:prstGeom>
          <a:noFill/>
          <a:ln/>
        </p:spPr>
        <p:txBody>
          <a:bodyPr wrap="none" lIns="0" tIns="0" rIns="0" bIns="0" rtlCol="0" anchor="t"/>
          <a:lstStyle/>
          <a:p>
            <a:pPr marL="0" indent="0" algn="l">
              <a:lnSpc>
                <a:spcPts val="240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B) Импульс өзгерісі</a:t>
            </a:r>
            <a:endParaRPr lang="en-US" sz="2400" dirty="0">
              <a:latin typeface="Times New Roman" panose="02020603050405020304" pitchFamily="18" charset="0"/>
              <a:cs typeface="Times New Roman" panose="02020603050405020304" pitchFamily="18" charset="0"/>
            </a:endParaRPr>
          </a:p>
        </p:txBody>
      </p:sp>
      <p:sp>
        <p:nvSpPr>
          <p:cNvPr id="13" name="Text 11"/>
          <p:cNvSpPr/>
          <p:nvPr/>
        </p:nvSpPr>
        <p:spPr>
          <a:xfrm>
            <a:off x="5342215" y="3075503"/>
            <a:ext cx="3945850" cy="952619"/>
          </a:xfrm>
          <a:prstGeom prst="rect">
            <a:avLst/>
          </a:prstGeom>
          <a:noFill/>
          <a:ln/>
        </p:spPr>
        <p:txBody>
          <a:bodyPr wrap="square" lIns="0" tIns="0" rIns="0" bIns="0" rtlCol="0" anchor="t"/>
          <a:lstStyle/>
          <a:p>
            <a:pPr marL="0" indent="0" algn="l">
              <a:lnSpc>
                <a:spcPts val="2500"/>
              </a:lnSpc>
              <a:buNone/>
            </a:pPr>
            <a:r>
              <a:rPr lang="en-US" dirty="0">
                <a:solidFill>
                  <a:srgbClr val="3C3939"/>
                </a:solidFill>
                <a:latin typeface="Times New Roman" panose="02020603050405020304" pitchFamily="18" charset="0"/>
                <a:ea typeface="Roboto" pitchFamily="34" charset="-122"/>
                <a:cs typeface="Times New Roman" panose="02020603050405020304" pitchFamily="18" charset="0"/>
              </a:rPr>
              <a:t>0,2 кг доп қабырғаға v₁ = +10 м/с жылдамдықпен келіп, кері v₂ = −8 м/с жылдамдықпен ұшты.</a:t>
            </a:r>
            <a:endParaRPr lang="en-US" dirty="0">
              <a:latin typeface="Times New Roman" panose="02020603050405020304" pitchFamily="18" charset="0"/>
              <a:cs typeface="Times New Roman" panose="02020603050405020304" pitchFamily="18" charset="0"/>
            </a:endParaRPr>
          </a:p>
        </p:txBody>
      </p:sp>
      <p:sp>
        <p:nvSpPr>
          <p:cNvPr id="14" name="Text 12"/>
          <p:cNvSpPr/>
          <p:nvPr/>
        </p:nvSpPr>
        <p:spPr>
          <a:xfrm>
            <a:off x="5342215" y="4147185"/>
            <a:ext cx="3945850" cy="317540"/>
          </a:xfrm>
          <a:prstGeom prst="rect">
            <a:avLst/>
          </a:prstGeom>
          <a:noFill/>
          <a:ln/>
        </p:spPr>
        <p:txBody>
          <a:bodyPr wrap="none" lIns="0" tIns="0" rIns="0" bIns="0" rtlCol="0" anchor="t"/>
          <a:lstStyle/>
          <a:p>
            <a:pPr marL="0" indent="0" algn="l">
              <a:lnSpc>
                <a:spcPts val="2500"/>
              </a:lnSpc>
              <a:buNone/>
            </a:pPr>
            <a:r>
              <a:rPr lang="en-US" dirty="0">
                <a:solidFill>
                  <a:srgbClr val="3C3939"/>
                </a:solidFill>
                <a:latin typeface="Times New Roman" panose="02020603050405020304" pitchFamily="18" charset="0"/>
                <a:ea typeface="Roboto" pitchFamily="34" charset="-122"/>
                <a:cs typeface="Times New Roman" panose="02020603050405020304" pitchFamily="18" charset="0"/>
              </a:rPr>
              <a:t>Δp = m(v₂ - v₁) = _________________________</a:t>
            </a:r>
            <a:endParaRPr lang="en-US" dirty="0">
              <a:latin typeface="Times New Roman" panose="02020603050405020304" pitchFamily="18" charset="0"/>
              <a:cs typeface="Times New Roman" panose="02020603050405020304" pitchFamily="18" charset="0"/>
            </a:endParaRPr>
          </a:p>
        </p:txBody>
      </p:sp>
      <p:sp>
        <p:nvSpPr>
          <p:cNvPr id="15" name="Text 13"/>
          <p:cNvSpPr/>
          <p:nvPr/>
        </p:nvSpPr>
        <p:spPr>
          <a:xfrm>
            <a:off x="5342215" y="4583787"/>
            <a:ext cx="3945850" cy="317540"/>
          </a:xfrm>
          <a:prstGeom prst="rect">
            <a:avLst/>
          </a:prstGeom>
          <a:noFill/>
          <a:ln/>
        </p:spPr>
        <p:txBody>
          <a:bodyPr wrap="none" lIns="0" tIns="0" rIns="0" bIns="0" rtlCol="0" anchor="t"/>
          <a:lstStyle/>
          <a:p>
            <a:pPr marL="0" indent="0" algn="l">
              <a:lnSpc>
                <a:spcPts val="2500"/>
              </a:lnSpc>
              <a:buNone/>
            </a:pPr>
            <a:r>
              <a:rPr lang="en-US" b="1" dirty="0">
                <a:solidFill>
                  <a:srgbClr val="3C3939"/>
                </a:solidFill>
                <a:latin typeface="Times New Roman" panose="02020603050405020304" pitchFamily="18" charset="0"/>
                <a:ea typeface="Roboto" pitchFamily="34" charset="-122"/>
                <a:cs typeface="Times New Roman" panose="02020603050405020304" pitchFamily="18" charset="0"/>
              </a:rPr>
              <a:t>Жауабы:</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Δp = _________ кг·м/с</a:t>
            </a:r>
            <a:endParaRPr lang="en-US" dirty="0">
              <a:latin typeface="Times New Roman" panose="02020603050405020304" pitchFamily="18" charset="0"/>
              <a:cs typeface="Times New Roman" panose="02020603050405020304" pitchFamily="18" charset="0"/>
            </a:endParaRPr>
          </a:p>
        </p:txBody>
      </p:sp>
      <p:sp>
        <p:nvSpPr>
          <p:cNvPr id="16" name="Shape 14"/>
          <p:cNvSpPr/>
          <p:nvPr/>
        </p:nvSpPr>
        <p:spPr>
          <a:xfrm>
            <a:off x="9486424" y="2447925"/>
            <a:ext cx="4342567" cy="2651760"/>
          </a:xfrm>
          <a:prstGeom prst="rect">
            <a:avLst/>
          </a:prstGeom>
          <a:solidFill>
            <a:srgbClr val="E1E1EA"/>
          </a:solidFill>
          <a:ln/>
        </p:spPr>
      </p:sp>
      <p:sp>
        <p:nvSpPr>
          <p:cNvPr id="17" name="Shape 15"/>
          <p:cNvSpPr/>
          <p:nvPr/>
        </p:nvSpPr>
        <p:spPr>
          <a:xfrm>
            <a:off x="9486424" y="2447925"/>
            <a:ext cx="22860" cy="2651760"/>
          </a:xfrm>
          <a:prstGeom prst="roundRect">
            <a:avLst>
              <a:gd name="adj" fmla="val 364651"/>
            </a:avLst>
          </a:prstGeom>
          <a:solidFill>
            <a:srgbClr val="C7C7D0"/>
          </a:solidFill>
          <a:ln/>
        </p:spPr>
      </p:sp>
      <p:sp>
        <p:nvSpPr>
          <p:cNvPr id="18" name="Text 16"/>
          <p:cNvSpPr/>
          <p:nvPr/>
        </p:nvSpPr>
        <p:spPr>
          <a:xfrm>
            <a:off x="9684782" y="2646283"/>
            <a:ext cx="2480905" cy="310158"/>
          </a:xfrm>
          <a:prstGeom prst="rect">
            <a:avLst/>
          </a:prstGeom>
          <a:noFill/>
          <a:ln/>
        </p:spPr>
        <p:txBody>
          <a:bodyPr wrap="none" lIns="0" tIns="0" rIns="0" bIns="0" rtlCol="0" anchor="t"/>
          <a:lstStyle/>
          <a:p>
            <a:pPr marL="0" indent="0" algn="l">
              <a:lnSpc>
                <a:spcPts val="240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C) Орташа күш</a:t>
            </a:r>
            <a:endParaRPr lang="en-US" sz="2400" dirty="0">
              <a:latin typeface="Times New Roman" panose="02020603050405020304" pitchFamily="18" charset="0"/>
              <a:cs typeface="Times New Roman" panose="02020603050405020304" pitchFamily="18" charset="0"/>
            </a:endParaRPr>
          </a:p>
        </p:txBody>
      </p:sp>
      <p:sp>
        <p:nvSpPr>
          <p:cNvPr id="19" name="Text 17"/>
          <p:cNvSpPr/>
          <p:nvPr/>
        </p:nvSpPr>
        <p:spPr>
          <a:xfrm>
            <a:off x="9684782" y="3075503"/>
            <a:ext cx="3945850" cy="317540"/>
          </a:xfrm>
          <a:prstGeom prst="rect">
            <a:avLst/>
          </a:prstGeom>
          <a:noFill/>
          <a:ln/>
        </p:spPr>
        <p:txBody>
          <a:bodyPr wrap="none" lIns="0" tIns="0" rIns="0" bIns="0" rtlCol="0" anchor="t"/>
          <a:lstStyle/>
          <a:p>
            <a:pPr marL="0" indent="0" algn="l">
              <a:lnSpc>
                <a:spcPts val="2500"/>
              </a:lnSpc>
              <a:buNone/>
            </a:pPr>
            <a:r>
              <a:rPr lang="en-US" dirty="0">
                <a:solidFill>
                  <a:srgbClr val="3C3939"/>
                </a:solidFill>
                <a:latin typeface="Times New Roman" panose="02020603050405020304" pitchFamily="18" charset="0"/>
                <a:ea typeface="Roboto" pitchFamily="34" charset="-122"/>
                <a:cs typeface="Times New Roman" panose="02020603050405020304" pitchFamily="18" charset="0"/>
              </a:rPr>
              <a:t>Әсер ету уақыты Δt = 0,04 с. Орташа күш:</a:t>
            </a:r>
            <a:endParaRPr lang="en-US" dirty="0">
              <a:latin typeface="Times New Roman" panose="02020603050405020304" pitchFamily="18" charset="0"/>
              <a:cs typeface="Times New Roman" panose="02020603050405020304" pitchFamily="18" charset="0"/>
            </a:endParaRPr>
          </a:p>
        </p:txBody>
      </p:sp>
      <p:sp>
        <p:nvSpPr>
          <p:cNvPr id="20" name="Text 18"/>
          <p:cNvSpPr/>
          <p:nvPr/>
        </p:nvSpPr>
        <p:spPr>
          <a:xfrm>
            <a:off x="9684782" y="3512106"/>
            <a:ext cx="3945850" cy="317540"/>
          </a:xfrm>
          <a:prstGeom prst="rect">
            <a:avLst/>
          </a:prstGeom>
          <a:noFill/>
          <a:ln/>
        </p:spPr>
        <p:txBody>
          <a:bodyPr wrap="none" lIns="0" tIns="0" rIns="0" bIns="0" rtlCol="0" anchor="t"/>
          <a:lstStyle/>
          <a:p>
            <a:pPr marL="0" indent="0" algn="l">
              <a:lnSpc>
                <a:spcPts val="2500"/>
              </a:lnSpc>
              <a:buNone/>
            </a:pPr>
            <a:r>
              <a:rPr lang="en-US" dirty="0">
                <a:solidFill>
                  <a:srgbClr val="3C3939"/>
                </a:solidFill>
                <a:latin typeface="Times New Roman" panose="02020603050405020304" pitchFamily="18" charset="0"/>
                <a:ea typeface="Roboto" pitchFamily="34" charset="-122"/>
                <a:cs typeface="Times New Roman" panose="02020603050405020304" pitchFamily="18" charset="0"/>
              </a:rPr>
              <a:t>F = Δp/Δt = _________________________</a:t>
            </a:r>
            <a:endParaRPr lang="en-US" dirty="0">
              <a:latin typeface="Times New Roman" panose="02020603050405020304" pitchFamily="18" charset="0"/>
              <a:cs typeface="Times New Roman" panose="02020603050405020304" pitchFamily="18" charset="0"/>
            </a:endParaRPr>
          </a:p>
        </p:txBody>
      </p:sp>
      <p:sp>
        <p:nvSpPr>
          <p:cNvPr id="21" name="Text 19"/>
          <p:cNvSpPr/>
          <p:nvPr/>
        </p:nvSpPr>
        <p:spPr>
          <a:xfrm>
            <a:off x="9684782" y="3948708"/>
            <a:ext cx="3945850" cy="317540"/>
          </a:xfrm>
          <a:prstGeom prst="rect">
            <a:avLst/>
          </a:prstGeom>
          <a:noFill/>
          <a:ln/>
        </p:spPr>
        <p:txBody>
          <a:bodyPr wrap="none" lIns="0" tIns="0" rIns="0" bIns="0" rtlCol="0" anchor="t"/>
          <a:lstStyle/>
          <a:p>
            <a:pPr marL="0" indent="0" algn="l">
              <a:lnSpc>
                <a:spcPts val="2500"/>
              </a:lnSpc>
              <a:buNone/>
            </a:pPr>
            <a:r>
              <a:rPr lang="en-US" b="1" dirty="0">
                <a:solidFill>
                  <a:srgbClr val="3C3939"/>
                </a:solidFill>
                <a:latin typeface="Times New Roman" panose="02020603050405020304" pitchFamily="18" charset="0"/>
                <a:ea typeface="Roboto" pitchFamily="34" charset="-122"/>
                <a:cs typeface="Times New Roman" panose="02020603050405020304" pitchFamily="18" charset="0"/>
              </a:rPr>
              <a:t>Жауабы:</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F = _________ Н</a:t>
            </a:r>
            <a:endParaRPr lang="en-US" dirty="0">
              <a:latin typeface="Times New Roman" panose="02020603050405020304" pitchFamily="18" charset="0"/>
              <a:cs typeface="Times New Roman" panose="02020603050405020304" pitchFamily="18" charset="0"/>
            </a:endParaRPr>
          </a:p>
        </p:txBody>
      </p:sp>
      <p:sp>
        <p:nvSpPr>
          <p:cNvPr id="22" name="Shape 20"/>
          <p:cNvSpPr/>
          <p:nvPr/>
        </p:nvSpPr>
        <p:spPr>
          <a:xfrm>
            <a:off x="793790" y="5330547"/>
            <a:ext cx="13042821" cy="2016442"/>
          </a:xfrm>
          <a:prstGeom prst="roundRect">
            <a:avLst>
              <a:gd name="adj" fmla="val 4134"/>
            </a:avLst>
          </a:prstGeom>
          <a:solidFill>
            <a:srgbClr val="D2D2E0"/>
          </a:solidFill>
          <a:ln/>
        </p:spPr>
      </p:sp>
      <p:pic>
        <p:nvPicPr>
          <p:cNvPr id="23" name="Image 0" descr="preencoded.png"/>
          <p:cNvPicPr>
            <a:picLocks noChangeAspect="1"/>
          </p:cNvPicPr>
          <p:nvPr/>
        </p:nvPicPr>
        <p:blipFill>
          <a:blip r:embed="rId3"/>
          <a:stretch>
            <a:fillRect/>
          </a:stretch>
        </p:blipFill>
        <p:spPr>
          <a:xfrm>
            <a:off x="992148" y="5597604"/>
            <a:ext cx="310039" cy="248007"/>
          </a:xfrm>
          <a:prstGeom prst="rect">
            <a:avLst/>
          </a:prstGeom>
        </p:spPr>
      </p:pic>
      <p:sp>
        <p:nvSpPr>
          <p:cNvPr id="24" name="Text 21"/>
          <p:cNvSpPr/>
          <p:nvPr/>
        </p:nvSpPr>
        <p:spPr>
          <a:xfrm>
            <a:off x="1500545" y="5578435"/>
            <a:ext cx="3154680" cy="310158"/>
          </a:xfrm>
          <a:prstGeom prst="rect">
            <a:avLst/>
          </a:prstGeom>
          <a:noFill/>
          <a:ln/>
        </p:spPr>
        <p:txBody>
          <a:bodyPr wrap="none" lIns="0" tIns="0" rIns="0" bIns="0" rtlCol="0" anchor="t"/>
          <a:lstStyle/>
          <a:p>
            <a:pPr marL="0" indent="0" algn="l">
              <a:lnSpc>
                <a:spcPts val="2400"/>
              </a:lnSpc>
              <a:buNone/>
            </a:pPr>
            <a:r>
              <a:rPr lang="en-US" sz="2400" dirty="0">
                <a:solidFill>
                  <a:srgbClr val="000000"/>
                </a:solidFill>
                <a:latin typeface="Times New Roman" panose="02020603050405020304" pitchFamily="18" charset="0"/>
                <a:ea typeface="Raleway" pitchFamily="34" charset="-122"/>
                <a:cs typeface="Times New Roman" panose="02020603050405020304" pitchFamily="18" charset="0"/>
              </a:rPr>
              <a:t>Бағалау критерийі (3 балл)</a:t>
            </a:r>
            <a:endParaRPr lang="en-US" sz="2400" dirty="0">
              <a:latin typeface="Times New Roman" panose="02020603050405020304" pitchFamily="18" charset="0"/>
              <a:cs typeface="Times New Roman" panose="02020603050405020304" pitchFamily="18" charset="0"/>
            </a:endParaRPr>
          </a:p>
        </p:txBody>
      </p:sp>
      <p:sp>
        <p:nvSpPr>
          <p:cNvPr id="25" name="Text 22"/>
          <p:cNvSpPr/>
          <p:nvPr/>
        </p:nvSpPr>
        <p:spPr>
          <a:xfrm>
            <a:off x="1500545" y="6086951"/>
            <a:ext cx="12137708" cy="317540"/>
          </a:xfrm>
          <a:prstGeom prst="rect">
            <a:avLst/>
          </a:prstGeom>
          <a:noFill/>
          <a:ln/>
        </p:spPr>
        <p:txBody>
          <a:bodyPr wrap="none" lIns="0" tIns="0" rIns="0" bIns="0" rtlCol="0" anchor="t"/>
          <a:lstStyle/>
          <a:p>
            <a:pPr marL="342900" indent="-342900" algn="l">
              <a:lnSpc>
                <a:spcPts val="2500"/>
              </a:lnSpc>
              <a:buSzPct val="100000"/>
              <a:buChar char="•"/>
            </a:pPr>
            <a:r>
              <a:rPr lang="en-US" b="1" dirty="0">
                <a:solidFill>
                  <a:srgbClr val="000000"/>
                </a:solidFill>
                <a:latin typeface="Times New Roman" panose="02020603050405020304" pitchFamily="18" charset="0"/>
                <a:ea typeface="Roboto" pitchFamily="34" charset="-122"/>
                <a:cs typeface="Times New Roman" panose="02020603050405020304" pitchFamily="18" charset="0"/>
              </a:rPr>
              <a:t>1 балл:</a:t>
            </a:r>
            <a:r>
              <a:rPr lang="en-US" dirty="0">
                <a:solidFill>
                  <a:srgbClr val="000000"/>
                </a:solidFill>
                <a:latin typeface="Times New Roman" panose="02020603050405020304" pitchFamily="18" charset="0"/>
                <a:ea typeface="Roboto" pitchFamily="34" charset="-122"/>
                <a:cs typeface="Times New Roman" panose="02020603050405020304" pitchFamily="18" charset="0"/>
              </a:rPr>
              <a:t> A есепте p = mv дұрыс есептейді</a:t>
            </a:r>
            <a:endParaRPr lang="en-US" dirty="0">
              <a:latin typeface="Times New Roman" panose="02020603050405020304" pitchFamily="18" charset="0"/>
              <a:cs typeface="Times New Roman" panose="02020603050405020304" pitchFamily="18" charset="0"/>
            </a:endParaRPr>
          </a:p>
        </p:txBody>
      </p:sp>
      <p:sp>
        <p:nvSpPr>
          <p:cNvPr id="26" name="Text 23"/>
          <p:cNvSpPr/>
          <p:nvPr/>
        </p:nvSpPr>
        <p:spPr>
          <a:xfrm>
            <a:off x="1500545" y="6473904"/>
            <a:ext cx="12137708" cy="317540"/>
          </a:xfrm>
          <a:prstGeom prst="rect">
            <a:avLst/>
          </a:prstGeom>
          <a:noFill/>
          <a:ln/>
        </p:spPr>
        <p:txBody>
          <a:bodyPr wrap="none" lIns="0" tIns="0" rIns="0" bIns="0" rtlCol="0" anchor="t"/>
          <a:lstStyle/>
          <a:p>
            <a:pPr marL="342900" indent="-342900" algn="l">
              <a:lnSpc>
                <a:spcPts val="2500"/>
              </a:lnSpc>
              <a:buSzPct val="100000"/>
              <a:buChar char="•"/>
            </a:pPr>
            <a:r>
              <a:rPr lang="en-US" b="1" dirty="0">
                <a:solidFill>
                  <a:srgbClr val="000000"/>
                </a:solidFill>
                <a:latin typeface="Times New Roman" panose="02020603050405020304" pitchFamily="18" charset="0"/>
                <a:ea typeface="Roboto" pitchFamily="34" charset="-122"/>
                <a:cs typeface="Times New Roman" panose="02020603050405020304" pitchFamily="18" charset="0"/>
              </a:rPr>
              <a:t>1 балл:</a:t>
            </a:r>
            <a:r>
              <a:rPr lang="en-US" dirty="0">
                <a:solidFill>
                  <a:srgbClr val="000000"/>
                </a:solidFill>
                <a:latin typeface="Times New Roman" panose="02020603050405020304" pitchFamily="18" charset="0"/>
                <a:ea typeface="Roboto" pitchFamily="34" charset="-122"/>
                <a:cs typeface="Times New Roman" panose="02020603050405020304" pitchFamily="18" charset="0"/>
              </a:rPr>
              <a:t> B есепте жылдамдық таңбаларын ескеріп, Δp-ті дұрыс табады</a:t>
            </a:r>
            <a:endParaRPr lang="en-US" dirty="0">
              <a:latin typeface="Times New Roman" panose="02020603050405020304" pitchFamily="18" charset="0"/>
              <a:cs typeface="Times New Roman" panose="02020603050405020304" pitchFamily="18" charset="0"/>
            </a:endParaRPr>
          </a:p>
        </p:txBody>
      </p:sp>
      <p:sp>
        <p:nvSpPr>
          <p:cNvPr id="27" name="Text 24"/>
          <p:cNvSpPr/>
          <p:nvPr/>
        </p:nvSpPr>
        <p:spPr>
          <a:xfrm>
            <a:off x="1500545" y="6860858"/>
            <a:ext cx="12137708" cy="317540"/>
          </a:xfrm>
          <a:prstGeom prst="rect">
            <a:avLst/>
          </a:prstGeom>
          <a:noFill/>
          <a:ln/>
        </p:spPr>
        <p:txBody>
          <a:bodyPr wrap="none" lIns="0" tIns="0" rIns="0" bIns="0" rtlCol="0" anchor="t"/>
          <a:lstStyle/>
          <a:p>
            <a:pPr marL="342900" indent="-342900" algn="l">
              <a:lnSpc>
                <a:spcPts val="2500"/>
              </a:lnSpc>
              <a:buSzPct val="100000"/>
              <a:buChar char="•"/>
            </a:pPr>
            <a:r>
              <a:rPr lang="en-US" b="1" dirty="0">
                <a:solidFill>
                  <a:srgbClr val="000000"/>
                </a:solidFill>
                <a:latin typeface="Times New Roman" panose="02020603050405020304" pitchFamily="18" charset="0"/>
                <a:ea typeface="Roboto" pitchFamily="34" charset="-122"/>
                <a:cs typeface="Times New Roman" panose="02020603050405020304" pitchFamily="18" charset="0"/>
              </a:rPr>
              <a:t>1 балл:</a:t>
            </a:r>
            <a:r>
              <a:rPr lang="en-US" dirty="0">
                <a:solidFill>
                  <a:srgbClr val="000000"/>
                </a:solidFill>
                <a:latin typeface="Times New Roman" panose="02020603050405020304" pitchFamily="18" charset="0"/>
                <a:ea typeface="Roboto" pitchFamily="34" charset="-122"/>
                <a:cs typeface="Times New Roman" panose="02020603050405020304" pitchFamily="18" charset="0"/>
              </a:rPr>
              <a:t> C есепте F = Δp/Δt формуласы бойынша күшті дұрыс есептейді</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08716"/>
          </a:xfrm>
          <a:prstGeom prst="rect">
            <a:avLst/>
          </a:prstGeom>
        </p:spPr>
      </p:pic>
      <p:sp>
        <p:nvSpPr>
          <p:cNvPr id="3" name="Text 0"/>
          <p:cNvSpPr/>
          <p:nvPr/>
        </p:nvSpPr>
        <p:spPr>
          <a:xfrm>
            <a:off x="793790" y="2985492"/>
            <a:ext cx="6007418" cy="527090"/>
          </a:xfrm>
          <a:prstGeom prst="rect">
            <a:avLst/>
          </a:prstGeom>
          <a:noFill/>
          <a:ln/>
        </p:spPr>
        <p:txBody>
          <a:bodyPr wrap="none" lIns="0" tIns="0" rIns="0" bIns="0" rtlCol="0" anchor="t"/>
          <a:lstStyle/>
          <a:p>
            <a:pPr marL="0" indent="0" algn="l">
              <a:lnSpc>
                <a:spcPts val="4150"/>
              </a:lnSpc>
              <a:buNone/>
            </a:pPr>
            <a:r>
              <a:rPr lang="en-US" sz="4000" dirty="0">
                <a:solidFill>
                  <a:srgbClr val="1B1B27"/>
                </a:solidFill>
                <a:latin typeface="Times New Roman" panose="02020603050405020304" pitchFamily="18" charset="0"/>
                <a:ea typeface="Raleway" pitchFamily="34" charset="-122"/>
                <a:cs typeface="Times New Roman" panose="02020603050405020304" pitchFamily="18" charset="0"/>
              </a:rPr>
              <a:t>Тапсырма 3: Ұлттық құндылық</a:t>
            </a:r>
            <a:endParaRPr lang="en-US" sz="4000" dirty="0">
              <a:latin typeface="Times New Roman" panose="02020603050405020304" pitchFamily="18" charset="0"/>
              <a:cs typeface="Times New Roman" panose="02020603050405020304" pitchFamily="18" charset="0"/>
            </a:endParaRPr>
          </a:p>
        </p:txBody>
      </p:sp>
      <p:sp>
        <p:nvSpPr>
          <p:cNvPr id="4" name="Text 1"/>
          <p:cNvSpPr/>
          <p:nvPr/>
        </p:nvSpPr>
        <p:spPr>
          <a:xfrm>
            <a:off x="793790" y="3579971"/>
            <a:ext cx="6026944" cy="421719"/>
          </a:xfrm>
          <a:prstGeom prst="rect">
            <a:avLst/>
          </a:prstGeom>
          <a:noFill/>
          <a:ln/>
        </p:spPr>
        <p:txBody>
          <a:bodyPr wrap="none" lIns="0" tIns="0" rIns="0" bIns="0" rtlCol="0" anchor="t"/>
          <a:lstStyle/>
          <a:p>
            <a:pPr marL="0" indent="0" algn="l">
              <a:lnSpc>
                <a:spcPts val="3300"/>
              </a:lnSpc>
              <a:buNone/>
            </a:pPr>
            <a:r>
              <a:rPr lang="en-US" sz="3200" dirty="0">
                <a:solidFill>
                  <a:srgbClr val="1B1B27"/>
                </a:solidFill>
                <a:latin typeface="Times New Roman" panose="02020603050405020304" pitchFamily="18" charset="0"/>
                <a:ea typeface="Raleway" pitchFamily="34" charset="-122"/>
                <a:cs typeface="Times New Roman" panose="02020603050405020304" pitchFamily="18" charset="0"/>
              </a:rPr>
              <a:t>Қазақ күресі / көкпардағы қауіпсіздік</a:t>
            </a:r>
            <a:endParaRPr lang="en-US" sz="3200" dirty="0">
              <a:latin typeface="Times New Roman" panose="02020603050405020304" pitchFamily="18" charset="0"/>
              <a:cs typeface="Times New Roman" panose="02020603050405020304" pitchFamily="18" charset="0"/>
            </a:endParaRPr>
          </a:p>
        </p:txBody>
      </p:sp>
      <p:sp>
        <p:nvSpPr>
          <p:cNvPr id="5" name="Text 2"/>
          <p:cNvSpPr/>
          <p:nvPr/>
        </p:nvSpPr>
        <p:spPr>
          <a:xfrm>
            <a:off x="793790" y="4254698"/>
            <a:ext cx="13042821" cy="269915"/>
          </a:xfrm>
          <a:prstGeom prst="rect">
            <a:avLst/>
          </a:prstGeom>
          <a:noFill/>
          <a:ln/>
        </p:spPr>
        <p:txBody>
          <a:bodyPr wrap="none" lIns="0" tIns="0" rIns="0" bIns="0" rtlCol="0" anchor="t"/>
          <a:lstStyle/>
          <a:p>
            <a:pPr marL="0" indent="0" algn="l">
              <a:lnSpc>
                <a:spcPts val="2100"/>
              </a:lnSpc>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Ұлттық спортта жарақатты азайту үшін </a:t>
            </a: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құлау техникасы</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ережені сақтау</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төсеніш</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маңызды.</a:t>
            </a:r>
            <a:endParaRPr lang="en-US" sz="1600" dirty="0">
              <a:latin typeface="Times New Roman" panose="02020603050405020304" pitchFamily="18" charset="0"/>
              <a:cs typeface="Times New Roman" panose="02020603050405020304" pitchFamily="18" charset="0"/>
            </a:endParaRPr>
          </a:p>
        </p:txBody>
      </p:sp>
      <p:sp>
        <p:nvSpPr>
          <p:cNvPr id="6" name="Shape 3"/>
          <p:cNvSpPr/>
          <p:nvPr/>
        </p:nvSpPr>
        <p:spPr>
          <a:xfrm>
            <a:off x="793790" y="4714399"/>
            <a:ext cx="379571" cy="379571"/>
          </a:xfrm>
          <a:prstGeom prst="roundRect">
            <a:avLst>
              <a:gd name="adj" fmla="val 18667"/>
            </a:avLst>
          </a:prstGeom>
          <a:solidFill>
            <a:srgbClr val="E1E1EA"/>
          </a:solidFill>
          <a:ln w="7620">
            <a:solidFill>
              <a:srgbClr val="C7C7D0"/>
            </a:solidFill>
            <a:prstDash val="solid"/>
          </a:ln>
        </p:spPr>
      </p:sp>
      <p:sp>
        <p:nvSpPr>
          <p:cNvPr id="7" name="Text 4"/>
          <p:cNvSpPr/>
          <p:nvPr/>
        </p:nvSpPr>
        <p:spPr>
          <a:xfrm>
            <a:off x="1341953" y="4772382"/>
            <a:ext cx="2108716" cy="263485"/>
          </a:xfrm>
          <a:prstGeom prst="rect">
            <a:avLst/>
          </a:prstGeom>
          <a:noFill/>
          <a:ln/>
        </p:spPr>
        <p:txBody>
          <a:bodyPr wrap="none" lIns="0" tIns="0" rIns="0" bIns="0" rtlCol="0" anchor="t"/>
          <a:lstStyle/>
          <a:p>
            <a:pPr marL="0" indent="0" algn="l">
              <a:lnSpc>
                <a:spcPts val="2050"/>
              </a:lnSpc>
              <a:buNone/>
            </a:pPr>
            <a:r>
              <a:rPr lang="en-US" sz="2000" dirty="0">
                <a:solidFill>
                  <a:srgbClr val="3C3939"/>
                </a:solidFill>
                <a:latin typeface="Times New Roman" panose="02020603050405020304" pitchFamily="18" charset="0"/>
                <a:ea typeface="Raleway" pitchFamily="34" charset="-122"/>
                <a:cs typeface="Times New Roman" panose="02020603050405020304" pitchFamily="18" charset="0"/>
              </a:rPr>
              <a:t>Сұрақ</a:t>
            </a:r>
            <a:endParaRPr lang="en-US" sz="2000" dirty="0">
              <a:latin typeface="Times New Roman" panose="02020603050405020304" pitchFamily="18" charset="0"/>
              <a:cs typeface="Times New Roman" panose="02020603050405020304" pitchFamily="18" charset="0"/>
            </a:endParaRPr>
          </a:p>
        </p:txBody>
      </p:sp>
      <p:sp>
        <p:nvSpPr>
          <p:cNvPr id="8" name="Text 5"/>
          <p:cNvSpPr/>
          <p:nvPr/>
        </p:nvSpPr>
        <p:spPr>
          <a:xfrm>
            <a:off x="1341953" y="5137071"/>
            <a:ext cx="5867757" cy="269915"/>
          </a:xfrm>
          <a:prstGeom prst="rect">
            <a:avLst/>
          </a:prstGeom>
          <a:noFill/>
          <a:ln/>
        </p:spPr>
        <p:txBody>
          <a:bodyPr wrap="none" lIns="0" tIns="0" rIns="0" bIns="0" rtlCol="0" anchor="t"/>
          <a:lstStyle/>
          <a:p>
            <a:pPr marL="0" indent="0" algn="l">
              <a:lnSpc>
                <a:spcPts val="2100"/>
              </a:lnSpc>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Δp бірдей болса, жарақат неге азаяды?</a:t>
            </a:r>
            <a:endParaRPr lang="en-US" sz="1600" dirty="0">
              <a:latin typeface="Times New Roman" panose="02020603050405020304" pitchFamily="18" charset="0"/>
              <a:cs typeface="Times New Roman" panose="02020603050405020304" pitchFamily="18" charset="0"/>
            </a:endParaRPr>
          </a:p>
        </p:txBody>
      </p:sp>
      <p:sp>
        <p:nvSpPr>
          <p:cNvPr id="9" name="Text 6"/>
          <p:cNvSpPr/>
          <p:nvPr/>
        </p:nvSpPr>
        <p:spPr>
          <a:xfrm>
            <a:off x="1341953" y="5508188"/>
            <a:ext cx="5867757" cy="269915"/>
          </a:xfrm>
          <a:prstGeom prst="rect">
            <a:avLst/>
          </a:prstGeom>
          <a:noFill/>
          <a:ln/>
        </p:spPr>
        <p:txBody>
          <a:bodyPr wrap="none" lIns="0" tIns="0" rIns="0" bIns="0" rtlCol="0" anchor="t"/>
          <a:lstStyle/>
          <a:p>
            <a:pPr marL="0" indent="0" algn="l">
              <a:lnSpc>
                <a:spcPts val="2100"/>
              </a:lnSpc>
              <a:buNone/>
            </a:pP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Нұсқау:</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F = Δp/Δt — мұнда Δt қалай өзгереді?</a:t>
            </a:r>
            <a:endParaRPr lang="en-US" sz="1600" dirty="0">
              <a:latin typeface="Times New Roman" panose="02020603050405020304" pitchFamily="18" charset="0"/>
              <a:cs typeface="Times New Roman" panose="02020603050405020304" pitchFamily="18" charset="0"/>
            </a:endParaRPr>
          </a:p>
        </p:txBody>
      </p:sp>
      <p:sp>
        <p:nvSpPr>
          <p:cNvPr id="10" name="Shape 7"/>
          <p:cNvSpPr/>
          <p:nvPr/>
        </p:nvSpPr>
        <p:spPr>
          <a:xfrm>
            <a:off x="7420570" y="4714399"/>
            <a:ext cx="379571" cy="379571"/>
          </a:xfrm>
          <a:prstGeom prst="roundRect">
            <a:avLst>
              <a:gd name="adj" fmla="val 18667"/>
            </a:avLst>
          </a:prstGeom>
          <a:solidFill>
            <a:srgbClr val="E1E1EA"/>
          </a:solidFill>
          <a:ln w="7620">
            <a:solidFill>
              <a:srgbClr val="C7C7D0"/>
            </a:solidFill>
            <a:prstDash val="solid"/>
          </a:ln>
        </p:spPr>
      </p:sp>
      <p:sp>
        <p:nvSpPr>
          <p:cNvPr id="11" name="Text 8"/>
          <p:cNvSpPr/>
          <p:nvPr/>
        </p:nvSpPr>
        <p:spPr>
          <a:xfrm>
            <a:off x="7968734" y="4772382"/>
            <a:ext cx="2747724" cy="263485"/>
          </a:xfrm>
          <a:prstGeom prst="rect">
            <a:avLst/>
          </a:prstGeom>
          <a:noFill/>
          <a:ln/>
        </p:spPr>
        <p:txBody>
          <a:bodyPr wrap="none" lIns="0" tIns="0" rIns="0" bIns="0" rtlCol="0" anchor="t"/>
          <a:lstStyle/>
          <a:p>
            <a:pPr marL="0" indent="0" algn="l">
              <a:lnSpc>
                <a:spcPts val="2050"/>
              </a:lnSpc>
              <a:buNone/>
            </a:pPr>
            <a:r>
              <a:rPr lang="en-US" sz="2000" dirty="0">
                <a:solidFill>
                  <a:srgbClr val="3C3939"/>
                </a:solidFill>
                <a:latin typeface="Times New Roman" panose="02020603050405020304" pitchFamily="18" charset="0"/>
                <a:ea typeface="Raleway" pitchFamily="34" charset="-122"/>
                <a:cs typeface="Times New Roman" panose="02020603050405020304" pitchFamily="18" charset="0"/>
              </a:rPr>
              <a:t>Жауапты 2 сөйлеммен жаз:</a:t>
            </a:r>
            <a:endParaRPr lang="en-US" sz="2000" dirty="0">
              <a:latin typeface="Times New Roman" panose="02020603050405020304" pitchFamily="18" charset="0"/>
              <a:cs typeface="Times New Roman" panose="02020603050405020304" pitchFamily="18" charset="0"/>
            </a:endParaRPr>
          </a:p>
        </p:txBody>
      </p:sp>
      <p:sp>
        <p:nvSpPr>
          <p:cNvPr id="12" name="Text 9"/>
          <p:cNvSpPr/>
          <p:nvPr/>
        </p:nvSpPr>
        <p:spPr>
          <a:xfrm>
            <a:off x="7968734" y="5137071"/>
            <a:ext cx="5867876" cy="269915"/>
          </a:xfrm>
          <a:prstGeom prst="rect">
            <a:avLst/>
          </a:prstGeom>
          <a:noFill/>
          <a:ln/>
        </p:spPr>
        <p:txBody>
          <a:bodyPr wrap="none" lIns="0" tIns="0" rIns="0" bIns="0" rtlCol="0" anchor="t"/>
          <a:lstStyle/>
          <a:p>
            <a:pPr marL="342900" indent="-342900" algn="l">
              <a:lnSpc>
                <a:spcPts val="2100"/>
              </a:lnSpc>
              <a:buSzPct val="100000"/>
              <a:buFont typeface="+mj-lt"/>
              <a:buAutoNum type="arabicPeriod"/>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Физикалық түсіндіру: ___________________________________</a:t>
            </a:r>
            <a:endParaRPr lang="en-US" sz="1600" dirty="0">
              <a:latin typeface="Times New Roman" panose="02020603050405020304" pitchFamily="18" charset="0"/>
              <a:cs typeface="Times New Roman" panose="02020603050405020304" pitchFamily="18" charset="0"/>
            </a:endParaRPr>
          </a:p>
        </p:txBody>
      </p:sp>
      <p:sp>
        <p:nvSpPr>
          <p:cNvPr id="13" name="Text 10"/>
          <p:cNvSpPr/>
          <p:nvPr/>
        </p:nvSpPr>
        <p:spPr>
          <a:xfrm>
            <a:off x="7968734" y="5465921"/>
            <a:ext cx="5867876" cy="269915"/>
          </a:xfrm>
          <a:prstGeom prst="rect">
            <a:avLst/>
          </a:prstGeom>
          <a:noFill/>
          <a:ln/>
        </p:spPr>
        <p:txBody>
          <a:bodyPr wrap="none" lIns="0" tIns="0" rIns="0" bIns="0" rtlCol="0" anchor="t"/>
          <a:lstStyle/>
          <a:p>
            <a:pPr marL="342900" indent="-342900" algn="l">
              <a:lnSpc>
                <a:spcPts val="2100"/>
              </a:lnSpc>
              <a:buSzPct val="100000"/>
              <a:buFont typeface="+mj-lt"/>
              <a:buAutoNum type="arabicPeriod" startAt="2"/>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«Заң және тәртіп» құндылығымен байланыс: _______________</a:t>
            </a:r>
            <a:endParaRPr lang="en-US" sz="1600" dirty="0">
              <a:latin typeface="Times New Roman" panose="02020603050405020304" pitchFamily="18" charset="0"/>
              <a:cs typeface="Times New Roman" panose="02020603050405020304" pitchFamily="18" charset="0"/>
            </a:endParaRPr>
          </a:p>
        </p:txBody>
      </p:sp>
      <p:sp>
        <p:nvSpPr>
          <p:cNvPr id="14" name="Shape 11"/>
          <p:cNvSpPr/>
          <p:nvPr/>
        </p:nvSpPr>
        <p:spPr>
          <a:xfrm>
            <a:off x="793790" y="5967889"/>
            <a:ext cx="13042821" cy="1384816"/>
          </a:xfrm>
          <a:prstGeom prst="roundRect">
            <a:avLst>
              <a:gd name="adj" fmla="val 5117"/>
            </a:avLst>
          </a:prstGeom>
          <a:solidFill>
            <a:srgbClr val="D2D2E0"/>
          </a:solidFill>
          <a:ln/>
        </p:spPr>
      </p:sp>
      <p:pic>
        <p:nvPicPr>
          <p:cNvPr id="15" name="Image 1" descr="preencoded.png"/>
          <p:cNvPicPr>
            <a:picLocks noChangeAspect="1"/>
          </p:cNvPicPr>
          <p:nvPr/>
        </p:nvPicPr>
        <p:blipFill>
          <a:blip r:embed="rId4"/>
          <a:stretch>
            <a:fillRect/>
          </a:stretch>
        </p:blipFill>
        <p:spPr>
          <a:xfrm>
            <a:off x="962382" y="6199823"/>
            <a:ext cx="263485" cy="210860"/>
          </a:xfrm>
          <a:prstGeom prst="rect">
            <a:avLst/>
          </a:prstGeom>
        </p:spPr>
      </p:pic>
      <p:sp>
        <p:nvSpPr>
          <p:cNvPr id="16" name="Text 12"/>
          <p:cNvSpPr/>
          <p:nvPr/>
        </p:nvSpPr>
        <p:spPr>
          <a:xfrm>
            <a:off x="1394460" y="6178629"/>
            <a:ext cx="2677954" cy="263485"/>
          </a:xfrm>
          <a:prstGeom prst="rect">
            <a:avLst/>
          </a:prstGeom>
          <a:noFill/>
          <a:ln/>
        </p:spPr>
        <p:txBody>
          <a:bodyPr wrap="none" lIns="0" tIns="0" rIns="0" bIns="0" rtlCol="0" anchor="t"/>
          <a:lstStyle/>
          <a:p>
            <a:pPr marL="0" indent="0" algn="l">
              <a:lnSpc>
                <a:spcPts val="2050"/>
              </a:lnSpc>
              <a:buNone/>
            </a:pPr>
            <a:r>
              <a:rPr lang="en-US" sz="2000" dirty="0">
                <a:solidFill>
                  <a:srgbClr val="000000"/>
                </a:solidFill>
                <a:latin typeface="Times New Roman" panose="02020603050405020304" pitchFamily="18" charset="0"/>
                <a:ea typeface="Raleway" pitchFamily="34" charset="-122"/>
                <a:cs typeface="Times New Roman" panose="02020603050405020304" pitchFamily="18" charset="0"/>
              </a:rPr>
              <a:t>Бағалау критерийі (2 балл)</a:t>
            </a:r>
            <a:endParaRPr lang="en-US" sz="2000" dirty="0">
              <a:latin typeface="Times New Roman" panose="02020603050405020304" pitchFamily="18" charset="0"/>
              <a:cs typeface="Times New Roman" panose="02020603050405020304" pitchFamily="18" charset="0"/>
            </a:endParaRPr>
          </a:p>
        </p:txBody>
      </p:sp>
      <p:sp>
        <p:nvSpPr>
          <p:cNvPr id="17" name="Text 13"/>
          <p:cNvSpPr/>
          <p:nvPr/>
        </p:nvSpPr>
        <p:spPr>
          <a:xfrm>
            <a:off x="1394460" y="6610707"/>
            <a:ext cx="12273558" cy="269915"/>
          </a:xfrm>
          <a:prstGeom prst="rect">
            <a:avLst/>
          </a:prstGeom>
          <a:noFill/>
          <a:ln/>
        </p:spPr>
        <p:txBody>
          <a:bodyPr wrap="none" lIns="0" tIns="0" rIns="0" bIns="0" rtlCol="0" anchor="t"/>
          <a:lstStyle/>
          <a:p>
            <a:pPr marL="342900" indent="-342900" algn="l">
              <a:lnSpc>
                <a:spcPts val="2100"/>
              </a:lnSpc>
              <a:buSzPct val="100000"/>
              <a:buChar char="•"/>
            </a:pPr>
            <a:r>
              <a:rPr lang="en-US" sz="1600" b="1" dirty="0">
                <a:solidFill>
                  <a:srgbClr val="000000"/>
                </a:solidFill>
                <a:latin typeface="Times New Roman" panose="02020603050405020304" pitchFamily="18" charset="0"/>
                <a:ea typeface="Roboto" pitchFamily="34" charset="-122"/>
                <a:cs typeface="Times New Roman" panose="02020603050405020304" pitchFamily="18" charset="0"/>
              </a:rPr>
              <a:t>1 балл:</a:t>
            </a:r>
            <a:r>
              <a:rPr lang="en-US" sz="1600" dirty="0">
                <a:solidFill>
                  <a:srgbClr val="000000"/>
                </a:solidFill>
                <a:latin typeface="Times New Roman" panose="02020603050405020304" pitchFamily="18" charset="0"/>
                <a:ea typeface="Roboto" pitchFamily="34" charset="-122"/>
                <a:cs typeface="Times New Roman" panose="02020603050405020304" pitchFamily="18" charset="0"/>
              </a:rPr>
              <a:t> Δt артса күш азаятынын дұрыс түсіндіреді</a:t>
            </a:r>
            <a:endParaRPr lang="en-US" sz="1600" dirty="0">
              <a:latin typeface="Times New Roman" panose="02020603050405020304" pitchFamily="18" charset="0"/>
              <a:cs typeface="Times New Roman" panose="02020603050405020304" pitchFamily="18" charset="0"/>
            </a:endParaRPr>
          </a:p>
        </p:txBody>
      </p:sp>
      <p:sp>
        <p:nvSpPr>
          <p:cNvPr id="18" name="Text 14"/>
          <p:cNvSpPr/>
          <p:nvPr/>
        </p:nvSpPr>
        <p:spPr>
          <a:xfrm>
            <a:off x="1394460" y="6939558"/>
            <a:ext cx="12273558" cy="269915"/>
          </a:xfrm>
          <a:prstGeom prst="rect">
            <a:avLst/>
          </a:prstGeom>
          <a:noFill/>
          <a:ln/>
        </p:spPr>
        <p:txBody>
          <a:bodyPr wrap="none" lIns="0" tIns="0" rIns="0" bIns="0" rtlCol="0" anchor="t"/>
          <a:lstStyle/>
          <a:p>
            <a:pPr marL="342900" indent="-342900" algn="l">
              <a:lnSpc>
                <a:spcPts val="2100"/>
              </a:lnSpc>
              <a:buSzPct val="100000"/>
              <a:buChar char="•"/>
            </a:pPr>
            <a:r>
              <a:rPr lang="en-US" sz="1600" b="1" dirty="0">
                <a:solidFill>
                  <a:srgbClr val="000000"/>
                </a:solidFill>
                <a:latin typeface="Times New Roman" panose="02020603050405020304" pitchFamily="18" charset="0"/>
                <a:ea typeface="Roboto" pitchFamily="34" charset="-122"/>
                <a:cs typeface="Times New Roman" panose="02020603050405020304" pitchFamily="18" charset="0"/>
              </a:rPr>
              <a:t>1 балл:</a:t>
            </a:r>
            <a:r>
              <a:rPr lang="en-US" sz="1600" dirty="0">
                <a:solidFill>
                  <a:srgbClr val="000000"/>
                </a:solidFill>
                <a:latin typeface="Times New Roman" panose="02020603050405020304" pitchFamily="18" charset="0"/>
                <a:ea typeface="Roboto" pitchFamily="34" charset="-122"/>
                <a:cs typeface="Times New Roman" panose="02020603050405020304" pitchFamily="18" charset="0"/>
              </a:rPr>
              <a:t> ереже/тәртіп сақтаудың маңызын нақты сөйлеммен байланыстырады</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79383" y="652701"/>
            <a:ext cx="4654510" cy="456724"/>
          </a:xfrm>
          <a:prstGeom prst="rect">
            <a:avLst/>
          </a:prstGeom>
          <a:noFill/>
          <a:ln/>
        </p:spPr>
        <p:txBody>
          <a:bodyPr wrap="none" lIns="0" tIns="0" rIns="0" bIns="0" rtlCol="0" anchor="t"/>
          <a:lstStyle/>
          <a:p>
            <a:pPr marL="0" indent="0" algn="l">
              <a:lnSpc>
                <a:spcPts val="3550"/>
              </a:lnSpc>
              <a:buNone/>
            </a:pPr>
            <a:r>
              <a:rPr lang="en-US" sz="3600" dirty="0">
                <a:solidFill>
                  <a:srgbClr val="1B1B27"/>
                </a:solidFill>
                <a:latin typeface="Times New Roman" panose="02020603050405020304" pitchFamily="18" charset="0"/>
                <a:ea typeface="Raleway" pitchFamily="34" charset="-122"/>
                <a:cs typeface="Times New Roman" panose="02020603050405020304" pitchFamily="18" charset="0"/>
              </a:rPr>
              <a:t>Тапсырма 4: Мини-зерттеу</a:t>
            </a:r>
            <a:endParaRPr lang="en-US" sz="3600" dirty="0">
              <a:latin typeface="Times New Roman" panose="02020603050405020304" pitchFamily="18" charset="0"/>
              <a:cs typeface="Times New Roman" panose="02020603050405020304" pitchFamily="18" charset="0"/>
            </a:endParaRPr>
          </a:p>
        </p:txBody>
      </p:sp>
      <p:sp>
        <p:nvSpPr>
          <p:cNvPr id="4" name="Text 1"/>
          <p:cNvSpPr/>
          <p:nvPr/>
        </p:nvSpPr>
        <p:spPr>
          <a:xfrm>
            <a:off x="779383" y="1167884"/>
            <a:ext cx="3815358" cy="365284"/>
          </a:xfrm>
          <a:prstGeom prst="rect">
            <a:avLst/>
          </a:prstGeom>
          <a:noFill/>
          <a:ln/>
        </p:spPr>
        <p:txBody>
          <a:bodyPr wrap="none" lIns="0" tIns="0" rIns="0" bIns="0" rtlCol="0" anchor="t"/>
          <a:lstStyle/>
          <a:p>
            <a:pPr marL="0" indent="0" algn="l">
              <a:lnSpc>
                <a:spcPts val="2850"/>
              </a:lnSpc>
              <a:buNone/>
            </a:pPr>
            <a:r>
              <a:rPr lang="en-US" sz="2800" dirty="0">
                <a:solidFill>
                  <a:srgbClr val="1B1B27"/>
                </a:solidFill>
                <a:latin typeface="Times New Roman" panose="02020603050405020304" pitchFamily="18" charset="0"/>
                <a:ea typeface="Raleway" pitchFamily="34" charset="-122"/>
                <a:cs typeface="Times New Roman" panose="02020603050405020304" pitchFamily="18" charset="0"/>
              </a:rPr>
              <a:t>Соққыны қалай азайтамыз?</a:t>
            </a:r>
            <a:endParaRPr lang="en-US" sz="2800" dirty="0">
              <a:latin typeface="Times New Roman" panose="02020603050405020304" pitchFamily="18" charset="0"/>
              <a:cs typeface="Times New Roman" panose="02020603050405020304" pitchFamily="18" charset="0"/>
            </a:endParaRPr>
          </a:p>
        </p:txBody>
      </p:sp>
      <p:sp>
        <p:nvSpPr>
          <p:cNvPr id="5" name="Text 2"/>
          <p:cNvSpPr/>
          <p:nvPr/>
        </p:nvSpPr>
        <p:spPr>
          <a:xfrm>
            <a:off x="779383" y="1752362"/>
            <a:ext cx="7585234" cy="233839"/>
          </a:xfrm>
          <a:prstGeom prst="rect">
            <a:avLst/>
          </a:prstGeom>
          <a:noFill/>
          <a:ln/>
        </p:spPr>
        <p:txBody>
          <a:bodyPr wrap="none" lIns="0" tIns="0" rIns="0" bIns="0" rtlCol="0" anchor="t"/>
          <a:lstStyle/>
          <a:p>
            <a:pPr marL="0" indent="0" algn="l">
              <a:lnSpc>
                <a:spcPts val="1800"/>
              </a:lnSpc>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Көп мамандықта (жүргізуші, краншы, механик, құрылысшы) соққыны азайту — қауіпсіздіктің негізгі талабы.</a:t>
            </a:r>
            <a:endParaRPr lang="en-US" sz="1400" dirty="0">
              <a:latin typeface="Times New Roman" panose="02020603050405020304" pitchFamily="18" charset="0"/>
              <a:cs typeface="Times New Roman" panose="02020603050405020304" pitchFamily="18" charset="0"/>
            </a:endParaRPr>
          </a:p>
        </p:txBody>
      </p:sp>
      <p:sp>
        <p:nvSpPr>
          <p:cNvPr id="6" name="Shape 3"/>
          <p:cNvSpPr/>
          <p:nvPr/>
        </p:nvSpPr>
        <p:spPr>
          <a:xfrm>
            <a:off x="4564380" y="2150507"/>
            <a:ext cx="15240" cy="3777496"/>
          </a:xfrm>
          <a:prstGeom prst="roundRect">
            <a:avLst>
              <a:gd name="adj" fmla="val 402774"/>
            </a:avLst>
          </a:prstGeom>
          <a:solidFill>
            <a:srgbClr val="C7C7D0"/>
          </a:solidFill>
          <a:ln/>
        </p:spPr>
      </p:sp>
      <p:sp>
        <p:nvSpPr>
          <p:cNvPr id="7" name="Shape 4"/>
          <p:cNvSpPr/>
          <p:nvPr/>
        </p:nvSpPr>
        <p:spPr>
          <a:xfrm>
            <a:off x="3984486" y="2307193"/>
            <a:ext cx="438388" cy="15240"/>
          </a:xfrm>
          <a:prstGeom prst="roundRect">
            <a:avLst>
              <a:gd name="adj" fmla="val 402774"/>
            </a:avLst>
          </a:prstGeom>
          <a:solidFill>
            <a:srgbClr val="C7C7D0"/>
          </a:solidFill>
          <a:ln/>
        </p:spPr>
      </p:sp>
      <p:sp>
        <p:nvSpPr>
          <p:cNvPr id="8" name="Shape 5"/>
          <p:cNvSpPr/>
          <p:nvPr/>
        </p:nvSpPr>
        <p:spPr>
          <a:xfrm>
            <a:off x="4407634" y="2150507"/>
            <a:ext cx="328732" cy="328732"/>
          </a:xfrm>
          <a:prstGeom prst="roundRect">
            <a:avLst>
              <a:gd name="adj" fmla="val 18673"/>
            </a:avLst>
          </a:prstGeom>
          <a:solidFill>
            <a:srgbClr val="E1E1EA"/>
          </a:solidFill>
          <a:ln w="7620">
            <a:solidFill>
              <a:srgbClr val="C7C7D0"/>
            </a:solidFill>
            <a:prstDash val="solid"/>
          </a:ln>
        </p:spPr>
      </p:sp>
      <p:sp>
        <p:nvSpPr>
          <p:cNvPr id="9" name="Text 6"/>
          <p:cNvSpPr/>
          <p:nvPr/>
        </p:nvSpPr>
        <p:spPr>
          <a:xfrm>
            <a:off x="4462343" y="2177832"/>
            <a:ext cx="219194" cy="273963"/>
          </a:xfrm>
          <a:prstGeom prst="rect">
            <a:avLst/>
          </a:prstGeom>
          <a:noFill/>
          <a:ln/>
        </p:spPr>
        <p:txBody>
          <a:bodyPr wrap="none" lIns="0" tIns="0" rIns="0" bIns="0" rtlCol="0" anchor="t"/>
          <a:lstStyle/>
          <a:p>
            <a:pPr marL="0" indent="0" algn="ctr">
              <a:lnSpc>
                <a:spcPts val="1700"/>
              </a:lnSpc>
              <a:buNone/>
            </a:pPr>
            <a:r>
              <a:rPr lang="en-US" sz="2000" dirty="0">
                <a:solidFill>
                  <a:srgbClr val="3C3939"/>
                </a:solidFill>
                <a:latin typeface="Times New Roman" panose="02020603050405020304" pitchFamily="18" charset="0"/>
                <a:ea typeface="Raleway" pitchFamily="34" charset="-122"/>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p:txBody>
      </p:sp>
      <p:sp>
        <p:nvSpPr>
          <p:cNvPr id="10" name="Text 7"/>
          <p:cNvSpPr/>
          <p:nvPr/>
        </p:nvSpPr>
        <p:spPr>
          <a:xfrm>
            <a:off x="2014538" y="2200632"/>
            <a:ext cx="1826776" cy="228243"/>
          </a:xfrm>
          <a:prstGeom prst="rect">
            <a:avLst/>
          </a:prstGeom>
          <a:noFill/>
          <a:ln/>
        </p:spPr>
        <p:txBody>
          <a:bodyPr wrap="none" lIns="0" tIns="0" rIns="0" bIns="0" rtlCol="0" anchor="t"/>
          <a:lstStyle/>
          <a:p>
            <a:pPr marL="0" indent="0" algn="r">
              <a:lnSpc>
                <a:spcPts val="1750"/>
              </a:lnSpc>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1. Тәжірибе жүргіз</a:t>
            </a:r>
            <a:endParaRPr lang="en-US" dirty="0">
              <a:latin typeface="Times New Roman" panose="02020603050405020304" pitchFamily="18" charset="0"/>
              <a:cs typeface="Times New Roman" panose="02020603050405020304" pitchFamily="18" charset="0"/>
            </a:endParaRPr>
          </a:p>
        </p:txBody>
      </p:sp>
      <p:sp>
        <p:nvSpPr>
          <p:cNvPr id="11" name="Text 8"/>
          <p:cNvSpPr/>
          <p:nvPr/>
        </p:nvSpPr>
        <p:spPr>
          <a:xfrm>
            <a:off x="779383" y="2516505"/>
            <a:ext cx="3061930" cy="233839"/>
          </a:xfrm>
          <a:prstGeom prst="rect">
            <a:avLst/>
          </a:prstGeom>
          <a:noFill/>
          <a:ln/>
        </p:spPr>
        <p:txBody>
          <a:bodyPr wrap="none" lIns="0" tIns="0" rIns="0" bIns="0" rtlCol="0" anchor="t"/>
          <a:lstStyle/>
          <a:p>
            <a:pPr marL="0" indent="0" algn="r">
              <a:lnSpc>
                <a:spcPts val="1800"/>
              </a:lnSpc>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Өшіргішті/кітапты партаға </a:t>
            </a:r>
            <a:r>
              <a:rPr lang="en-US" sz="1400" b="1" dirty="0">
                <a:solidFill>
                  <a:srgbClr val="3C3939"/>
                </a:solidFill>
                <a:latin typeface="Times New Roman" panose="02020603050405020304" pitchFamily="18" charset="0"/>
                <a:ea typeface="Roboto" pitchFamily="34" charset="-122"/>
                <a:cs typeface="Times New Roman" panose="02020603050405020304" pitchFamily="18" charset="0"/>
              </a:rPr>
              <a:t>екі түрлі</a:t>
            </a: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 түсір:</a:t>
            </a:r>
            <a:endParaRPr lang="en-US" sz="1400" dirty="0">
              <a:latin typeface="Times New Roman" panose="02020603050405020304" pitchFamily="18" charset="0"/>
              <a:cs typeface="Times New Roman" panose="02020603050405020304" pitchFamily="18" charset="0"/>
            </a:endParaRPr>
          </a:p>
        </p:txBody>
      </p:sp>
      <p:sp>
        <p:nvSpPr>
          <p:cNvPr id="12" name="Text 9"/>
          <p:cNvSpPr/>
          <p:nvPr/>
        </p:nvSpPr>
        <p:spPr>
          <a:xfrm>
            <a:off x="779383" y="2837974"/>
            <a:ext cx="3061930" cy="233839"/>
          </a:xfrm>
          <a:prstGeom prst="rect">
            <a:avLst/>
          </a:prstGeom>
          <a:noFill/>
          <a:ln/>
        </p:spPr>
        <p:txBody>
          <a:bodyPr wrap="none" lIns="0" tIns="0" rIns="0" bIns="0" rtlCol="0" anchor="t"/>
          <a:lstStyle/>
          <a:p>
            <a:pPr marL="342900" indent="-342900" algn="l">
              <a:lnSpc>
                <a:spcPts val="1800"/>
              </a:lnSpc>
              <a:buSzPct val="100000"/>
              <a:buChar char="•"/>
            </a:pPr>
            <a:r>
              <a:rPr lang="en-US" sz="1400" b="1" dirty="0">
                <a:solidFill>
                  <a:srgbClr val="3C3939"/>
                </a:solidFill>
                <a:latin typeface="Times New Roman" panose="02020603050405020304" pitchFamily="18" charset="0"/>
                <a:ea typeface="Roboto" pitchFamily="34" charset="-122"/>
                <a:cs typeface="Times New Roman" panose="02020603050405020304" pitchFamily="18" charset="0"/>
              </a:rPr>
              <a:t>а)</a:t>
            </a: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 бірден (қатты)</a:t>
            </a:r>
            <a:endParaRPr lang="en-US" sz="1400" dirty="0">
              <a:latin typeface="Times New Roman" panose="02020603050405020304" pitchFamily="18" charset="0"/>
              <a:cs typeface="Times New Roman" panose="02020603050405020304" pitchFamily="18" charset="0"/>
            </a:endParaRPr>
          </a:p>
        </p:txBody>
      </p:sp>
      <p:sp>
        <p:nvSpPr>
          <p:cNvPr id="13" name="Text 10"/>
          <p:cNvSpPr/>
          <p:nvPr/>
        </p:nvSpPr>
        <p:spPr>
          <a:xfrm>
            <a:off x="779383" y="3122890"/>
            <a:ext cx="3061930" cy="233839"/>
          </a:xfrm>
          <a:prstGeom prst="rect">
            <a:avLst/>
          </a:prstGeom>
          <a:noFill/>
          <a:ln/>
        </p:spPr>
        <p:txBody>
          <a:bodyPr wrap="none" lIns="0" tIns="0" rIns="0" bIns="0" rtlCol="0" anchor="t"/>
          <a:lstStyle/>
          <a:p>
            <a:pPr marL="342900" indent="-342900" algn="l">
              <a:lnSpc>
                <a:spcPts val="1800"/>
              </a:lnSpc>
              <a:buSzPct val="100000"/>
              <a:buChar char="•"/>
            </a:pPr>
            <a:r>
              <a:rPr lang="en-US" sz="1400" b="1" dirty="0">
                <a:solidFill>
                  <a:srgbClr val="3C3939"/>
                </a:solidFill>
                <a:latin typeface="Times New Roman" panose="02020603050405020304" pitchFamily="18" charset="0"/>
                <a:ea typeface="Roboto" pitchFamily="34" charset="-122"/>
                <a:cs typeface="Times New Roman" panose="02020603050405020304" pitchFamily="18" charset="0"/>
              </a:rPr>
              <a:t>ә)</a:t>
            </a: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 жайлап (уақытты ұзартып)</a:t>
            </a:r>
            <a:endParaRPr lang="en-US" sz="1400" dirty="0">
              <a:latin typeface="Times New Roman" panose="02020603050405020304" pitchFamily="18" charset="0"/>
              <a:cs typeface="Times New Roman" panose="02020603050405020304" pitchFamily="18" charset="0"/>
            </a:endParaRPr>
          </a:p>
        </p:txBody>
      </p:sp>
      <p:sp>
        <p:nvSpPr>
          <p:cNvPr id="14" name="Shape 11"/>
          <p:cNvSpPr/>
          <p:nvPr/>
        </p:nvSpPr>
        <p:spPr>
          <a:xfrm>
            <a:off x="4721126" y="3184088"/>
            <a:ext cx="438388" cy="15240"/>
          </a:xfrm>
          <a:prstGeom prst="roundRect">
            <a:avLst>
              <a:gd name="adj" fmla="val 402774"/>
            </a:avLst>
          </a:prstGeom>
          <a:solidFill>
            <a:srgbClr val="C7C7D0"/>
          </a:solidFill>
          <a:ln/>
        </p:spPr>
      </p:sp>
      <p:sp>
        <p:nvSpPr>
          <p:cNvPr id="15" name="Shape 12"/>
          <p:cNvSpPr/>
          <p:nvPr/>
        </p:nvSpPr>
        <p:spPr>
          <a:xfrm>
            <a:off x="4407634" y="3027402"/>
            <a:ext cx="328732" cy="328732"/>
          </a:xfrm>
          <a:prstGeom prst="roundRect">
            <a:avLst>
              <a:gd name="adj" fmla="val 18673"/>
            </a:avLst>
          </a:prstGeom>
          <a:solidFill>
            <a:srgbClr val="E1E1EA"/>
          </a:solidFill>
          <a:ln w="7620">
            <a:solidFill>
              <a:srgbClr val="C7C7D0"/>
            </a:solidFill>
            <a:prstDash val="solid"/>
          </a:ln>
        </p:spPr>
      </p:sp>
      <p:sp>
        <p:nvSpPr>
          <p:cNvPr id="16" name="Text 13"/>
          <p:cNvSpPr/>
          <p:nvPr/>
        </p:nvSpPr>
        <p:spPr>
          <a:xfrm>
            <a:off x="4462343" y="3054727"/>
            <a:ext cx="219194" cy="273963"/>
          </a:xfrm>
          <a:prstGeom prst="rect">
            <a:avLst/>
          </a:prstGeom>
          <a:noFill/>
          <a:ln/>
        </p:spPr>
        <p:txBody>
          <a:bodyPr wrap="none" lIns="0" tIns="0" rIns="0" bIns="0" rtlCol="0" anchor="t"/>
          <a:lstStyle/>
          <a:p>
            <a:pPr marL="0" indent="0" algn="ctr">
              <a:lnSpc>
                <a:spcPts val="1700"/>
              </a:lnSpc>
              <a:buNone/>
            </a:pPr>
            <a:r>
              <a:rPr lang="en-US" sz="2000" dirty="0">
                <a:solidFill>
                  <a:srgbClr val="3C3939"/>
                </a:solidFill>
                <a:latin typeface="Times New Roman" panose="02020603050405020304" pitchFamily="18" charset="0"/>
                <a:ea typeface="Raleway" pitchFamily="34" charset="-122"/>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p:txBody>
      </p:sp>
      <p:sp>
        <p:nvSpPr>
          <p:cNvPr id="17" name="Text 14"/>
          <p:cNvSpPr/>
          <p:nvPr/>
        </p:nvSpPr>
        <p:spPr>
          <a:xfrm>
            <a:off x="5302687" y="3077528"/>
            <a:ext cx="1826776" cy="228243"/>
          </a:xfrm>
          <a:prstGeom prst="rect">
            <a:avLst/>
          </a:prstGeom>
          <a:noFill/>
          <a:ln/>
        </p:spPr>
        <p:txBody>
          <a:bodyPr wrap="none" lIns="0" tIns="0" rIns="0" bIns="0" rtlCol="0" anchor="t"/>
          <a:lstStyle/>
          <a:p>
            <a:pPr marL="0" indent="0" algn="l">
              <a:lnSpc>
                <a:spcPts val="1750"/>
              </a:lnSpc>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2. Бақылау</a:t>
            </a:r>
            <a:endParaRPr lang="en-US" dirty="0">
              <a:latin typeface="Times New Roman" panose="02020603050405020304" pitchFamily="18" charset="0"/>
              <a:cs typeface="Times New Roman" panose="02020603050405020304" pitchFamily="18" charset="0"/>
            </a:endParaRPr>
          </a:p>
        </p:txBody>
      </p:sp>
      <p:sp>
        <p:nvSpPr>
          <p:cNvPr id="18" name="Text 15"/>
          <p:cNvSpPr/>
          <p:nvPr/>
        </p:nvSpPr>
        <p:spPr>
          <a:xfrm>
            <a:off x="5302687" y="3393400"/>
            <a:ext cx="3061930" cy="467678"/>
          </a:xfrm>
          <a:prstGeom prst="rect">
            <a:avLst/>
          </a:prstGeom>
          <a:noFill/>
          <a:ln/>
        </p:spPr>
        <p:txBody>
          <a:bodyPr wrap="square" lIns="0" tIns="0" rIns="0" bIns="0" rtlCol="0" anchor="t"/>
          <a:lstStyle/>
          <a:p>
            <a:pPr marL="0" indent="0" algn="l">
              <a:lnSpc>
                <a:spcPts val="1800"/>
              </a:lnSpc>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Қайсысында соққы аз сезілді? _______________________________________</a:t>
            </a:r>
            <a:endParaRPr lang="en-US" sz="1400" dirty="0">
              <a:latin typeface="Times New Roman" panose="02020603050405020304" pitchFamily="18" charset="0"/>
              <a:cs typeface="Times New Roman" panose="02020603050405020304" pitchFamily="18" charset="0"/>
            </a:endParaRPr>
          </a:p>
        </p:txBody>
      </p:sp>
      <p:sp>
        <p:nvSpPr>
          <p:cNvPr id="19" name="Shape 16"/>
          <p:cNvSpPr/>
          <p:nvPr/>
        </p:nvSpPr>
        <p:spPr>
          <a:xfrm>
            <a:off x="3984486" y="3939897"/>
            <a:ext cx="438388" cy="15240"/>
          </a:xfrm>
          <a:prstGeom prst="roundRect">
            <a:avLst>
              <a:gd name="adj" fmla="val 402774"/>
            </a:avLst>
          </a:prstGeom>
          <a:solidFill>
            <a:srgbClr val="C7C7D0"/>
          </a:solidFill>
          <a:ln/>
        </p:spPr>
      </p:sp>
      <p:sp>
        <p:nvSpPr>
          <p:cNvPr id="20" name="Shape 17"/>
          <p:cNvSpPr/>
          <p:nvPr/>
        </p:nvSpPr>
        <p:spPr>
          <a:xfrm>
            <a:off x="4407634" y="3783211"/>
            <a:ext cx="328732" cy="328732"/>
          </a:xfrm>
          <a:prstGeom prst="roundRect">
            <a:avLst>
              <a:gd name="adj" fmla="val 18673"/>
            </a:avLst>
          </a:prstGeom>
          <a:solidFill>
            <a:srgbClr val="E1E1EA"/>
          </a:solidFill>
          <a:ln w="7620">
            <a:solidFill>
              <a:srgbClr val="C7C7D0"/>
            </a:solidFill>
            <a:prstDash val="solid"/>
          </a:ln>
        </p:spPr>
      </p:sp>
      <p:sp>
        <p:nvSpPr>
          <p:cNvPr id="21" name="Text 18"/>
          <p:cNvSpPr/>
          <p:nvPr/>
        </p:nvSpPr>
        <p:spPr>
          <a:xfrm>
            <a:off x="4462343" y="3810536"/>
            <a:ext cx="219194" cy="273963"/>
          </a:xfrm>
          <a:prstGeom prst="rect">
            <a:avLst/>
          </a:prstGeom>
          <a:noFill/>
          <a:ln/>
        </p:spPr>
        <p:txBody>
          <a:bodyPr wrap="none" lIns="0" tIns="0" rIns="0" bIns="0" rtlCol="0" anchor="t"/>
          <a:lstStyle/>
          <a:p>
            <a:pPr marL="0" indent="0" algn="ctr">
              <a:lnSpc>
                <a:spcPts val="1700"/>
              </a:lnSpc>
              <a:buNone/>
            </a:pPr>
            <a:r>
              <a:rPr lang="en-US" sz="2000" dirty="0">
                <a:solidFill>
                  <a:srgbClr val="3C3939"/>
                </a:solidFill>
                <a:latin typeface="Times New Roman" panose="02020603050405020304" pitchFamily="18" charset="0"/>
                <a:ea typeface="Raleway" pitchFamily="34" charset="-122"/>
                <a:cs typeface="Times New Roman" panose="02020603050405020304" pitchFamily="18" charset="0"/>
              </a:rPr>
              <a:t>3</a:t>
            </a:r>
            <a:endParaRPr lang="en-US" sz="2000" dirty="0">
              <a:latin typeface="Times New Roman" panose="02020603050405020304" pitchFamily="18" charset="0"/>
              <a:cs typeface="Times New Roman" panose="02020603050405020304" pitchFamily="18" charset="0"/>
            </a:endParaRPr>
          </a:p>
        </p:txBody>
      </p:sp>
      <p:sp>
        <p:nvSpPr>
          <p:cNvPr id="22" name="Text 19"/>
          <p:cNvSpPr/>
          <p:nvPr/>
        </p:nvSpPr>
        <p:spPr>
          <a:xfrm>
            <a:off x="1722834" y="3833336"/>
            <a:ext cx="2118479" cy="228243"/>
          </a:xfrm>
          <a:prstGeom prst="rect">
            <a:avLst/>
          </a:prstGeom>
          <a:noFill/>
          <a:ln/>
        </p:spPr>
        <p:txBody>
          <a:bodyPr wrap="none" lIns="0" tIns="0" rIns="0" bIns="0" rtlCol="0" anchor="t"/>
          <a:lstStyle/>
          <a:p>
            <a:pPr marL="0" indent="0" algn="r">
              <a:lnSpc>
                <a:spcPts val="1750"/>
              </a:lnSpc>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3. Физикалық түсіндірме</a:t>
            </a:r>
            <a:endParaRPr lang="en-US" dirty="0">
              <a:latin typeface="Times New Roman" panose="02020603050405020304" pitchFamily="18" charset="0"/>
              <a:cs typeface="Times New Roman" panose="02020603050405020304" pitchFamily="18" charset="0"/>
            </a:endParaRPr>
          </a:p>
        </p:txBody>
      </p:sp>
      <p:sp>
        <p:nvSpPr>
          <p:cNvPr id="23" name="Text 20"/>
          <p:cNvSpPr/>
          <p:nvPr/>
        </p:nvSpPr>
        <p:spPr>
          <a:xfrm>
            <a:off x="779383" y="4149209"/>
            <a:ext cx="3061930" cy="467678"/>
          </a:xfrm>
          <a:prstGeom prst="rect">
            <a:avLst/>
          </a:prstGeom>
          <a:noFill/>
          <a:ln/>
        </p:spPr>
        <p:txBody>
          <a:bodyPr wrap="square" lIns="0" tIns="0" rIns="0" bIns="0" rtlCol="0" anchor="t"/>
          <a:lstStyle/>
          <a:p>
            <a:pPr marL="0" indent="0" algn="r">
              <a:lnSpc>
                <a:spcPts val="1800"/>
              </a:lnSpc>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Неге? Физикалық түсіндірме жаз: Δp, Δt қолданып.</a:t>
            </a:r>
            <a:endParaRPr lang="en-US" sz="1400" dirty="0">
              <a:latin typeface="Times New Roman" panose="02020603050405020304" pitchFamily="18" charset="0"/>
              <a:cs typeface="Times New Roman" panose="02020603050405020304" pitchFamily="18" charset="0"/>
            </a:endParaRPr>
          </a:p>
        </p:txBody>
      </p:sp>
      <p:sp>
        <p:nvSpPr>
          <p:cNvPr id="24" name="Text 21"/>
          <p:cNvSpPr/>
          <p:nvPr/>
        </p:nvSpPr>
        <p:spPr>
          <a:xfrm>
            <a:off x="779383" y="4704517"/>
            <a:ext cx="3061930" cy="467678"/>
          </a:xfrm>
          <a:prstGeom prst="rect">
            <a:avLst/>
          </a:prstGeom>
          <a:noFill/>
          <a:ln/>
        </p:spPr>
        <p:txBody>
          <a:bodyPr wrap="square" lIns="0" tIns="0" rIns="0" bIns="0" rtlCol="0" anchor="t"/>
          <a:lstStyle/>
          <a:p>
            <a:pPr marL="0" indent="0" algn="r">
              <a:lnSpc>
                <a:spcPts val="1800"/>
              </a:lnSpc>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___________________________________________________________________</a:t>
            </a:r>
            <a:endParaRPr lang="en-US" sz="1400" dirty="0">
              <a:latin typeface="Times New Roman" panose="02020603050405020304" pitchFamily="18" charset="0"/>
              <a:cs typeface="Times New Roman" panose="02020603050405020304" pitchFamily="18" charset="0"/>
            </a:endParaRPr>
          </a:p>
        </p:txBody>
      </p:sp>
      <p:sp>
        <p:nvSpPr>
          <p:cNvPr id="25" name="Shape 22"/>
          <p:cNvSpPr/>
          <p:nvPr/>
        </p:nvSpPr>
        <p:spPr>
          <a:xfrm>
            <a:off x="4721126" y="4780478"/>
            <a:ext cx="438388" cy="15240"/>
          </a:xfrm>
          <a:prstGeom prst="roundRect">
            <a:avLst>
              <a:gd name="adj" fmla="val 402774"/>
            </a:avLst>
          </a:prstGeom>
          <a:solidFill>
            <a:srgbClr val="C7C7D0"/>
          </a:solidFill>
          <a:ln/>
        </p:spPr>
      </p:sp>
      <p:sp>
        <p:nvSpPr>
          <p:cNvPr id="26" name="Shape 23"/>
          <p:cNvSpPr/>
          <p:nvPr/>
        </p:nvSpPr>
        <p:spPr>
          <a:xfrm>
            <a:off x="4407634" y="4623792"/>
            <a:ext cx="328732" cy="328732"/>
          </a:xfrm>
          <a:prstGeom prst="roundRect">
            <a:avLst>
              <a:gd name="adj" fmla="val 18673"/>
            </a:avLst>
          </a:prstGeom>
          <a:solidFill>
            <a:srgbClr val="E1E1EA"/>
          </a:solidFill>
          <a:ln w="7620">
            <a:solidFill>
              <a:srgbClr val="C7C7D0"/>
            </a:solidFill>
            <a:prstDash val="solid"/>
          </a:ln>
        </p:spPr>
      </p:sp>
      <p:sp>
        <p:nvSpPr>
          <p:cNvPr id="27" name="Text 24"/>
          <p:cNvSpPr/>
          <p:nvPr/>
        </p:nvSpPr>
        <p:spPr>
          <a:xfrm>
            <a:off x="4462343" y="4651117"/>
            <a:ext cx="219194" cy="273963"/>
          </a:xfrm>
          <a:prstGeom prst="rect">
            <a:avLst/>
          </a:prstGeom>
          <a:noFill/>
          <a:ln/>
        </p:spPr>
        <p:txBody>
          <a:bodyPr wrap="none" lIns="0" tIns="0" rIns="0" bIns="0" rtlCol="0" anchor="t"/>
          <a:lstStyle/>
          <a:p>
            <a:pPr marL="0" indent="0" algn="ctr">
              <a:lnSpc>
                <a:spcPts val="1700"/>
              </a:lnSpc>
              <a:buNone/>
            </a:pPr>
            <a:r>
              <a:rPr lang="en-US" sz="2000" dirty="0">
                <a:solidFill>
                  <a:srgbClr val="3C3939"/>
                </a:solidFill>
                <a:latin typeface="Times New Roman" panose="02020603050405020304" pitchFamily="18" charset="0"/>
                <a:ea typeface="Raleway" pitchFamily="34" charset="-122"/>
                <a:cs typeface="Times New Roman" panose="02020603050405020304" pitchFamily="18" charset="0"/>
              </a:rPr>
              <a:t>4</a:t>
            </a:r>
            <a:endParaRPr lang="en-US" sz="2000" dirty="0">
              <a:latin typeface="Times New Roman" panose="02020603050405020304" pitchFamily="18" charset="0"/>
              <a:cs typeface="Times New Roman" panose="02020603050405020304" pitchFamily="18" charset="0"/>
            </a:endParaRPr>
          </a:p>
        </p:txBody>
      </p:sp>
      <p:sp>
        <p:nvSpPr>
          <p:cNvPr id="28" name="Text 25"/>
          <p:cNvSpPr/>
          <p:nvPr/>
        </p:nvSpPr>
        <p:spPr>
          <a:xfrm>
            <a:off x="5302687" y="4673918"/>
            <a:ext cx="1826776" cy="228243"/>
          </a:xfrm>
          <a:prstGeom prst="rect">
            <a:avLst/>
          </a:prstGeom>
          <a:noFill/>
          <a:ln/>
        </p:spPr>
        <p:txBody>
          <a:bodyPr wrap="none" lIns="0" tIns="0" rIns="0" bIns="0" rtlCol="0" anchor="t"/>
          <a:lstStyle/>
          <a:p>
            <a:pPr marL="0" indent="0" algn="l">
              <a:lnSpc>
                <a:spcPts val="1750"/>
              </a:lnSpc>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4. Ұсыныс</a:t>
            </a:r>
            <a:endParaRPr lang="en-US" dirty="0">
              <a:latin typeface="Times New Roman" panose="02020603050405020304" pitchFamily="18" charset="0"/>
              <a:cs typeface="Times New Roman" panose="02020603050405020304" pitchFamily="18" charset="0"/>
            </a:endParaRPr>
          </a:p>
        </p:txBody>
      </p:sp>
      <p:sp>
        <p:nvSpPr>
          <p:cNvPr id="29" name="Text 26"/>
          <p:cNvSpPr/>
          <p:nvPr/>
        </p:nvSpPr>
        <p:spPr>
          <a:xfrm>
            <a:off x="5302687" y="4989790"/>
            <a:ext cx="3061930" cy="233839"/>
          </a:xfrm>
          <a:prstGeom prst="rect">
            <a:avLst/>
          </a:prstGeom>
          <a:noFill/>
          <a:ln/>
        </p:spPr>
        <p:txBody>
          <a:bodyPr wrap="none" lIns="0" tIns="0" rIns="0" bIns="0" rtlCol="0" anchor="t"/>
          <a:lstStyle/>
          <a:p>
            <a:pPr marL="0" indent="0" algn="l">
              <a:lnSpc>
                <a:spcPts val="1800"/>
              </a:lnSpc>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Қауіпсіздік ережесін ұсын (1 сөйлем):</a:t>
            </a:r>
            <a:endParaRPr lang="en-US" sz="1400" dirty="0">
              <a:latin typeface="Times New Roman" panose="02020603050405020304" pitchFamily="18" charset="0"/>
              <a:cs typeface="Times New Roman" panose="02020603050405020304" pitchFamily="18" charset="0"/>
            </a:endParaRPr>
          </a:p>
        </p:txBody>
      </p:sp>
      <p:sp>
        <p:nvSpPr>
          <p:cNvPr id="30" name="Text 27"/>
          <p:cNvSpPr/>
          <p:nvPr/>
        </p:nvSpPr>
        <p:spPr>
          <a:xfrm>
            <a:off x="5302687" y="5311259"/>
            <a:ext cx="3061930" cy="467678"/>
          </a:xfrm>
          <a:prstGeom prst="rect">
            <a:avLst/>
          </a:prstGeom>
          <a:noFill/>
          <a:ln/>
        </p:spPr>
        <p:txBody>
          <a:bodyPr wrap="square" lIns="0" tIns="0" rIns="0" bIns="0" rtlCol="0" anchor="t"/>
          <a:lstStyle/>
          <a:p>
            <a:pPr marL="0" indent="0" algn="l">
              <a:lnSpc>
                <a:spcPts val="1800"/>
              </a:lnSpc>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___________________________________________________________________</a:t>
            </a:r>
            <a:endParaRPr lang="en-US" sz="1400" dirty="0">
              <a:latin typeface="Times New Roman" panose="02020603050405020304" pitchFamily="18" charset="0"/>
              <a:cs typeface="Times New Roman" panose="02020603050405020304" pitchFamily="18" charset="0"/>
            </a:endParaRPr>
          </a:p>
        </p:txBody>
      </p:sp>
      <p:sp>
        <p:nvSpPr>
          <p:cNvPr id="31" name="Shape 28"/>
          <p:cNvSpPr/>
          <p:nvPr/>
        </p:nvSpPr>
        <p:spPr>
          <a:xfrm>
            <a:off x="779383" y="6092309"/>
            <a:ext cx="7585234" cy="1484590"/>
          </a:xfrm>
          <a:prstGeom prst="roundRect">
            <a:avLst>
              <a:gd name="adj" fmla="val 4135"/>
            </a:avLst>
          </a:prstGeom>
          <a:solidFill>
            <a:srgbClr val="D2D2E0"/>
          </a:solidFill>
          <a:ln/>
        </p:spPr>
      </p:sp>
      <p:pic>
        <p:nvPicPr>
          <p:cNvPr id="32" name="Image 1" descr="preencoded.png"/>
          <p:cNvPicPr>
            <a:picLocks noChangeAspect="1"/>
          </p:cNvPicPr>
          <p:nvPr/>
        </p:nvPicPr>
        <p:blipFill>
          <a:blip r:embed="rId4"/>
          <a:stretch>
            <a:fillRect/>
          </a:stretch>
        </p:blipFill>
        <p:spPr>
          <a:xfrm>
            <a:off x="925473" y="6290191"/>
            <a:ext cx="228243" cy="182642"/>
          </a:xfrm>
          <a:prstGeom prst="rect">
            <a:avLst/>
          </a:prstGeom>
        </p:spPr>
      </p:pic>
      <p:sp>
        <p:nvSpPr>
          <p:cNvPr id="33" name="Text 29"/>
          <p:cNvSpPr/>
          <p:nvPr/>
        </p:nvSpPr>
        <p:spPr>
          <a:xfrm>
            <a:off x="1299805" y="6274832"/>
            <a:ext cx="2323267" cy="228243"/>
          </a:xfrm>
          <a:prstGeom prst="rect">
            <a:avLst/>
          </a:prstGeom>
          <a:noFill/>
          <a:ln/>
        </p:spPr>
        <p:txBody>
          <a:bodyPr wrap="none" lIns="0" tIns="0" rIns="0" bIns="0" rtlCol="0" anchor="t"/>
          <a:lstStyle/>
          <a:p>
            <a:pPr marL="0" indent="0" algn="l">
              <a:lnSpc>
                <a:spcPts val="1750"/>
              </a:lnSpc>
              <a:buNone/>
            </a:pPr>
            <a:r>
              <a:rPr lang="en-US" dirty="0">
                <a:solidFill>
                  <a:srgbClr val="000000"/>
                </a:solidFill>
                <a:latin typeface="Times New Roman" panose="02020603050405020304" pitchFamily="18" charset="0"/>
                <a:ea typeface="Raleway" pitchFamily="34" charset="-122"/>
                <a:cs typeface="Times New Roman" panose="02020603050405020304" pitchFamily="18" charset="0"/>
              </a:rPr>
              <a:t>Бағалау критерийі (3 балл)</a:t>
            </a:r>
            <a:endParaRPr lang="en-US" dirty="0">
              <a:latin typeface="Times New Roman" panose="02020603050405020304" pitchFamily="18" charset="0"/>
              <a:cs typeface="Times New Roman" panose="02020603050405020304" pitchFamily="18" charset="0"/>
            </a:endParaRPr>
          </a:p>
        </p:txBody>
      </p:sp>
      <p:sp>
        <p:nvSpPr>
          <p:cNvPr id="34" name="Text 30"/>
          <p:cNvSpPr/>
          <p:nvPr/>
        </p:nvSpPr>
        <p:spPr>
          <a:xfrm>
            <a:off x="1299805" y="6649164"/>
            <a:ext cx="6918722" cy="233839"/>
          </a:xfrm>
          <a:prstGeom prst="rect">
            <a:avLst/>
          </a:prstGeom>
          <a:noFill/>
          <a:ln/>
        </p:spPr>
        <p:txBody>
          <a:bodyPr wrap="none" lIns="0" tIns="0" rIns="0" bIns="0" rtlCol="0" anchor="t"/>
          <a:lstStyle/>
          <a:p>
            <a:pPr marL="342900" indent="-342900" algn="l">
              <a:lnSpc>
                <a:spcPts val="1800"/>
              </a:lnSpc>
              <a:buSzPct val="100000"/>
              <a:buChar char="•"/>
            </a:pPr>
            <a:r>
              <a:rPr lang="en-US" sz="1400" b="1" dirty="0">
                <a:solidFill>
                  <a:srgbClr val="000000"/>
                </a:solidFill>
                <a:latin typeface="Times New Roman" panose="02020603050405020304" pitchFamily="18" charset="0"/>
                <a:ea typeface="Roboto" pitchFamily="34" charset="-122"/>
                <a:cs typeface="Times New Roman" panose="02020603050405020304" pitchFamily="18" charset="0"/>
              </a:rPr>
              <a:t>1 балл:</a:t>
            </a:r>
            <a:r>
              <a:rPr lang="en-US" sz="1400" dirty="0">
                <a:solidFill>
                  <a:srgbClr val="000000"/>
                </a:solidFill>
                <a:latin typeface="Times New Roman" panose="02020603050405020304" pitchFamily="18" charset="0"/>
                <a:ea typeface="Roboto" pitchFamily="34" charset="-122"/>
                <a:cs typeface="Times New Roman" panose="02020603050405020304" pitchFamily="18" charset="0"/>
              </a:rPr>
              <a:t> екі тәсілді салыстырып, бақылау нәтижесін жазады</a:t>
            </a:r>
            <a:endParaRPr lang="en-US" sz="1400" dirty="0">
              <a:latin typeface="Times New Roman" panose="02020603050405020304" pitchFamily="18" charset="0"/>
              <a:cs typeface="Times New Roman" panose="02020603050405020304" pitchFamily="18" charset="0"/>
            </a:endParaRPr>
          </a:p>
        </p:txBody>
      </p:sp>
      <p:sp>
        <p:nvSpPr>
          <p:cNvPr id="35" name="Text 31"/>
          <p:cNvSpPr/>
          <p:nvPr/>
        </p:nvSpPr>
        <p:spPr>
          <a:xfrm>
            <a:off x="1299805" y="6934081"/>
            <a:ext cx="6918722" cy="233839"/>
          </a:xfrm>
          <a:prstGeom prst="rect">
            <a:avLst/>
          </a:prstGeom>
          <a:noFill/>
          <a:ln/>
        </p:spPr>
        <p:txBody>
          <a:bodyPr wrap="none" lIns="0" tIns="0" rIns="0" bIns="0" rtlCol="0" anchor="t"/>
          <a:lstStyle/>
          <a:p>
            <a:pPr marL="342900" indent="-342900" algn="l">
              <a:lnSpc>
                <a:spcPts val="1800"/>
              </a:lnSpc>
              <a:buSzPct val="100000"/>
              <a:buChar char="•"/>
            </a:pPr>
            <a:r>
              <a:rPr lang="en-US" sz="1400" b="1" dirty="0">
                <a:solidFill>
                  <a:srgbClr val="000000"/>
                </a:solidFill>
                <a:latin typeface="Times New Roman" panose="02020603050405020304" pitchFamily="18" charset="0"/>
                <a:ea typeface="Roboto" pitchFamily="34" charset="-122"/>
                <a:cs typeface="Times New Roman" panose="02020603050405020304" pitchFamily="18" charset="0"/>
              </a:rPr>
              <a:t>1 балл:</a:t>
            </a:r>
            <a:r>
              <a:rPr lang="en-US" sz="1400" dirty="0">
                <a:solidFill>
                  <a:srgbClr val="000000"/>
                </a:solidFill>
                <a:latin typeface="Times New Roman" panose="02020603050405020304" pitchFamily="18" charset="0"/>
                <a:ea typeface="Roboto" pitchFamily="34" charset="-122"/>
                <a:cs typeface="Times New Roman" panose="02020603050405020304" pitchFamily="18" charset="0"/>
              </a:rPr>
              <a:t> F = Δp/Δt идеясымен дұрыс түсіндіреді</a:t>
            </a:r>
            <a:endParaRPr lang="en-US" sz="1400" dirty="0">
              <a:latin typeface="Times New Roman" panose="02020603050405020304" pitchFamily="18" charset="0"/>
              <a:cs typeface="Times New Roman" panose="02020603050405020304" pitchFamily="18" charset="0"/>
            </a:endParaRPr>
          </a:p>
        </p:txBody>
      </p:sp>
      <p:sp>
        <p:nvSpPr>
          <p:cNvPr id="36" name="Text 32"/>
          <p:cNvSpPr/>
          <p:nvPr/>
        </p:nvSpPr>
        <p:spPr>
          <a:xfrm>
            <a:off x="1299805" y="7218998"/>
            <a:ext cx="6918722" cy="233839"/>
          </a:xfrm>
          <a:prstGeom prst="rect">
            <a:avLst/>
          </a:prstGeom>
          <a:noFill/>
          <a:ln/>
        </p:spPr>
        <p:txBody>
          <a:bodyPr wrap="none" lIns="0" tIns="0" rIns="0" bIns="0" rtlCol="0" anchor="t"/>
          <a:lstStyle/>
          <a:p>
            <a:pPr marL="342900" indent="-342900" algn="l">
              <a:lnSpc>
                <a:spcPts val="1800"/>
              </a:lnSpc>
              <a:buSzPct val="100000"/>
              <a:buChar char="•"/>
            </a:pPr>
            <a:r>
              <a:rPr lang="en-US" sz="1400" b="1" dirty="0">
                <a:solidFill>
                  <a:srgbClr val="000000"/>
                </a:solidFill>
                <a:latin typeface="Times New Roman" panose="02020603050405020304" pitchFamily="18" charset="0"/>
                <a:ea typeface="Roboto" pitchFamily="34" charset="-122"/>
                <a:cs typeface="Times New Roman" panose="02020603050405020304" pitchFamily="18" charset="0"/>
              </a:rPr>
              <a:t>1 балл:</a:t>
            </a:r>
            <a:r>
              <a:rPr lang="en-US" sz="1400" dirty="0">
                <a:solidFill>
                  <a:srgbClr val="000000"/>
                </a:solidFill>
                <a:latin typeface="Times New Roman" panose="02020603050405020304" pitchFamily="18" charset="0"/>
                <a:ea typeface="Roboto" pitchFamily="34" charset="-122"/>
                <a:cs typeface="Times New Roman" panose="02020603050405020304" pitchFamily="18" charset="0"/>
              </a:rPr>
              <a:t> еңбек/қауіпсіздікке қатысты нақты ереже ұсынады</a:t>
            </a:r>
            <a:endParaRPr lang="en-US"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553879"/>
            <a:ext cx="7188279" cy="496133"/>
          </a:xfrm>
          <a:prstGeom prst="rect">
            <a:avLst/>
          </a:prstGeom>
          <a:noFill/>
          <a:ln/>
        </p:spPr>
        <p:txBody>
          <a:bodyPr wrap="none" lIns="0" tIns="0" rIns="0" bIns="0" rtlCol="0" anchor="t"/>
          <a:lstStyle/>
          <a:p>
            <a:pPr marL="0" indent="0" algn="l">
              <a:lnSpc>
                <a:spcPts val="3900"/>
              </a:lnSpc>
              <a:buNone/>
            </a:pPr>
            <a:r>
              <a:rPr lang="en-US" sz="4400" dirty="0">
                <a:solidFill>
                  <a:srgbClr val="1B1B27"/>
                </a:solidFill>
                <a:latin typeface="Times New Roman" panose="02020603050405020304" pitchFamily="18" charset="0"/>
                <a:ea typeface="Raleway" pitchFamily="34" charset="-122"/>
                <a:cs typeface="Times New Roman" panose="02020603050405020304" pitchFamily="18" charset="0"/>
              </a:rPr>
              <a:t>Өзін-өзі тексеру және үй тапсырмасы</a:t>
            </a:r>
            <a:endParaRPr lang="en-US" sz="4400" dirty="0">
              <a:latin typeface="Times New Roman" panose="02020603050405020304" pitchFamily="18" charset="0"/>
              <a:cs typeface="Times New Roman" panose="02020603050405020304" pitchFamily="18" charset="0"/>
            </a:endParaRPr>
          </a:p>
        </p:txBody>
      </p:sp>
      <p:sp>
        <p:nvSpPr>
          <p:cNvPr id="3" name="Shape 1"/>
          <p:cNvSpPr/>
          <p:nvPr/>
        </p:nvSpPr>
        <p:spPr>
          <a:xfrm>
            <a:off x="793790" y="1367552"/>
            <a:ext cx="13042821" cy="2198727"/>
          </a:xfrm>
          <a:prstGeom prst="roundRect">
            <a:avLst>
              <a:gd name="adj" fmla="val 3033"/>
            </a:avLst>
          </a:prstGeom>
          <a:solidFill>
            <a:srgbClr val="FFFFFF">
              <a:alpha val="95000"/>
            </a:srgbClr>
          </a:solidFill>
          <a:ln w="22860">
            <a:solidFill>
              <a:srgbClr val="C7C7D0"/>
            </a:solidFill>
            <a:prstDash val="solid"/>
          </a:ln>
        </p:spPr>
      </p:sp>
      <p:sp>
        <p:nvSpPr>
          <p:cNvPr id="4" name="Text 2"/>
          <p:cNvSpPr/>
          <p:nvPr/>
        </p:nvSpPr>
        <p:spPr>
          <a:xfrm>
            <a:off x="975360" y="1549122"/>
            <a:ext cx="2049899" cy="248007"/>
          </a:xfrm>
          <a:prstGeom prst="rect">
            <a:avLst/>
          </a:prstGeom>
          <a:noFill/>
          <a:ln/>
        </p:spPr>
        <p:txBody>
          <a:bodyPr wrap="none" lIns="0" tIns="0" rIns="0" bIns="0" rtlCol="0" anchor="t"/>
          <a:lstStyle/>
          <a:p>
            <a:pPr marL="0" indent="0" algn="l">
              <a:lnSpc>
                <a:spcPts val="195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Өзін-өзі тексеру тесті</a:t>
            </a:r>
            <a:endParaRPr lang="en-US" sz="2400" dirty="0">
              <a:latin typeface="Times New Roman" panose="02020603050405020304" pitchFamily="18" charset="0"/>
              <a:cs typeface="Times New Roman" panose="02020603050405020304" pitchFamily="18" charset="0"/>
            </a:endParaRPr>
          </a:p>
        </p:txBody>
      </p:sp>
      <p:sp>
        <p:nvSpPr>
          <p:cNvPr id="5" name="Text 3"/>
          <p:cNvSpPr/>
          <p:nvPr/>
        </p:nvSpPr>
        <p:spPr>
          <a:xfrm>
            <a:off x="975360" y="1892379"/>
            <a:ext cx="12679680" cy="254079"/>
          </a:xfrm>
          <a:prstGeom prst="rect">
            <a:avLst/>
          </a:prstGeom>
          <a:noFill/>
          <a:ln/>
        </p:spPr>
        <p:txBody>
          <a:bodyPr wrap="none" lIns="0" tIns="0" rIns="0" bIns="0" rtlCol="0" anchor="t"/>
          <a:lstStyle/>
          <a:p>
            <a:pPr marL="342900" indent="-342900" algn="l">
              <a:lnSpc>
                <a:spcPts val="2000"/>
              </a:lnSpc>
              <a:buSzPct val="100000"/>
              <a:buFont typeface="+mj-lt"/>
              <a:buAutoNum type="arabicPeriod"/>
            </a:pP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p формуласы: _______________________</a:t>
            </a:r>
            <a:endParaRPr lang="en-US" sz="2000" dirty="0">
              <a:latin typeface="Times New Roman" panose="02020603050405020304" pitchFamily="18" charset="0"/>
              <a:cs typeface="Times New Roman" panose="02020603050405020304" pitchFamily="18" charset="0"/>
            </a:endParaRPr>
          </a:p>
        </p:txBody>
      </p:sp>
      <p:sp>
        <p:nvSpPr>
          <p:cNvPr id="6" name="Text 4"/>
          <p:cNvSpPr/>
          <p:nvPr/>
        </p:nvSpPr>
        <p:spPr>
          <a:xfrm>
            <a:off x="975360" y="2201942"/>
            <a:ext cx="12679680" cy="254079"/>
          </a:xfrm>
          <a:prstGeom prst="rect">
            <a:avLst/>
          </a:prstGeom>
          <a:noFill/>
          <a:ln/>
        </p:spPr>
        <p:txBody>
          <a:bodyPr wrap="none" lIns="0" tIns="0" rIns="0" bIns="0" rtlCol="0" anchor="t"/>
          <a:lstStyle/>
          <a:p>
            <a:pPr marL="342900" indent="-342900" algn="l">
              <a:lnSpc>
                <a:spcPts val="2000"/>
              </a:lnSpc>
              <a:buSzPct val="100000"/>
              <a:buFont typeface="+mj-lt"/>
              <a:buAutoNum type="arabicPeriod" startAt="2"/>
            </a:pP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J формуласы: _______________________</a:t>
            </a:r>
            <a:endParaRPr lang="en-US" sz="2000" dirty="0">
              <a:latin typeface="Times New Roman" panose="02020603050405020304" pitchFamily="18" charset="0"/>
              <a:cs typeface="Times New Roman" panose="02020603050405020304" pitchFamily="18" charset="0"/>
            </a:endParaRPr>
          </a:p>
        </p:txBody>
      </p:sp>
      <p:sp>
        <p:nvSpPr>
          <p:cNvPr id="7" name="Text 5"/>
          <p:cNvSpPr/>
          <p:nvPr/>
        </p:nvSpPr>
        <p:spPr>
          <a:xfrm>
            <a:off x="975360" y="2511504"/>
            <a:ext cx="12679680" cy="254079"/>
          </a:xfrm>
          <a:prstGeom prst="rect">
            <a:avLst/>
          </a:prstGeom>
          <a:noFill/>
          <a:ln/>
        </p:spPr>
        <p:txBody>
          <a:bodyPr wrap="none" lIns="0" tIns="0" rIns="0" bIns="0" rtlCol="0" anchor="t"/>
          <a:lstStyle/>
          <a:p>
            <a:pPr marL="342900" indent="-342900" algn="l">
              <a:lnSpc>
                <a:spcPts val="2000"/>
              </a:lnSpc>
              <a:buSzPct val="100000"/>
              <a:buFont typeface="+mj-lt"/>
              <a:buAutoNum type="arabicPeriod" startAt="3"/>
            </a:pP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J = Δp нені білдіреді? _______________________</a:t>
            </a:r>
            <a:endParaRPr lang="en-US" sz="2000" dirty="0">
              <a:latin typeface="Times New Roman" panose="02020603050405020304" pitchFamily="18" charset="0"/>
              <a:cs typeface="Times New Roman" panose="02020603050405020304" pitchFamily="18" charset="0"/>
            </a:endParaRPr>
          </a:p>
        </p:txBody>
      </p:sp>
      <p:sp>
        <p:nvSpPr>
          <p:cNvPr id="8" name="Text 6"/>
          <p:cNvSpPr/>
          <p:nvPr/>
        </p:nvSpPr>
        <p:spPr>
          <a:xfrm>
            <a:off x="975360" y="2821067"/>
            <a:ext cx="12679680" cy="254079"/>
          </a:xfrm>
          <a:prstGeom prst="rect">
            <a:avLst/>
          </a:prstGeom>
          <a:noFill/>
          <a:ln/>
        </p:spPr>
        <p:txBody>
          <a:bodyPr wrap="none" lIns="0" tIns="0" rIns="0" bIns="0" rtlCol="0" anchor="t"/>
          <a:lstStyle/>
          <a:p>
            <a:pPr marL="342900" indent="-342900" algn="l">
              <a:lnSpc>
                <a:spcPts val="2000"/>
              </a:lnSpc>
              <a:buSzPct val="100000"/>
              <a:buFont typeface="+mj-lt"/>
              <a:buAutoNum type="arabicPeriod" startAt="4"/>
            </a:pP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Δt артса, F қалай өзгереді? _______________________</a:t>
            </a:r>
            <a:endParaRPr lang="en-US" sz="2000" dirty="0">
              <a:latin typeface="Times New Roman" panose="02020603050405020304" pitchFamily="18" charset="0"/>
              <a:cs typeface="Times New Roman" panose="02020603050405020304" pitchFamily="18" charset="0"/>
            </a:endParaRPr>
          </a:p>
        </p:txBody>
      </p:sp>
      <p:sp>
        <p:nvSpPr>
          <p:cNvPr id="9" name="Text 7"/>
          <p:cNvSpPr/>
          <p:nvPr/>
        </p:nvSpPr>
        <p:spPr>
          <a:xfrm>
            <a:off x="975360" y="3130629"/>
            <a:ext cx="12679680" cy="254079"/>
          </a:xfrm>
          <a:prstGeom prst="rect">
            <a:avLst/>
          </a:prstGeom>
          <a:noFill/>
          <a:ln/>
        </p:spPr>
        <p:txBody>
          <a:bodyPr wrap="none" lIns="0" tIns="0" rIns="0" bIns="0" rtlCol="0" anchor="t"/>
          <a:lstStyle/>
          <a:p>
            <a:pPr marL="342900" indent="-342900" algn="l">
              <a:lnSpc>
                <a:spcPts val="2000"/>
              </a:lnSpc>
              <a:buSzPct val="100000"/>
              <a:buFont typeface="+mj-lt"/>
              <a:buAutoNum type="arabicPeriod" startAt="5"/>
            </a:pP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Өлшем бірлігі: p — _________, J — _________</a:t>
            </a:r>
            <a:endParaRPr lang="en-US" sz="2000" dirty="0">
              <a:latin typeface="Times New Roman" panose="02020603050405020304" pitchFamily="18" charset="0"/>
              <a:cs typeface="Times New Roman" panose="02020603050405020304" pitchFamily="18" charset="0"/>
            </a:endParaRPr>
          </a:p>
        </p:txBody>
      </p:sp>
      <p:sp>
        <p:nvSpPr>
          <p:cNvPr id="10" name="Shape 8"/>
          <p:cNvSpPr/>
          <p:nvPr/>
        </p:nvSpPr>
        <p:spPr>
          <a:xfrm>
            <a:off x="793790" y="3824215"/>
            <a:ext cx="13042821" cy="27384"/>
          </a:xfrm>
          <a:prstGeom prst="rect">
            <a:avLst/>
          </a:prstGeom>
          <a:solidFill>
            <a:srgbClr val="3C3939">
              <a:alpha val="50000"/>
            </a:srgbClr>
          </a:solidFill>
          <a:ln/>
        </p:spPr>
      </p:sp>
      <p:sp>
        <p:nvSpPr>
          <p:cNvPr id="11" name="Text 9"/>
          <p:cNvSpPr/>
          <p:nvPr/>
        </p:nvSpPr>
        <p:spPr>
          <a:xfrm>
            <a:off x="793790" y="4089678"/>
            <a:ext cx="6640116" cy="396835"/>
          </a:xfrm>
          <a:prstGeom prst="rect">
            <a:avLst/>
          </a:prstGeom>
          <a:noFill/>
          <a:ln/>
        </p:spPr>
        <p:txBody>
          <a:bodyPr wrap="none" lIns="0" tIns="0" rIns="0" bIns="0" rtlCol="0" anchor="t"/>
          <a:lstStyle/>
          <a:p>
            <a:pPr marL="0" indent="0" algn="l">
              <a:lnSpc>
                <a:spcPts val="3100"/>
              </a:lnSpc>
              <a:buNone/>
            </a:pPr>
            <a:r>
              <a:rPr lang="en-US" sz="4000" dirty="0">
                <a:solidFill>
                  <a:srgbClr val="1B1B27"/>
                </a:solidFill>
                <a:latin typeface="Times New Roman" panose="02020603050405020304" pitchFamily="18" charset="0"/>
                <a:ea typeface="Raleway" pitchFamily="34" charset="-122"/>
                <a:cs typeface="Times New Roman" panose="02020603050405020304" pitchFamily="18" charset="0"/>
              </a:rPr>
              <a:t>Үй тапсырмасы (келесі сабақта тексеріледі)</a:t>
            </a:r>
            <a:endParaRPr lang="en-US" sz="4000" dirty="0">
              <a:latin typeface="Times New Roman" panose="02020603050405020304" pitchFamily="18" charset="0"/>
              <a:cs typeface="Times New Roman" panose="02020603050405020304" pitchFamily="18" charset="0"/>
            </a:endParaRPr>
          </a:p>
        </p:txBody>
      </p:sp>
      <p:sp>
        <p:nvSpPr>
          <p:cNvPr id="12" name="Text 10"/>
          <p:cNvSpPr/>
          <p:nvPr/>
        </p:nvSpPr>
        <p:spPr>
          <a:xfrm>
            <a:off x="1031915" y="4962763"/>
            <a:ext cx="3651052" cy="248007"/>
          </a:xfrm>
          <a:prstGeom prst="rect">
            <a:avLst/>
          </a:prstGeom>
          <a:noFill/>
          <a:ln/>
        </p:spPr>
        <p:txBody>
          <a:bodyPr wrap="none" lIns="0" tIns="0" rIns="0" bIns="0" rtlCol="0" anchor="t"/>
          <a:lstStyle/>
          <a:p>
            <a:pPr marL="0" indent="0" algn="l">
              <a:lnSpc>
                <a:spcPts val="1950"/>
              </a:lnSpc>
              <a:buNone/>
            </a:pPr>
            <a:r>
              <a:rPr lang="en-US" sz="2400" dirty="0">
                <a:solidFill>
                  <a:srgbClr val="1B1B27"/>
                </a:solidFill>
                <a:latin typeface="Times New Roman" panose="02020603050405020304" pitchFamily="18" charset="0"/>
                <a:ea typeface="Raleway" pitchFamily="34" charset="-122"/>
                <a:cs typeface="Times New Roman" panose="02020603050405020304" pitchFamily="18" charset="0"/>
              </a:rPr>
              <a:t>ИИ қолдану арқылы зерттеу (ChatGPT)</a:t>
            </a:r>
            <a:endParaRPr lang="en-US" sz="2400" dirty="0">
              <a:latin typeface="Times New Roman" panose="02020603050405020304" pitchFamily="18" charset="0"/>
              <a:cs typeface="Times New Roman" panose="02020603050405020304" pitchFamily="18" charset="0"/>
            </a:endParaRPr>
          </a:p>
        </p:txBody>
      </p:sp>
      <p:sp>
        <p:nvSpPr>
          <p:cNvPr id="13" name="Text 11"/>
          <p:cNvSpPr/>
          <p:nvPr/>
        </p:nvSpPr>
        <p:spPr>
          <a:xfrm>
            <a:off x="1031915" y="5448895"/>
            <a:ext cx="12804696" cy="254079"/>
          </a:xfrm>
          <a:prstGeom prst="rect">
            <a:avLst/>
          </a:prstGeom>
          <a:noFill/>
          <a:ln/>
        </p:spPr>
        <p:txBody>
          <a:bodyPr wrap="none" lIns="0" tIns="0" rIns="0" bIns="0" rtlCol="0" anchor="t"/>
          <a:lstStyle/>
          <a:p>
            <a:pPr marL="0" indent="0" algn="l">
              <a:lnSpc>
                <a:spcPts val="2000"/>
              </a:lnSpc>
              <a:buNone/>
            </a:pPr>
            <a:r>
              <a:rPr lang="en-US" sz="2000" b="1" dirty="0">
                <a:solidFill>
                  <a:srgbClr val="3C3939"/>
                </a:solidFill>
                <a:latin typeface="Times New Roman" panose="02020603050405020304" pitchFamily="18" charset="0"/>
                <a:ea typeface="Roboto" pitchFamily="34" charset="-122"/>
                <a:cs typeface="Times New Roman" panose="02020603050405020304" pitchFamily="18" charset="0"/>
              </a:rPr>
              <a:t>Тақырып:</a:t>
            </a: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 «Қауіпсіздік белдігі/эйрбэг күшті қалай азайтады?»</a:t>
            </a:r>
            <a:endParaRPr lang="en-US" sz="2000" dirty="0">
              <a:latin typeface="Times New Roman" panose="02020603050405020304" pitchFamily="18" charset="0"/>
              <a:cs typeface="Times New Roman" panose="02020603050405020304" pitchFamily="18" charset="0"/>
            </a:endParaRPr>
          </a:p>
        </p:txBody>
      </p:sp>
      <p:sp>
        <p:nvSpPr>
          <p:cNvPr id="14" name="Shape 12"/>
          <p:cNvSpPr/>
          <p:nvPr/>
        </p:nvSpPr>
        <p:spPr>
          <a:xfrm>
            <a:off x="793790" y="4724638"/>
            <a:ext cx="22860" cy="1156930"/>
          </a:xfrm>
          <a:prstGeom prst="rect">
            <a:avLst/>
          </a:prstGeom>
          <a:solidFill>
            <a:srgbClr val="1B1B27"/>
          </a:solidFill>
          <a:ln/>
        </p:spPr>
      </p:sp>
      <p:sp>
        <p:nvSpPr>
          <p:cNvPr id="15" name="Shape 13"/>
          <p:cNvSpPr/>
          <p:nvPr/>
        </p:nvSpPr>
        <p:spPr>
          <a:xfrm>
            <a:off x="793790" y="6147435"/>
            <a:ext cx="79296" cy="79296"/>
          </a:xfrm>
          <a:prstGeom prst="roundRect">
            <a:avLst>
              <a:gd name="adj" fmla="val 576574"/>
            </a:avLst>
          </a:prstGeom>
          <a:solidFill>
            <a:srgbClr val="1B1B27"/>
          </a:solidFill>
          <a:ln/>
        </p:spPr>
      </p:sp>
      <p:sp>
        <p:nvSpPr>
          <p:cNvPr id="16" name="Text 14"/>
          <p:cNvSpPr/>
          <p:nvPr/>
        </p:nvSpPr>
        <p:spPr>
          <a:xfrm>
            <a:off x="1031796" y="6060162"/>
            <a:ext cx="3977283" cy="254079"/>
          </a:xfrm>
          <a:prstGeom prst="rect">
            <a:avLst/>
          </a:prstGeom>
          <a:noFill/>
          <a:ln/>
        </p:spPr>
        <p:txBody>
          <a:bodyPr wrap="none" lIns="0" tIns="0" rIns="0" bIns="0" rtlCol="0" anchor="t"/>
          <a:lstStyle/>
          <a:p>
            <a:pPr marL="0" indent="0" algn="l">
              <a:lnSpc>
                <a:spcPts val="2000"/>
              </a:lnSpc>
              <a:buNone/>
            </a:pP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5–7 сөйлем түсіндірме жазыңдар</a:t>
            </a:r>
            <a:endParaRPr lang="en-US" sz="2000" dirty="0">
              <a:latin typeface="Times New Roman" panose="02020603050405020304" pitchFamily="18" charset="0"/>
              <a:cs typeface="Times New Roman" panose="02020603050405020304" pitchFamily="18" charset="0"/>
            </a:endParaRPr>
          </a:p>
        </p:txBody>
      </p:sp>
      <p:sp>
        <p:nvSpPr>
          <p:cNvPr id="17" name="Shape 15"/>
          <p:cNvSpPr/>
          <p:nvPr/>
        </p:nvSpPr>
        <p:spPr>
          <a:xfrm>
            <a:off x="5207437" y="6147435"/>
            <a:ext cx="79296" cy="79296"/>
          </a:xfrm>
          <a:prstGeom prst="roundRect">
            <a:avLst>
              <a:gd name="adj" fmla="val 576574"/>
            </a:avLst>
          </a:prstGeom>
          <a:solidFill>
            <a:srgbClr val="1B1B27"/>
          </a:solidFill>
          <a:ln/>
        </p:spPr>
      </p:sp>
      <p:sp>
        <p:nvSpPr>
          <p:cNvPr id="18" name="Text 16"/>
          <p:cNvSpPr/>
          <p:nvPr/>
        </p:nvSpPr>
        <p:spPr>
          <a:xfrm>
            <a:off x="5445443" y="6060162"/>
            <a:ext cx="3977402" cy="508159"/>
          </a:xfrm>
          <a:prstGeom prst="rect">
            <a:avLst/>
          </a:prstGeom>
          <a:noFill/>
          <a:ln/>
        </p:spPr>
        <p:txBody>
          <a:bodyPr wrap="square" lIns="0" tIns="0" rIns="0" bIns="0" rtlCol="0" anchor="t"/>
          <a:lstStyle/>
          <a:p>
            <a:pPr marL="0" indent="0" algn="l">
              <a:lnSpc>
                <a:spcPts val="2000"/>
              </a:lnSpc>
              <a:buNone/>
            </a:pP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1 сандық мысал: Δt екі түрлі болсын, күшті салыстырыңдар</a:t>
            </a:r>
            <a:endParaRPr lang="en-US" sz="2000" dirty="0">
              <a:latin typeface="Times New Roman" panose="02020603050405020304" pitchFamily="18" charset="0"/>
              <a:cs typeface="Times New Roman" panose="02020603050405020304" pitchFamily="18" charset="0"/>
            </a:endParaRPr>
          </a:p>
        </p:txBody>
      </p:sp>
      <p:sp>
        <p:nvSpPr>
          <p:cNvPr id="19" name="Shape 17"/>
          <p:cNvSpPr/>
          <p:nvPr/>
        </p:nvSpPr>
        <p:spPr>
          <a:xfrm>
            <a:off x="9621203" y="6147435"/>
            <a:ext cx="79296" cy="79296"/>
          </a:xfrm>
          <a:prstGeom prst="roundRect">
            <a:avLst>
              <a:gd name="adj" fmla="val 576574"/>
            </a:avLst>
          </a:prstGeom>
          <a:solidFill>
            <a:srgbClr val="1B1B27"/>
          </a:solidFill>
          <a:ln/>
        </p:spPr>
      </p:sp>
      <p:sp>
        <p:nvSpPr>
          <p:cNvPr id="20" name="Text 18"/>
          <p:cNvSpPr/>
          <p:nvPr/>
        </p:nvSpPr>
        <p:spPr>
          <a:xfrm>
            <a:off x="9859208" y="6060162"/>
            <a:ext cx="3977283" cy="508159"/>
          </a:xfrm>
          <a:prstGeom prst="rect">
            <a:avLst/>
          </a:prstGeom>
          <a:noFill/>
          <a:ln/>
        </p:spPr>
        <p:txBody>
          <a:bodyPr wrap="square" lIns="0" tIns="0" rIns="0" bIns="0" rtlCol="0" anchor="t"/>
          <a:lstStyle/>
          <a:p>
            <a:pPr marL="0" indent="0" algn="l">
              <a:lnSpc>
                <a:spcPts val="2000"/>
              </a:lnSpc>
              <a:buNone/>
            </a:pP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Соңында: «ИИ: ChatGPT қолданылды» деп белгілеңдер</a:t>
            </a:r>
            <a:endParaRPr lang="en-US" sz="2000" dirty="0">
              <a:latin typeface="Times New Roman" panose="02020603050405020304" pitchFamily="18" charset="0"/>
              <a:cs typeface="Times New Roman" panose="02020603050405020304" pitchFamily="18" charset="0"/>
            </a:endParaRPr>
          </a:p>
        </p:txBody>
      </p:sp>
      <p:sp>
        <p:nvSpPr>
          <p:cNvPr id="21" name="Shape 19"/>
          <p:cNvSpPr/>
          <p:nvPr/>
        </p:nvSpPr>
        <p:spPr>
          <a:xfrm>
            <a:off x="793790" y="6746915"/>
            <a:ext cx="13042821" cy="928687"/>
          </a:xfrm>
          <a:prstGeom prst="roundRect">
            <a:avLst>
              <a:gd name="adj" fmla="val 7181"/>
            </a:avLst>
          </a:prstGeom>
          <a:solidFill>
            <a:srgbClr val="D2D2E0"/>
          </a:solidFill>
          <a:ln/>
        </p:spPr>
      </p:sp>
      <p:pic>
        <p:nvPicPr>
          <p:cNvPr id="22" name="Image 0" descr="preencoded.png"/>
          <p:cNvPicPr>
            <a:picLocks noChangeAspect="1"/>
          </p:cNvPicPr>
          <p:nvPr/>
        </p:nvPicPr>
        <p:blipFill>
          <a:blip r:embed="rId3"/>
          <a:stretch>
            <a:fillRect/>
          </a:stretch>
        </p:blipFill>
        <p:spPr>
          <a:xfrm>
            <a:off x="952500" y="6981587"/>
            <a:ext cx="198358" cy="158710"/>
          </a:xfrm>
          <a:prstGeom prst="rect">
            <a:avLst/>
          </a:prstGeom>
        </p:spPr>
      </p:pic>
      <p:sp>
        <p:nvSpPr>
          <p:cNvPr id="23" name="Text 20"/>
          <p:cNvSpPr/>
          <p:nvPr/>
        </p:nvSpPr>
        <p:spPr>
          <a:xfrm>
            <a:off x="1309568" y="6945273"/>
            <a:ext cx="12368332" cy="508159"/>
          </a:xfrm>
          <a:prstGeom prst="rect">
            <a:avLst/>
          </a:prstGeom>
          <a:noFill/>
          <a:ln/>
        </p:spPr>
        <p:txBody>
          <a:bodyPr wrap="square" lIns="0" tIns="0" rIns="0" bIns="0" rtlCol="0" anchor="t"/>
          <a:lstStyle/>
          <a:p>
            <a:pPr marL="0" indent="0" algn="l">
              <a:lnSpc>
                <a:spcPts val="2000"/>
              </a:lnSpc>
              <a:buNone/>
            </a:pPr>
            <a:r>
              <a:rPr lang="en-US" sz="2000" b="1" dirty="0">
                <a:solidFill>
                  <a:srgbClr val="000000"/>
                </a:solidFill>
                <a:latin typeface="Times New Roman" panose="02020603050405020304" pitchFamily="18" charset="0"/>
                <a:ea typeface="Roboto" pitchFamily="34" charset="-122"/>
                <a:cs typeface="Times New Roman" panose="02020603050405020304" pitchFamily="18" charset="0"/>
              </a:rPr>
              <a:t>Назар аударыңыз:</a:t>
            </a:r>
            <a:r>
              <a:rPr lang="en-US" sz="2000" dirty="0">
                <a:solidFill>
                  <a:srgbClr val="000000"/>
                </a:solidFill>
                <a:latin typeface="Times New Roman" panose="02020603050405020304" pitchFamily="18" charset="0"/>
                <a:ea typeface="Roboto" pitchFamily="34" charset="-122"/>
                <a:cs typeface="Times New Roman" panose="02020603050405020304" pitchFamily="18" charset="0"/>
              </a:rPr>
              <a:t> Үй тапсырмасын орындағанда импульс пен күш импульсі туралы бүгінгі сабақта үйренген білімдеріңді пайдаланыңдар. Қауіпсіздік құралдары уақытты ұзарту арқылы күшті азайтады!</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855827"/>
            <a:ext cx="4477226" cy="403146"/>
          </a:xfrm>
          <a:prstGeom prst="rect">
            <a:avLst/>
          </a:prstGeom>
          <a:noFill/>
          <a:ln/>
        </p:spPr>
        <p:txBody>
          <a:bodyPr wrap="none" lIns="0" tIns="0" rIns="0" bIns="0" rtlCol="0" anchor="t"/>
          <a:lstStyle/>
          <a:p>
            <a:pPr marL="0" indent="0" algn="l">
              <a:lnSpc>
                <a:spcPts val="3150"/>
              </a:lnSpc>
              <a:buNone/>
            </a:pPr>
            <a:r>
              <a:rPr lang="en-US" sz="4400" dirty="0">
                <a:solidFill>
                  <a:srgbClr val="1B1B27"/>
                </a:solidFill>
                <a:latin typeface="Times New Roman" panose="02020603050405020304" pitchFamily="18" charset="0"/>
                <a:ea typeface="Raleway" pitchFamily="34" charset="-122"/>
                <a:cs typeface="Times New Roman" panose="02020603050405020304" pitchFamily="18" charset="0"/>
              </a:rPr>
              <a:t>Дене импульсі — негізгі ұғым</a:t>
            </a:r>
            <a:endParaRPr lang="en-US" sz="4400" dirty="0">
              <a:latin typeface="Times New Roman" panose="02020603050405020304" pitchFamily="18" charset="0"/>
              <a:cs typeface="Times New Roman" panose="02020603050405020304" pitchFamily="18" charset="0"/>
            </a:endParaRPr>
          </a:p>
        </p:txBody>
      </p:sp>
      <p:sp>
        <p:nvSpPr>
          <p:cNvPr id="4" name="Shape 1"/>
          <p:cNvSpPr/>
          <p:nvPr/>
        </p:nvSpPr>
        <p:spPr>
          <a:xfrm>
            <a:off x="793790" y="2452449"/>
            <a:ext cx="3713678" cy="1525191"/>
          </a:xfrm>
          <a:prstGeom prst="roundRect">
            <a:avLst>
              <a:gd name="adj" fmla="val 3553"/>
            </a:avLst>
          </a:prstGeom>
          <a:solidFill>
            <a:srgbClr val="E1E1EA"/>
          </a:solidFill>
          <a:ln w="7620">
            <a:solidFill>
              <a:srgbClr val="C7C7D0"/>
            </a:solidFill>
            <a:prstDash val="solid"/>
          </a:ln>
        </p:spPr>
      </p:sp>
      <p:sp>
        <p:nvSpPr>
          <p:cNvPr id="5" name="Text 2"/>
          <p:cNvSpPr/>
          <p:nvPr/>
        </p:nvSpPr>
        <p:spPr>
          <a:xfrm>
            <a:off x="930354" y="2589014"/>
            <a:ext cx="1612583" cy="201454"/>
          </a:xfrm>
          <a:prstGeom prst="rect">
            <a:avLst/>
          </a:prstGeom>
          <a:noFill/>
          <a:ln/>
        </p:spPr>
        <p:txBody>
          <a:bodyPr wrap="none" lIns="0" tIns="0" rIns="0" bIns="0" rtlCol="0" anchor="t"/>
          <a:lstStyle/>
          <a:p>
            <a:pPr marL="0" indent="0" algn="l">
              <a:lnSpc>
                <a:spcPts val="155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Анықтама</a:t>
            </a:r>
            <a:endParaRPr lang="en-US" sz="2400" dirty="0">
              <a:latin typeface="Times New Roman" panose="02020603050405020304" pitchFamily="18" charset="0"/>
              <a:cs typeface="Times New Roman" panose="02020603050405020304" pitchFamily="18" charset="0"/>
            </a:endParaRPr>
          </a:p>
        </p:txBody>
      </p:sp>
      <p:sp>
        <p:nvSpPr>
          <p:cNvPr id="6" name="Text 3"/>
          <p:cNvSpPr/>
          <p:nvPr/>
        </p:nvSpPr>
        <p:spPr>
          <a:xfrm>
            <a:off x="930354" y="2867858"/>
            <a:ext cx="3440549" cy="619363"/>
          </a:xfrm>
          <a:prstGeom prst="rect">
            <a:avLst/>
          </a:prstGeom>
          <a:noFill/>
          <a:ln/>
        </p:spPr>
        <p:txBody>
          <a:bodyPr wrap="square" lIns="0" tIns="0" rIns="0" bIns="0" rtlCol="0" anchor="t"/>
          <a:lstStyle/>
          <a:p>
            <a:pPr marL="0" indent="0" algn="l">
              <a:lnSpc>
                <a:spcPts val="1600"/>
              </a:lnSpc>
              <a:buNone/>
            </a:pP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Дене импульсі</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деп дененің массасы мен оның жылдамдығының көбейтіндісіне тең векторлық физикалық шаманы атайды.</a:t>
            </a:r>
            <a:endParaRPr lang="en-US" sz="1600" dirty="0">
              <a:latin typeface="Times New Roman" panose="02020603050405020304" pitchFamily="18" charset="0"/>
              <a:cs typeface="Times New Roman" panose="02020603050405020304" pitchFamily="18" charset="0"/>
            </a:endParaRPr>
          </a:p>
        </p:txBody>
      </p:sp>
      <p:sp>
        <p:nvSpPr>
          <p:cNvPr id="7" name="Shape 4"/>
          <p:cNvSpPr/>
          <p:nvPr/>
        </p:nvSpPr>
        <p:spPr>
          <a:xfrm>
            <a:off x="4636413" y="2452449"/>
            <a:ext cx="3713798" cy="1525191"/>
          </a:xfrm>
          <a:prstGeom prst="roundRect">
            <a:avLst>
              <a:gd name="adj" fmla="val 3553"/>
            </a:avLst>
          </a:prstGeom>
          <a:solidFill>
            <a:srgbClr val="E1E1EA"/>
          </a:solidFill>
          <a:ln w="7620">
            <a:solidFill>
              <a:srgbClr val="C7C7D0"/>
            </a:solidFill>
            <a:prstDash val="solid"/>
          </a:ln>
        </p:spPr>
      </p:sp>
      <p:sp>
        <p:nvSpPr>
          <p:cNvPr id="8" name="Text 5"/>
          <p:cNvSpPr/>
          <p:nvPr/>
        </p:nvSpPr>
        <p:spPr>
          <a:xfrm>
            <a:off x="4772978" y="2589014"/>
            <a:ext cx="1612583" cy="201454"/>
          </a:xfrm>
          <a:prstGeom prst="rect">
            <a:avLst/>
          </a:prstGeom>
          <a:noFill/>
          <a:ln/>
        </p:spPr>
        <p:txBody>
          <a:bodyPr wrap="none" lIns="0" tIns="0" rIns="0" bIns="0" rtlCol="0" anchor="t"/>
          <a:lstStyle/>
          <a:p>
            <a:pPr marL="0" indent="0" algn="l">
              <a:lnSpc>
                <a:spcPts val="155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Белгіленуі</a:t>
            </a:r>
            <a:endParaRPr lang="en-US" sz="2400" dirty="0">
              <a:latin typeface="Times New Roman" panose="02020603050405020304" pitchFamily="18" charset="0"/>
              <a:cs typeface="Times New Roman" panose="02020603050405020304" pitchFamily="18" charset="0"/>
            </a:endParaRPr>
          </a:p>
        </p:txBody>
      </p:sp>
      <p:pic>
        <p:nvPicPr>
          <p:cNvPr id="9" name="Image 1" descr="preencoded.png"/>
          <p:cNvPicPr>
            <a:picLocks noChangeAspect="1"/>
          </p:cNvPicPr>
          <p:nvPr/>
        </p:nvPicPr>
        <p:blipFill>
          <a:blip r:embed="rId4"/>
          <a:stretch>
            <a:fillRect/>
          </a:stretch>
        </p:blipFill>
        <p:spPr>
          <a:xfrm>
            <a:off x="4772978" y="2935486"/>
            <a:ext cx="523994" cy="554117"/>
          </a:xfrm>
          <a:prstGeom prst="rect">
            <a:avLst/>
          </a:prstGeom>
        </p:spPr>
      </p:pic>
      <p:sp>
        <p:nvSpPr>
          <p:cNvPr id="10" name="Text 6"/>
          <p:cNvSpPr/>
          <p:nvPr/>
        </p:nvSpPr>
        <p:spPr>
          <a:xfrm>
            <a:off x="4772978" y="3634621"/>
            <a:ext cx="3440668" cy="206454"/>
          </a:xfrm>
          <a:prstGeom prst="rect">
            <a:avLst/>
          </a:prstGeom>
          <a:noFill/>
          <a:ln/>
        </p:spPr>
        <p:txBody>
          <a:bodyPr wrap="none" lIns="0" tIns="0" rIns="0" bIns="0" rtlCol="0" anchor="t"/>
          <a:lstStyle/>
          <a:p>
            <a:pPr marL="0" indent="0" algn="l">
              <a:lnSpc>
                <a:spcPts val="1600"/>
              </a:lnSpc>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p әрпі — дене импульсі</a:t>
            </a:r>
            <a:endParaRPr lang="en-US" sz="1600" dirty="0">
              <a:latin typeface="Times New Roman" panose="02020603050405020304" pitchFamily="18" charset="0"/>
              <a:cs typeface="Times New Roman" panose="02020603050405020304" pitchFamily="18" charset="0"/>
            </a:endParaRPr>
          </a:p>
        </p:txBody>
      </p:sp>
      <p:sp>
        <p:nvSpPr>
          <p:cNvPr id="11" name="Shape 7"/>
          <p:cNvSpPr/>
          <p:nvPr/>
        </p:nvSpPr>
        <p:spPr>
          <a:xfrm>
            <a:off x="793790" y="4106585"/>
            <a:ext cx="7556421" cy="764619"/>
          </a:xfrm>
          <a:prstGeom prst="roundRect">
            <a:avLst>
              <a:gd name="adj" fmla="val 7086"/>
            </a:avLst>
          </a:prstGeom>
          <a:solidFill>
            <a:srgbClr val="E1E1EA"/>
          </a:solidFill>
          <a:ln w="7620">
            <a:solidFill>
              <a:srgbClr val="C7C7D0"/>
            </a:solidFill>
            <a:prstDash val="solid"/>
          </a:ln>
        </p:spPr>
      </p:sp>
      <p:sp>
        <p:nvSpPr>
          <p:cNvPr id="12" name="Text 8"/>
          <p:cNvSpPr/>
          <p:nvPr/>
        </p:nvSpPr>
        <p:spPr>
          <a:xfrm>
            <a:off x="930354" y="4243149"/>
            <a:ext cx="1612583" cy="201454"/>
          </a:xfrm>
          <a:prstGeom prst="rect">
            <a:avLst/>
          </a:prstGeom>
          <a:noFill/>
          <a:ln/>
        </p:spPr>
        <p:txBody>
          <a:bodyPr wrap="none" lIns="0" tIns="0" rIns="0" bIns="0" rtlCol="0" anchor="t"/>
          <a:lstStyle/>
          <a:p>
            <a:pPr marL="0" indent="0" algn="l">
              <a:lnSpc>
                <a:spcPts val="155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Формула</a:t>
            </a:r>
            <a:endParaRPr lang="en-US" sz="2400" dirty="0">
              <a:latin typeface="Times New Roman" panose="02020603050405020304" pitchFamily="18" charset="0"/>
              <a:cs typeface="Times New Roman" panose="02020603050405020304" pitchFamily="18" charset="0"/>
            </a:endParaRPr>
          </a:p>
        </p:txBody>
      </p:sp>
      <p:sp>
        <p:nvSpPr>
          <p:cNvPr id="13" name="Shape 9"/>
          <p:cNvSpPr/>
          <p:nvPr/>
        </p:nvSpPr>
        <p:spPr>
          <a:xfrm>
            <a:off x="793790" y="5016222"/>
            <a:ext cx="7556421" cy="754499"/>
          </a:xfrm>
          <a:prstGeom prst="roundRect">
            <a:avLst>
              <a:gd name="adj" fmla="val 7181"/>
            </a:avLst>
          </a:prstGeom>
          <a:solidFill>
            <a:srgbClr val="D2D2E0"/>
          </a:solidFill>
          <a:ln/>
        </p:spPr>
      </p:sp>
      <p:pic>
        <p:nvPicPr>
          <p:cNvPr id="14" name="Image 2" descr="preencoded.png"/>
          <p:cNvPicPr>
            <a:picLocks noChangeAspect="1"/>
          </p:cNvPicPr>
          <p:nvPr/>
        </p:nvPicPr>
        <p:blipFill>
          <a:blip r:embed="rId5"/>
          <a:stretch>
            <a:fillRect/>
          </a:stretch>
        </p:blipFill>
        <p:spPr>
          <a:xfrm>
            <a:off x="922734" y="5209223"/>
            <a:ext cx="161211" cy="128945"/>
          </a:xfrm>
          <a:prstGeom prst="rect">
            <a:avLst/>
          </a:prstGeom>
        </p:spPr>
      </p:pic>
      <p:sp>
        <p:nvSpPr>
          <p:cNvPr id="15" name="Text 10"/>
          <p:cNvSpPr/>
          <p:nvPr/>
        </p:nvSpPr>
        <p:spPr>
          <a:xfrm>
            <a:off x="1212890" y="5177314"/>
            <a:ext cx="7008376" cy="412909"/>
          </a:xfrm>
          <a:prstGeom prst="rect">
            <a:avLst/>
          </a:prstGeom>
          <a:noFill/>
          <a:ln/>
        </p:spPr>
        <p:txBody>
          <a:bodyPr wrap="square" lIns="0" tIns="0" rIns="0" bIns="0" rtlCol="0" anchor="t"/>
          <a:lstStyle/>
          <a:p>
            <a:pPr marL="0" indent="0" algn="l">
              <a:lnSpc>
                <a:spcPts val="1600"/>
              </a:lnSpc>
              <a:buNone/>
            </a:pPr>
            <a:r>
              <a:rPr lang="en-US" sz="1600" b="1" dirty="0">
                <a:solidFill>
                  <a:srgbClr val="000000"/>
                </a:solidFill>
                <a:latin typeface="Times New Roman" panose="02020603050405020304" pitchFamily="18" charset="0"/>
                <a:ea typeface="Roboto" pitchFamily="34" charset="-122"/>
                <a:cs typeface="Times New Roman" panose="02020603050405020304" pitchFamily="18" charset="0"/>
              </a:rPr>
              <a:t>Дене импульсі</a:t>
            </a:r>
            <a:r>
              <a:rPr lang="en-US" sz="1600" dirty="0">
                <a:solidFill>
                  <a:srgbClr val="000000"/>
                </a:solidFill>
                <a:latin typeface="Times New Roman" panose="02020603050405020304" pitchFamily="18" charset="0"/>
                <a:ea typeface="Roboto" pitchFamily="34" charset="-122"/>
                <a:cs typeface="Times New Roman" panose="02020603050405020304" pitchFamily="18" charset="0"/>
              </a:rPr>
              <a:t> дененің қозғалысының қаншалықты «күшті» екенін көрсетеді. Бұл екі факторға байланысты: массасы мен жылдамдығы.</a:t>
            </a:r>
            <a:endParaRPr lang="en-US" sz="1600" dirty="0">
              <a:latin typeface="Times New Roman" panose="02020603050405020304" pitchFamily="18" charset="0"/>
              <a:cs typeface="Times New Roman" panose="02020603050405020304" pitchFamily="18" charset="0"/>
            </a:endParaRPr>
          </a:p>
        </p:txBody>
      </p:sp>
      <p:sp>
        <p:nvSpPr>
          <p:cNvPr id="16" name="Text 11"/>
          <p:cNvSpPr/>
          <p:nvPr/>
        </p:nvSpPr>
        <p:spPr>
          <a:xfrm>
            <a:off x="793790" y="5915739"/>
            <a:ext cx="7556421" cy="206454"/>
          </a:xfrm>
          <a:prstGeom prst="rect">
            <a:avLst/>
          </a:prstGeom>
          <a:noFill/>
          <a:ln/>
        </p:spPr>
        <p:txBody>
          <a:bodyPr wrap="none" lIns="0" tIns="0" rIns="0" bIns="0" rtlCol="0" anchor="t"/>
          <a:lstStyle/>
          <a:p>
            <a:pPr marL="342900" indent="-342900" algn="l">
              <a:lnSpc>
                <a:spcPts val="1600"/>
              </a:lnSpc>
              <a:buSzPct val="100000"/>
              <a:buChar char="•"/>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Ауыр дене, баяу қозғалса да, үлкен импульске ие болуы мүмкін.</a:t>
            </a:r>
            <a:endParaRPr lang="en-US" sz="1600" dirty="0">
              <a:latin typeface="Times New Roman" panose="02020603050405020304" pitchFamily="18" charset="0"/>
              <a:cs typeface="Times New Roman" panose="02020603050405020304" pitchFamily="18" charset="0"/>
            </a:endParaRPr>
          </a:p>
        </p:txBody>
      </p:sp>
      <p:sp>
        <p:nvSpPr>
          <p:cNvPr id="17" name="Text 12"/>
          <p:cNvSpPr/>
          <p:nvPr/>
        </p:nvSpPr>
        <p:spPr>
          <a:xfrm>
            <a:off x="793790" y="6167318"/>
            <a:ext cx="7556421" cy="206454"/>
          </a:xfrm>
          <a:prstGeom prst="rect">
            <a:avLst/>
          </a:prstGeom>
          <a:noFill/>
          <a:ln/>
        </p:spPr>
        <p:txBody>
          <a:bodyPr wrap="none" lIns="0" tIns="0" rIns="0" bIns="0" rtlCol="0" anchor="t"/>
          <a:lstStyle/>
          <a:p>
            <a:pPr marL="342900" indent="-342900" algn="l">
              <a:lnSpc>
                <a:spcPts val="1600"/>
              </a:lnSpc>
              <a:buSzPct val="100000"/>
              <a:buChar char="•"/>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Жылдамдығы үлкен жеңіл дене де үлкен импульске ие болуы мүмкін.</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3"/>
          <a:stretch>
            <a:fillRect/>
          </a:stretch>
        </p:blipFill>
        <p:spPr>
          <a:xfrm>
            <a:off x="9392007" y="2451378"/>
            <a:ext cx="4990267" cy="3326844"/>
          </a:xfrm>
          <a:prstGeom prst="rect">
            <a:avLst/>
          </a:prstGeom>
        </p:spPr>
      </p:pic>
      <p:sp>
        <p:nvSpPr>
          <p:cNvPr id="4" name="Text 0"/>
          <p:cNvSpPr/>
          <p:nvPr/>
        </p:nvSpPr>
        <p:spPr>
          <a:xfrm>
            <a:off x="793790" y="2239447"/>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Times New Roman" panose="02020603050405020304" pitchFamily="18" charset="0"/>
                <a:ea typeface="Raleway" pitchFamily="34" charset="-122"/>
                <a:cs typeface="Times New Roman" panose="02020603050405020304" pitchFamily="18" charset="0"/>
              </a:rPr>
              <a:t>Импульстің бағыты</a:t>
            </a:r>
            <a:endParaRPr lang="en-US" sz="3900" dirty="0">
              <a:latin typeface="Times New Roman" panose="02020603050405020304" pitchFamily="18" charset="0"/>
              <a:cs typeface="Times New Roman" panose="02020603050405020304" pitchFamily="18" charset="0"/>
            </a:endParaRPr>
          </a:p>
        </p:txBody>
      </p:sp>
      <p:sp>
        <p:nvSpPr>
          <p:cNvPr id="5" name="Text 1"/>
          <p:cNvSpPr/>
          <p:nvPr/>
        </p:nvSpPr>
        <p:spPr>
          <a:xfrm>
            <a:off x="793790" y="2938820"/>
            <a:ext cx="3969425"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Times New Roman" panose="02020603050405020304" pitchFamily="18" charset="0"/>
                <a:ea typeface="Raleway" pitchFamily="34" charset="-122"/>
                <a:cs typeface="Times New Roman" panose="02020603050405020304" pitchFamily="18" charset="0"/>
              </a:rPr>
              <a:t>Есте сақтаңыз</a:t>
            </a:r>
            <a:endParaRPr lang="en-US" sz="3100" dirty="0">
              <a:latin typeface="Times New Roman" panose="02020603050405020304" pitchFamily="18" charset="0"/>
              <a:cs typeface="Times New Roman" panose="02020603050405020304" pitchFamily="18" charset="0"/>
            </a:endParaRPr>
          </a:p>
        </p:txBody>
      </p:sp>
      <p:sp>
        <p:nvSpPr>
          <p:cNvPr id="6" name="Text 2"/>
          <p:cNvSpPr/>
          <p:nvPr/>
        </p:nvSpPr>
        <p:spPr>
          <a:xfrm>
            <a:off x="1091446" y="3955852"/>
            <a:ext cx="7258764" cy="635079"/>
          </a:xfrm>
          <a:prstGeom prst="rect">
            <a:avLst/>
          </a:prstGeom>
          <a:noFill/>
          <a:ln/>
        </p:spPr>
        <p:txBody>
          <a:bodyPr wrap="square" lIns="0" tIns="0" rIns="0" bIns="0" rtlCol="0" anchor="t"/>
          <a:lstStyle/>
          <a:p>
            <a:pPr marL="0" indent="0" algn="l">
              <a:lnSpc>
                <a:spcPts val="2500"/>
              </a:lnSpc>
              <a:buNone/>
            </a:pPr>
            <a:r>
              <a:rPr lang="en-US" sz="1550" b="1" dirty="0">
                <a:solidFill>
                  <a:srgbClr val="3C3939"/>
                </a:solidFill>
                <a:latin typeface="Times New Roman" panose="02020603050405020304" pitchFamily="18" charset="0"/>
                <a:ea typeface="Roboto" pitchFamily="34" charset="-122"/>
                <a:cs typeface="Times New Roman" panose="02020603050405020304" pitchFamily="18" charset="0"/>
              </a:rPr>
              <a:t>Дене импульсінің бағыты оның жылдамдығының бағытымен әрдайым сәйкес келеді.</a:t>
            </a:r>
            <a:endParaRPr lang="en-US" sz="1550" dirty="0">
              <a:latin typeface="Times New Roman" panose="02020603050405020304" pitchFamily="18" charset="0"/>
              <a:cs typeface="Times New Roman" panose="02020603050405020304" pitchFamily="18" charset="0"/>
            </a:endParaRPr>
          </a:p>
        </p:txBody>
      </p:sp>
      <p:sp>
        <p:nvSpPr>
          <p:cNvPr id="7" name="Shape 3"/>
          <p:cNvSpPr/>
          <p:nvPr/>
        </p:nvSpPr>
        <p:spPr>
          <a:xfrm>
            <a:off x="793790" y="3732609"/>
            <a:ext cx="22860" cy="1081564"/>
          </a:xfrm>
          <a:prstGeom prst="rect">
            <a:avLst/>
          </a:prstGeom>
          <a:solidFill>
            <a:srgbClr val="1B1B27"/>
          </a:solidFill>
          <a:ln/>
        </p:spPr>
      </p:sp>
      <p:sp>
        <p:nvSpPr>
          <p:cNvPr id="8" name="Text 4"/>
          <p:cNvSpPr/>
          <p:nvPr/>
        </p:nvSpPr>
        <p:spPr>
          <a:xfrm>
            <a:off x="793790" y="5037415"/>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3C3939"/>
                </a:solidFill>
                <a:latin typeface="Times New Roman" panose="02020603050405020304" pitchFamily="18" charset="0"/>
                <a:ea typeface="Roboto" pitchFamily="34" charset="-122"/>
                <a:cs typeface="Times New Roman" panose="02020603050405020304" pitchFamily="18" charset="0"/>
              </a:rPr>
              <a:t>Импульс — бұл векторлық шама. Дене қай бағытта қозғалса, оның импульсі де сол бағытта болады. Бұл маңызды қасиет денелердің соқтығысуы мен өзара әрекеттесуін талдауға көмектеседі.</a:t>
            </a:r>
            <a:endParaRPr lang="en-US" sz="15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660559"/>
            <a:ext cx="3225165" cy="403146"/>
          </a:xfrm>
          <a:prstGeom prst="rect">
            <a:avLst/>
          </a:prstGeom>
          <a:noFill/>
          <a:ln/>
        </p:spPr>
        <p:txBody>
          <a:bodyPr wrap="none" lIns="0" tIns="0" rIns="0" bIns="0" rtlCol="0" anchor="t"/>
          <a:lstStyle/>
          <a:p>
            <a:pPr marL="0" indent="0" algn="l">
              <a:lnSpc>
                <a:spcPts val="3150"/>
              </a:lnSpc>
              <a:buNone/>
            </a:pPr>
            <a:r>
              <a:rPr lang="en-US" sz="2500" dirty="0">
                <a:solidFill>
                  <a:srgbClr val="1B1B27"/>
                </a:solidFill>
                <a:latin typeface="Times New Roman" panose="02020603050405020304" pitchFamily="18" charset="0"/>
                <a:ea typeface="Raleway" pitchFamily="34" charset="-122"/>
                <a:cs typeface="Times New Roman" panose="02020603050405020304" pitchFamily="18" charset="0"/>
              </a:rPr>
              <a:t>Сыныпқа сұрақ</a:t>
            </a:r>
            <a:endParaRPr lang="en-US" sz="2500" dirty="0">
              <a:latin typeface="Times New Roman" panose="02020603050405020304" pitchFamily="18" charset="0"/>
              <a:cs typeface="Times New Roman" panose="02020603050405020304" pitchFamily="18" charset="0"/>
            </a:endParaRPr>
          </a:p>
        </p:txBody>
      </p:sp>
      <p:sp>
        <p:nvSpPr>
          <p:cNvPr id="3" name="Text 1"/>
          <p:cNvSpPr/>
          <p:nvPr/>
        </p:nvSpPr>
        <p:spPr>
          <a:xfrm>
            <a:off x="793790" y="1257181"/>
            <a:ext cx="11350109" cy="806291"/>
          </a:xfrm>
          <a:prstGeom prst="rect">
            <a:avLst/>
          </a:prstGeom>
          <a:noFill/>
          <a:ln/>
        </p:spPr>
        <p:txBody>
          <a:bodyPr wrap="none" lIns="0" tIns="0" rIns="0" bIns="0" rtlCol="0" anchor="t"/>
          <a:lstStyle/>
          <a:p>
            <a:pPr marL="0" indent="0" algn="l">
              <a:lnSpc>
                <a:spcPts val="6300"/>
              </a:lnSpc>
              <a:buNone/>
            </a:pPr>
            <a:r>
              <a:rPr lang="en-US" sz="5050" dirty="0">
                <a:solidFill>
                  <a:srgbClr val="1B1B27"/>
                </a:solidFill>
                <a:latin typeface="Times New Roman" panose="02020603050405020304" pitchFamily="18" charset="0"/>
                <a:ea typeface="Raleway" pitchFamily="34" charset="-122"/>
                <a:cs typeface="Times New Roman" panose="02020603050405020304" pitchFamily="18" charset="0"/>
              </a:rPr>
              <a:t>Кез келген дененің импульсі бар ма?</a:t>
            </a:r>
            <a:endParaRPr lang="en-US" sz="5050" dirty="0">
              <a:latin typeface="Times New Roman" panose="02020603050405020304" pitchFamily="18" charset="0"/>
              <a:cs typeface="Times New Roman" panose="02020603050405020304" pitchFamily="18" charset="0"/>
            </a:endParaRPr>
          </a:p>
        </p:txBody>
      </p:sp>
      <p:sp>
        <p:nvSpPr>
          <p:cNvPr id="4" name="Shape 2"/>
          <p:cNvSpPr/>
          <p:nvPr/>
        </p:nvSpPr>
        <p:spPr>
          <a:xfrm>
            <a:off x="793790" y="2450425"/>
            <a:ext cx="6456878" cy="1672709"/>
          </a:xfrm>
          <a:prstGeom prst="roundRect">
            <a:avLst>
              <a:gd name="adj" fmla="val 4373"/>
            </a:avLst>
          </a:prstGeom>
          <a:solidFill>
            <a:srgbClr val="FFFFFF">
              <a:alpha val="95000"/>
            </a:srgbClr>
          </a:solidFill>
          <a:ln/>
        </p:spPr>
      </p:sp>
      <p:sp>
        <p:nvSpPr>
          <p:cNvPr id="5" name="Shape 3"/>
          <p:cNvSpPr/>
          <p:nvPr/>
        </p:nvSpPr>
        <p:spPr>
          <a:xfrm>
            <a:off x="793790" y="2435185"/>
            <a:ext cx="6456878" cy="60960"/>
          </a:xfrm>
          <a:prstGeom prst="roundRect">
            <a:avLst>
              <a:gd name="adj" fmla="val 88884"/>
            </a:avLst>
          </a:prstGeom>
          <a:solidFill>
            <a:srgbClr val="1B1B27"/>
          </a:solidFill>
          <a:ln/>
        </p:spPr>
      </p:sp>
      <p:sp>
        <p:nvSpPr>
          <p:cNvPr id="6" name="Shape 4"/>
          <p:cNvSpPr/>
          <p:nvPr/>
        </p:nvSpPr>
        <p:spPr>
          <a:xfrm>
            <a:off x="3828693" y="2256949"/>
            <a:ext cx="386953" cy="386953"/>
          </a:xfrm>
          <a:prstGeom prst="roundRect">
            <a:avLst>
              <a:gd name="adj" fmla="val 236308"/>
            </a:avLst>
          </a:prstGeom>
          <a:solidFill>
            <a:srgbClr val="1B1B27"/>
          </a:solidFill>
          <a:ln/>
        </p:spPr>
      </p:sp>
      <p:sp>
        <p:nvSpPr>
          <p:cNvPr id="7" name="Text 5"/>
          <p:cNvSpPr/>
          <p:nvPr/>
        </p:nvSpPr>
        <p:spPr>
          <a:xfrm>
            <a:off x="3944779" y="2353628"/>
            <a:ext cx="154781" cy="193477"/>
          </a:xfrm>
          <a:prstGeom prst="rect">
            <a:avLst/>
          </a:prstGeom>
          <a:noFill/>
          <a:ln/>
        </p:spPr>
        <p:txBody>
          <a:bodyPr wrap="none" lIns="0" tIns="0" rIns="0" bIns="0" rtlCol="0" anchor="t"/>
          <a:lstStyle/>
          <a:p>
            <a:pPr marL="0" indent="0" algn="l">
              <a:lnSpc>
                <a:spcPct val="150000"/>
              </a:lnSpc>
              <a:buNone/>
            </a:pPr>
            <a:r>
              <a:rPr lang="en-US" dirty="0">
                <a:solidFill>
                  <a:srgbClr val="FFFFFF"/>
                </a:solidFill>
                <a:latin typeface="Times New Roman" panose="02020603050405020304" pitchFamily="18" charset="0"/>
                <a:ea typeface="Raleway" pitchFamily="34" charset="-122"/>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8" name="Text 6"/>
          <p:cNvSpPr/>
          <p:nvPr/>
        </p:nvSpPr>
        <p:spPr>
          <a:xfrm>
            <a:off x="937974" y="2772847"/>
            <a:ext cx="2416493" cy="201454"/>
          </a:xfrm>
          <a:prstGeom prst="rect">
            <a:avLst/>
          </a:prstGeom>
          <a:noFill/>
          <a:ln/>
        </p:spPr>
        <p:txBody>
          <a:bodyPr wrap="none" lIns="0" tIns="0" rIns="0" bIns="0" rtlCol="0" anchor="t"/>
          <a:lstStyle/>
          <a:p>
            <a:pPr marL="0" indent="0" algn="l">
              <a:lnSpc>
                <a:spcPct val="150000"/>
              </a:lnSpc>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Жауап: Жоқ, барлық дене емес</a:t>
            </a:r>
            <a:endParaRPr lang="en-US" dirty="0">
              <a:latin typeface="Times New Roman" panose="02020603050405020304" pitchFamily="18" charset="0"/>
              <a:cs typeface="Times New Roman" panose="02020603050405020304" pitchFamily="18" charset="0"/>
            </a:endParaRPr>
          </a:p>
        </p:txBody>
      </p:sp>
      <p:sp>
        <p:nvSpPr>
          <p:cNvPr id="9" name="Text 7"/>
          <p:cNvSpPr/>
          <p:nvPr/>
        </p:nvSpPr>
        <p:spPr>
          <a:xfrm>
            <a:off x="937974" y="3051691"/>
            <a:ext cx="6168509" cy="206454"/>
          </a:xfrm>
          <a:prstGeom prst="rect">
            <a:avLst/>
          </a:prstGeom>
          <a:noFill/>
          <a:ln/>
        </p:spPr>
        <p:txBody>
          <a:bodyPr wrap="none" lIns="0" tIns="0" rIns="0" bIns="0" rtlCol="0" anchor="t"/>
          <a:lstStyle/>
          <a:p>
            <a:pPr marL="0" indent="0" algn="l">
              <a:lnSpc>
                <a:spcPct val="150000"/>
              </a:lnSpc>
              <a:buNone/>
            </a:pPr>
            <a:r>
              <a:rPr lang="en-US" dirty="0">
                <a:solidFill>
                  <a:srgbClr val="3C3939"/>
                </a:solidFill>
                <a:latin typeface="Times New Roman" panose="02020603050405020304" pitchFamily="18" charset="0"/>
                <a:ea typeface="Roboto" pitchFamily="34" charset="-122"/>
                <a:cs typeface="Times New Roman" panose="02020603050405020304" pitchFamily="18" charset="0"/>
              </a:rPr>
              <a:t>Импульс тек қозғалыстағы денеде болады. </a:t>
            </a:r>
            <a:endParaRPr lang="kk-KZ" dirty="0">
              <a:solidFill>
                <a:srgbClr val="3C3939"/>
              </a:solidFill>
              <a:latin typeface="Times New Roman" panose="02020603050405020304" pitchFamily="18" charset="0"/>
              <a:ea typeface="Roboto" pitchFamily="34" charset="-122"/>
              <a:cs typeface="Times New Roman" panose="02020603050405020304" pitchFamily="18" charset="0"/>
            </a:endParaRPr>
          </a:p>
          <a:p>
            <a:pPr marL="0" indent="0" algn="l">
              <a:lnSpc>
                <a:spcPct val="150000"/>
              </a:lnSpc>
              <a:buNone/>
            </a:pP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Егер</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дене тыныштықта болса, оның импульсі нөлге тең.</a:t>
            </a:r>
            <a:endParaRPr lang="en-US" dirty="0">
              <a:latin typeface="Times New Roman" panose="02020603050405020304" pitchFamily="18" charset="0"/>
              <a:cs typeface="Times New Roman" panose="02020603050405020304" pitchFamily="18" charset="0"/>
            </a:endParaRPr>
          </a:p>
        </p:txBody>
      </p:sp>
      <p:sp>
        <p:nvSpPr>
          <p:cNvPr id="10" name="Shape 8"/>
          <p:cNvSpPr/>
          <p:nvPr/>
        </p:nvSpPr>
        <p:spPr>
          <a:xfrm>
            <a:off x="7379613" y="2450425"/>
            <a:ext cx="6456998" cy="1672709"/>
          </a:xfrm>
          <a:prstGeom prst="roundRect">
            <a:avLst>
              <a:gd name="adj" fmla="val 4373"/>
            </a:avLst>
          </a:prstGeom>
          <a:solidFill>
            <a:srgbClr val="FFFFFF">
              <a:alpha val="95000"/>
            </a:srgbClr>
          </a:solidFill>
          <a:ln/>
        </p:spPr>
      </p:sp>
      <p:sp>
        <p:nvSpPr>
          <p:cNvPr id="11" name="Shape 9"/>
          <p:cNvSpPr/>
          <p:nvPr/>
        </p:nvSpPr>
        <p:spPr>
          <a:xfrm>
            <a:off x="7379613" y="2435185"/>
            <a:ext cx="6456998" cy="60960"/>
          </a:xfrm>
          <a:prstGeom prst="roundRect">
            <a:avLst>
              <a:gd name="adj" fmla="val 88884"/>
            </a:avLst>
          </a:prstGeom>
          <a:solidFill>
            <a:srgbClr val="1B1B27"/>
          </a:solidFill>
          <a:ln/>
        </p:spPr>
      </p:sp>
      <p:sp>
        <p:nvSpPr>
          <p:cNvPr id="12" name="Shape 10"/>
          <p:cNvSpPr/>
          <p:nvPr/>
        </p:nvSpPr>
        <p:spPr>
          <a:xfrm>
            <a:off x="10414635" y="2256949"/>
            <a:ext cx="386953" cy="386953"/>
          </a:xfrm>
          <a:prstGeom prst="roundRect">
            <a:avLst>
              <a:gd name="adj" fmla="val 236308"/>
            </a:avLst>
          </a:prstGeom>
          <a:solidFill>
            <a:srgbClr val="1B1B27"/>
          </a:solidFill>
          <a:ln/>
        </p:spPr>
      </p:sp>
      <p:sp>
        <p:nvSpPr>
          <p:cNvPr id="13" name="Text 11"/>
          <p:cNvSpPr/>
          <p:nvPr/>
        </p:nvSpPr>
        <p:spPr>
          <a:xfrm>
            <a:off x="10530721" y="2353628"/>
            <a:ext cx="154781" cy="193477"/>
          </a:xfrm>
          <a:prstGeom prst="rect">
            <a:avLst/>
          </a:prstGeom>
          <a:noFill/>
          <a:ln/>
        </p:spPr>
        <p:txBody>
          <a:bodyPr wrap="none" lIns="0" tIns="0" rIns="0" bIns="0" rtlCol="0" anchor="t"/>
          <a:lstStyle/>
          <a:p>
            <a:pPr marL="0" indent="0" algn="l">
              <a:lnSpc>
                <a:spcPct val="150000"/>
              </a:lnSpc>
              <a:buNone/>
            </a:pPr>
            <a:r>
              <a:rPr lang="en-US" dirty="0">
                <a:solidFill>
                  <a:srgbClr val="FFFFFF"/>
                </a:solidFill>
                <a:latin typeface="Times New Roman" panose="02020603050405020304" pitchFamily="18" charset="0"/>
                <a:ea typeface="Raleway" pitchFamily="34" charset="-122"/>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p:sp>
        <p:nvSpPr>
          <p:cNvPr id="14" name="Text 12"/>
          <p:cNvSpPr/>
          <p:nvPr/>
        </p:nvSpPr>
        <p:spPr>
          <a:xfrm>
            <a:off x="7523798" y="2772847"/>
            <a:ext cx="1612583" cy="201454"/>
          </a:xfrm>
          <a:prstGeom prst="rect">
            <a:avLst/>
          </a:prstGeom>
          <a:noFill/>
          <a:ln/>
        </p:spPr>
        <p:txBody>
          <a:bodyPr wrap="none" lIns="0" tIns="0" rIns="0" bIns="0" rtlCol="0" anchor="t"/>
          <a:lstStyle/>
          <a:p>
            <a:pPr marL="0" indent="0" algn="l">
              <a:lnSpc>
                <a:spcPct val="150000"/>
              </a:lnSpc>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Неліктен?</a:t>
            </a:r>
            <a:endParaRPr lang="en-US" dirty="0">
              <a:latin typeface="Times New Roman" panose="02020603050405020304" pitchFamily="18" charset="0"/>
              <a:cs typeface="Times New Roman" panose="02020603050405020304" pitchFamily="18" charset="0"/>
            </a:endParaRPr>
          </a:p>
        </p:txBody>
      </p:sp>
      <p:sp>
        <p:nvSpPr>
          <p:cNvPr id="15" name="Text 13"/>
          <p:cNvSpPr/>
          <p:nvPr/>
        </p:nvSpPr>
        <p:spPr>
          <a:xfrm>
            <a:off x="7523798" y="3051691"/>
            <a:ext cx="6168628" cy="206454"/>
          </a:xfrm>
          <a:prstGeom prst="rect">
            <a:avLst/>
          </a:prstGeom>
          <a:noFill/>
          <a:ln/>
        </p:spPr>
        <p:txBody>
          <a:bodyPr wrap="none" lIns="0" tIns="0" rIns="0" bIns="0" rtlCol="0" anchor="t"/>
          <a:lstStyle/>
          <a:p>
            <a:pPr marL="0" indent="0" algn="l">
              <a:lnSpc>
                <a:spcPct val="150000"/>
              </a:lnSpc>
              <a:buNone/>
            </a:pPr>
            <a:r>
              <a:rPr lang="en-US" dirty="0">
                <a:solidFill>
                  <a:srgbClr val="3C3939"/>
                </a:solidFill>
                <a:latin typeface="Times New Roman" panose="02020603050405020304" pitchFamily="18" charset="0"/>
                <a:ea typeface="Roboto" pitchFamily="34" charset="-122"/>
                <a:cs typeface="Times New Roman" panose="02020603050405020304" pitchFamily="18" charset="0"/>
              </a:rPr>
              <a:t>Егер дене тыныштықта болса, оның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жылдамдығы</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endParaRPr lang="kk-KZ" dirty="0">
              <a:solidFill>
                <a:srgbClr val="3C3939"/>
              </a:solidFill>
              <a:latin typeface="Times New Roman" panose="02020603050405020304" pitchFamily="18" charset="0"/>
              <a:ea typeface="Roboto" pitchFamily="34" charset="-122"/>
              <a:cs typeface="Times New Roman" panose="02020603050405020304" pitchFamily="18" charset="0"/>
            </a:endParaRPr>
          </a:p>
          <a:p>
            <a:pPr marL="0" indent="0" algn="l">
              <a:lnSpc>
                <a:spcPct val="150000"/>
              </a:lnSpc>
              <a:buNone/>
            </a:pP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нөлге</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тең (v = 0). Демек, импульс:</a:t>
            </a:r>
            <a:endParaRPr lang="en-US" dirty="0">
              <a:latin typeface="Times New Roman" panose="02020603050405020304" pitchFamily="18" charset="0"/>
              <a:cs typeface="Times New Roman" panose="02020603050405020304" pitchFamily="18" charset="0"/>
            </a:endParaRPr>
          </a:p>
        </p:txBody>
      </p:sp>
      <p:pic>
        <p:nvPicPr>
          <p:cNvPr id="16" name="Image 0" descr="preencoded.png"/>
          <p:cNvPicPr>
            <a:picLocks noChangeAspect="1"/>
          </p:cNvPicPr>
          <p:nvPr/>
        </p:nvPicPr>
        <p:blipFill>
          <a:blip r:embed="rId3"/>
          <a:stretch>
            <a:fillRect/>
          </a:stretch>
        </p:blipFill>
        <p:spPr>
          <a:xfrm>
            <a:off x="7523798" y="3403163"/>
            <a:ext cx="902970" cy="575786"/>
          </a:xfrm>
          <a:prstGeom prst="rect">
            <a:avLst/>
          </a:prstGeom>
        </p:spPr>
      </p:pic>
      <p:pic>
        <p:nvPicPr>
          <p:cNvPr id="17" name="Image 1" descr="preencoded.png"/>
          <p:cNvPicPr>
            <a:picLocks noChangeAspect="1"/>
          </p:cNvPicPr>
          <p:nvPr/>
        </p:nvPicPr>
        <p:blipFill>
          <a:blip r:embed="rId4"/>
          <a:stretch>
            <a:fillRect/>
          </a:stretch>
        </p:blipFill>
        <p:spPr>
          <a:xfrm>
            <a:off x="793790" y="4413171"/>
            <a:ext cx="3394472" cy="2640092"/>
          </a:xfrm>
          <a:prstGeom prst="rect">
            <a:avLst/>
          </a:prstGeom>
        </p:spPr>
      </p:pic>
      <p:sp>
        <p:nvSpPr>
          <p:cNvPr id="18" name="Text 14"/>
          <p:cNvSpPr/>
          <p:nvPr/>
        </p:nvSpPr>
        <p:spPr>
          <a:xfrm>
            <a:off x="793790" y="7198281"/>
            <a:ext cx="6364129" cy="206454"/>
          </a:xfrm>
          <a:prstGeom prst="rect">
            <a:avLst/>
          </a:prstGeom>
          <a:noFill/>
          <a:ln/>
        </p:spPr>
        <p:txBody>
          <a:bodyPr wrap="none" lIns="0" tIns="0" rIns="0" bIns="0" rtlCol="0" anchor="t"/>
          <a:lstStyle/>
          <a:p>
            <a:pPr marL="0" indent="0" algn="l">
              <a:lnSpc>
                <a:spcPct val="150000"/>
              </a:lnSpc>
              <a:buNone/>
            </a:pPr>
            <a:r>
              <a:rPr lang="en-US" dirty="0">
                <a:solidFill>
                  <a:srgbClr val="3C3939"/>
                </a:solidFill>
                <a:latin typeface="Times New Roman" panose="02020603050405020304" pitchFamily="18" charset="0"/>
                <a:ea typeface="Roboto" pitchFamily="34" charset="-122"/>
                <a:cs typeface="Times New Roman" panose="02020603050405020304" pitchFamily="18" charset="0"/>
              </a:rPr>
              <a:t>Тыныштықтағы дене</a:t>
            </a:r>
            <a:endParaRPr lang="en-US" dirty="0">
              <a:latin typeface="Times New Roman" panose="02020603050405020304" pitchFamily="18" charset="0"/>
              <a:cs typeface="Times New Roman" panose="02020603050405020304" pitchFamily="18" charset="0"/>
            </a:endParaRPr>
          </a:p>
        </p:txBody>
      </p:sp>
      <p:pic>
        <p:nvPicPr>
          <p:cNvPr id="19" name="Image 2" descr="preencoded.png"/>
          <p:cNvPicPr>
            <a:picLocks noChangeAspect="1"/>
          </p:cNvPicPr>
          <p:nvPr/>
        </p:nvPicPr>
        <p:blipFill>
          <a:blip r:embed="rId5"/>
          <a:stretch>
            <a:fillRect/>
          </a:stretch>
        </p:blipFill>
        <p:spPr>
          <a:xfrm>
            <a:off x="7480102" y="4413171"/>
            <a:ext cx="3225879" cy="2688193"/>
          </a:xfrm>
          <a:prstGeom prst="rect">
            <a:avLst/>
          </a:prstGeom>
        </p:spPr>
      </p:pic>
      <p:sp>
        <p:nvSpPr>
          <p:cNvPr id="20" name="Text 15"/>
          <p:cNvSpPr/>
          <p:nvPr/>
        </p:nvSpPr>
        <p:spPr>
          <a:xfrm>
            <a:off x="7480102" y="7246382"/>
            <a:ext cx="6364129" cy="206454"/>
          </a:xfrm>
          <a:prstGeom prst="rect">
            <a:avLst/>
          </a:prstGeom>
          <a:noFill/>
          <a:ln/>
        </p:spPr>
        <p:txBody>
          <a:bodyPr wrap="none" lIns="0" tIns="0" rIns="0" bIns="0" rtlCol="0" anchor="t"/>
          <a:lstStyle/>
          <a:p>
            <a:pPr marL="0" indent="0" algn="l">
              <a:lnSpc>
                <a:spcPct val="150000"/>
              </a:lnSpc>
              <a:buNone/>
            </a:pPr>
            <a:r>
              <a:rPr lang="en-US" dirty="0">
                <a:solidFill>
                  <a:srgbClr val="3C3939"/>
                </a:solidFill>
                <a:latin typeface="Times New Roman" panose="02020603050405020304" pitchFamily="18" charset="0"/>
                <a:ea typeface="Roboto" pitchFamily="34" charset="-122"/>
                <a:cs typeface="Times New Roman" panose="02020603050405020304" pitchFamily="18" charset="0"/>
              </a:rPr>
              <a:t>Қозғалыстағы дене</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590669"/>
            <a:ext cx="12713866" cy="589121"/>
          </a:xfrm>
          <a:prstGeom prst="rect">
            <a:avLst/>
          </a:prstGeom>
          <a:noFill/>
          <a:ln/>
        </p:spPr>
        <p:txBody>
          <a:bodyPr wrap="none" lIns="0" tIns="0" rIns="0" bIns="0" rtlCol="0" anchor="t"/>
          <a:lstStyle/>
          <a:p>
            <a:pPr>
              <a:lnSpc>
                <a:spcPts val="4600"/>
              </a:lnSpc>
            </a:pPr>
            <a:r>
              <a:rPr lang="en-US" sz="4000" dirty="0" err="1">
                <a:solidFill>
                  <a:srgbClr val="3C3939"/>
                </a:solidFill>
                <a:latin typeface="Times New Roman" panose="02020603050405020304" pitchFamily="18" charset="0"/>
                <a:ea typeface="Raleway" pitchFamily="34" charset="-122"/>
                <a:cs typeface="Times New Roman" panose="02020603050405020304" pitchFamily="18" charset="0"/>
              </a:rPr>
              <a:t>Ньютонның</a:t>
            </a:r>
            <a:r>
              <a:rPr lang="en-US" sz="4000" dirty="0">
                <a:solidFill>
                  <a:srgbClr val="3C3939"/>
                </a:solidFill>
                <a:latin typeface="Times New Roman" panose="02020603050405020304" pitchFamily="18" charset="0"/>
                <a:ea typeface="Raleway" pitchFamily="34" charset="-122"/>
                <a:cs typeface="Times New Roman" panose="02020603050405020304" pitchFamily="18" charset="0"/>
              </a:rPr>
              <a:t> II </a:t>
            </a:r>
            <a:r>
              <a:rPr lang="en-US" sz="4000" dirty="0" err="1">
                <a:solidFill>
                  <a:srgbClr val="3C3939"/>
                </a:solidFill>
                <a:latin typeface="Times New Roman" panose="02020603050405020304" pitchFamily="18" charset="0"/>
                <a:ea typeface="Raleway" pitchFamily="34" charset="-122"/>
                <a:cs typeface="Times New Roman" panose="02020603050405020304" pitchFamily="18" charset="0"/>
              </a:rPr>
              <a:t>заңы</a:t>
            </a:r>
            <a:r>
              <a:rPr lang="kk-KZ" sz="4000" dirty="0">
                <a:solidFill>
                  <a:srgbClr val="3C3939"/>
                </a:solidFill>
                <a:latin typeface="Times New Roman" panose="02020603050405020304" pitchFamily="18" charset="0"/>
                <a:ea typeface="Raleway" pitchFamily="34" charset="-122"/>
                <a:cs typeface="Times New Roman" panose="02020603050405020304" pitchFamily="18" charset="0"/>
              </a:rPr>
              <a:t> </a:t>
            </a:r>
            <a:r>
              <a:rPr lang="kk-KZ" sz="3700"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sz="3700" dirty="0">
                <a:solidFill>
                  <a:srgbClr val="1B1B27"/>
                </a:solidFill>
                <a:latin typeface="Times New Roman" panose="02020603050405020304" pitchFamily="18" charset="0"/>
                <a:ea typeface="Raleway" pitchFamily="34" charset="-122"/>
                <a:cs typeface="Times New Roman" panose="02020603050405020304" pitchFamily="18" charset="0"/>
              </a:rPr>
              <a:t>— импульстік түрде</a:t>
            </a:r>
            <a:endParaRPr lang="en-US" sz="3700" dirty="0">
              <a:latin typeface="Times New Roman" panose="02020603050405020304" pitchFamily="18" charset="0"/>
              <a:cs typeface="Times New Roman" panose="02020603050405020304" pitchFamily="18" charset="0"/>
            </a:endParaRPr>
          </a:p>
        </p:txBody>
      </p:sp>
      <p:sp>
        <p:nvSpPr>
          <p:cNvPr id="3" name="Text 1"/>
          <p:cNvSpPr/>
          <p:nvPr/>
        </p:nvSpPr>
        <p:spPr>
          <a:xfrm>
            <a:off x="793790" y="1556861"/>
            <a:ext cx="188476" cy="235625"/>
          </a:xfrm>
          <a:prstGeom prst="rect">
            <a:avLst/>
          </a:prstGeom>
          <a:noFill/>
          <a:ln/>
        </p:spPr>
        <p:txBody>
          <a:bodyPr wrap="none" lIns="0" tIns="0" rIns="0" bIns="0" rtlCol="0" anchor="t"/>
          <a:lstStyle/>
          <a:p>
            <a:pPr marL="0" indent="0" algn="l">
              <a:lnSpc>
                <a:spcPts val="2350"/>
              </a:lnSpc>
              <a:buNone/>
            </a:pPr>
            <a:r>
              <a:rPr lang="en-US" sz="2400" dirty="0">
                <a:solidFill>
                  <a:srgbClr val="3C3939"/>
                </a:solidFill>
                <a:latin typeface="Times New Roman" panose="02020603050405020304" pitchFamily="18" charset="0"/>
                <a:ea typeface="Raleway Light" pitchFamily="34" charset="-122"/>
                <a:cs typeface="Times New Roman" panose="02020603050405020304" pitchFamily="18" charset="0"/>
              </a:rPr>
              <a:t>01</a:t>
            </a:r>
            <a:endParaRPr lang="en-US" sz="2400" dirty="0">
              <a:latin typeface="Times New Roman" panose="02020603050405020304" pitchFamily="18" charset="0"/>
              <a:cs typeface="Times New Roman" panose="02020603050405020304" pitchFamily="18" charset="0"/>
            </a:endParaRPr>
          </a:p>
        </p:txBody>
      </p:sp>
      <p:sp>
        <p:nvSpPr>
          <p:cNvPr id="4" name="Shape 2"/>
          <p:cNvSpPr/>
          <p:nvPr/>
        </p:nvSpPr>
        <p:spPr>
          <a:xfrm>
            <a:off x="793790" y="1854279"/>
            <a:ext cx="4221956" cy="22860"/>
          </a:xfrm>
          <a:prstGeom prst="rect">
            <a:avLst/>
          </a:prstGeom>
          <a:solidFill>
            <a:srgbClr val="1B1B27"/>
          </a:solidFill>
          <a:ln/>
        </p:spPr>
      </p:sp>
      <p:sp>
        <p:nvSpPr>
          <p:cNvPr id="5" name="Text 3"/>
          <p:cNvSpPr/>
          <p:nvPr/>
        </p:nvSpPr>
        <p:spPr>
          <a:xfrm>
            <a:off x="793790" y="1994178"/>
            <a:ext cx="2356842" cy="294680"/>
          </a:xfrm>
          <a:prstGeom prst="rect">
            <a:avLst/>
          </a:prstGeom>
          <a:noFill/>
          <a:ln/>
        </p:spPr>
        <p:txBody>
          <a:bodyPr wrap="none" lIns="0" tIns="0" rIns="0" bIns="0" rtlCol="0" anchor="t"/>
          <a:lstStyle/>
          <a:p>
            <a:pPr marL="0" indent="0" algn="l">
              <a:lnSpc>
                <a:spcPts val="230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Ньютонның II заңы</a:t>
            </a:r>
            <a:endParaRPr lang="en-US" sz="2400" dirty="0">
              <a:latin typeface="Times New Roman" panose="02020603050405020304" pitchFamily="18" charset="0"/>
              <a:cs typeface="Times New Roman" panose="02020603050405020304" pitchFamily="18" charset="0"/>
            </a:endParaRPr>
          </a:p>
        </p:txBody>
      </p:sp>
      <p:pic>
        <p:nvPicPr>
          <p:cNvPr id="6" name="Image 0" descr="preencoded.png"/>
          <p:cNvPicPr>
            <a:picLocks noChangeAspect="1"/>
          </p:cNvPicPr>
          <p:nvPr/>
        </p:nvPicPr>
        <p:blipFill>
          <a:blip r:embed="rId3"/>
          <a:stretch>
            <a:fillRect/>
          </a:stretch>
        </p:blipFill>
        <p:spPr>
          <a:xfrm>
            <a:off x="793790" y="2500908"/>
            <a:ext cx="1590794" cy="630198"/>
          </a:xfrm>
          <a:prstGeom prst="rect">
            <a:avLst/>
          </a:prstGeom>
        </p:spPr>
      </p:pic>
      <p:sp>
        <p:nvSpPr>
          <p:cNvPr id="7" name="Text 4"/>
          <p:cNvSpPr/>
          <p:nvPr/>
        </p:nvSpPr>
        <p:spPr>
          <a:xfrm>
            <a:off x="5204222" y="1556861"/>
            <a:ext cx="188476" cy="235625"/>
          </a:xfrm>
          <a:prstGeom prst="rect">
            <a:avLst/>
          </a:prstGeom>
          <a:noFill/>
          <a:ln/>
        </p:spPr>
        <p:txBody>
          <a:bodyPr wrap="none" lIns="0" tIns="0" rIns="0" bIns="0" rtlCol="0" anchor="t"/>
          <a:lstStyle/>
          <a:p>
            <a:pPr marL="0" indent="0" algn="l">
              <a:lnSpc>
                <a:spcPts val="2350"/>
              </a:lnSpc>
              <a:buNone/>
            </a:pPr>
            <a:r>
              <a:rPr lang="en-US" sz="2400" dirty="0">
                <a:solidFill>
                  <a:srgbClr val="3C3939"/>
                </a:solidFill>
                <a:latin typeface="Times New Roman" panose="02020603050405020304" pitchFamily="18" charset="0"/>
                <a:ea typeface="Raleway Light" pitchFamily="34" charset="-122"/>
                <a:cs typeface="Times New Roman" panose="02020603050405020304" pitchFamily="18" charset="0"/>
              </a:rPr>
              <a:t>02</a:t>
            </a:r>
            <a:endParaRPr lang="en-US" sz="2400" dirty="0">
              <a:latin typeface="Times New Roman" panose="02020603050405020304" pitchFamily="18" charset="0"/>
              <a:cs typeface="Times New Roman" panose="02020603050405020304" pitchFamily="18" charset="0"/>
            </a:endParaRPr>
          </a:p>
        </p:txBody>
      </p:sp>
      <p:sp>
        <p:nvSpPr>
          <p:cNvPr id="8" name="Shape 5"/>
          <p:cNvSpPr/>
          <p:nvPr/>
        </p:nvSpPr>
        <p:spPr>
          <a:xfrm>
            <a:off x="5204222" y="1854279"/>
            <a:ext cx="4221956" cy="22860"/>
          </a:xfrm>
          <a:prstGeom prst="rect">
            <a:avLst/>
          </a:prstGeom>
          <a:solidFill>
            <a:srgbClr val="1B1B27"/>
          </a:solidFill>
          <a:ln/>
        </p:spPr>
      </p:sp>
      <p:sp>
        <p:nvSpPr>
          <p:cNvPr id="9" name="Text 6"/>
          <p:cNvSpPr/>
          <p:nvPr/>
        </p:nvSpPr>
        <p:spPr>
          <a:xfrm>
            <a:off x="5204222" y="1994178"/>
            <a:ext cx="2356842" cy="294680"/>
          </a:xfrm>
          <a:prstGeom prst="rect">
            <a:avLst/>
          </a:prstGeom>
          <a:noFill/>
          <a:ln/>
        </p:spPr>
        <p:txBody>
          <a:bodyPr wrap="none" lIns="0" tIns="0" rIns="0" bIns="0" rtlCol="0" anchor="t"/>
          <a:lstStyle/>
          <a:p>
            <a:pPr marL="0" indent="0" algn="l">
              <a:lnSpc>
                <a:spcPts val="230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Үдеу формуласы</a:t>
            </a:r>
            <a:endParaRPr lang="en-US" sz="2400" dirty="0">
              <a:latin typeface="Times New Roman" panose="02020603050405020304" pitchFamily="18" charset="0"/>
              <a:cs typeface="Times New Roman" panose="02020603050405020304" pitchFamily="18" charset="0"/>
            </a:endParaRPr>
          </a:p>
        </p:txBody>
      </p:sp>
      <p:pic>
        <p:nvPicPr>
          <p:cNvPr id="10" name="Image 1" descr="preencoded.png"/>
          <p:cNvPicPr>
            <a:picLocks noChangeAspect="1"/>
          </p:cNvPicPr>
          <p:nvPr/>
        </p:nvPicPr>
        <p:blipFill>
          <a:blip r:embed="rId4"/>
          <a:stretch>
            <a:fillRect/>
          </a:stretch>
        </p:blipFill>
        <p:spPr>
          <a:xfrm>
            <a:off x="5204222" y="2500908"/>
            <a:ext cx="1508403" cy="908209"/>
          </a:xfrm>
          <a:prstGeom prst="rect">
            <a:avLst/>
          </a:prstGeom>
        </p:spPr>
      </p:pic>
      <p:sp>
        <p:nvSpPr>
          <p:cNvPr id="11" name="Text 7"/>
          <p:cNvSpPr/>
          <p:nvPr/>
        </p:nvSpPr>
        <p:spPr>
          <a:xfrm>
            <a:off x="9614654" y="1556861"/>
            <a:ext cx="188476" cy="235625"/>
          </a:xfrm>
          <a:prstGeom prst="rect">
            <a:avLst/>
          </a:prstGeom>
          <a:noFill/>
          <a:ln/>
        </p:spPr>
        <p:txBody>
          <a:bodyPr wrap="none" lIns="0" tIns="0" rIns="0" bIns="0" rtlCol="0" anchor="t"/>
          <a:lstStyle/>
          <a:p>
            <a:pPr marL="0" indent="0" algn="l">
              <a:lnSpc>
                <a:spcPts val="2350"/>
              </a:lnSpc>
              <a:buNone/>
            </a:pPr>
            <a:r>
              <a:rPr lang="en-US" sz="2400" dirty="0">
                <a:solidFill>
                  <a:srgbClr val="3C3939"/>
                </a:solidFill>
                <a:latin typeface="Times New Roman" panose="02020603050405020304" pitchFamily="18" charset="0"/>
                <a:ea typeface="Raleway Light" pitchFamily="34" charset="-122"/>
                <a:cs typeface="Times New Roman" panose="02020603050405020304" pitchFamily="18" charset="0"/>
              </a:rPr>
              <a:t>03</a:t>
            </a:r>
            <a:endParaRPr lang="en-US" sz="2400" dirty="0">
              <a:latin typeface="Times New Roman" panose="02020603050405020304" pitchFamily="18" charset="0"/>
              <a:cs typeface="Times New Roman" panose="02020603050405020304" pitchFamily="18" charset="0"/>
            </a:endParaRPr>
          </a:p>
        </p:txBody>
      </p:sp>
      <p:sp>
        <p:nvSpPr>
          <p:cNvPr id="12" name="Shape 8"/>
          <p:cNvSpPr/>
          <p:nvPr/>
        </p:nvSpPr>
        <p:spPr>
          <a:xfrm>
            <a:off x="9614654" y="1854279"/>
            <a:ext cx="4221956" cy="22860"/>
          </a:xfrm>
          <a:prstGeom prst="rect">
            <a:avLst/>
          </a:prstGeom>
          <a:solidFill>
            <a:srgbClr val="1B1B27"/>
          </a:solidFill>
          <a:ln/>
        </p:spPr>
      </p:sp>
      <p:sp>
        <p:nvSpPr>
          <p:cNvPr id="13" name="Text 9"/>
          <p:cNvSpPr/>
          <p:nvPr/>
        </p:nvSpPr>
        <p:spPr>
          <a:xfrm>
            <a:off x="9614654" y="1994178"/>
            <a:ext cx="2356842" cy="294680"/>
          </a:xfrm>
          <a:prstGeom prst="rect">
            <a:avLst/>
          </a:prstGeom>
          <a:noFill/>
          <a:ln/>
        </p:spPr>
        <p:txBody>
          <a:bodyPr wrap="none" lIns="0" tIns="0" rIns="0" bIns="0" rtlCol="0" anchor="t"/>
          <a:lstStyle/>
          <a:p>
            <a:pPr marL="0" indent="0" algn="l">
              <a:lnSpc>
                <a:spcPts val="230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Формулаға қою</a:t>
            </a:r>
            <a:endParaRPr lang="en-US" sz="2400" dirty="0">
              <a:latin typeface="Times New Roman" panose="02020603050405020304" pitchFamily="18" charset="0"/>
              <a:cs typeface="Times New Roman" panose="02020603050405020304" pitchFamily="18" charset="0"/>
            </a:endParaRPr>
          </a:p>
        </p:txBody>
      </p:sp>
      <p:pic>
        <p:nvPicPr>
          <p:cNvPr id="14" name="Image 2" descr="preencoded.png"/>
          <p:cNvPicPr>
            <a:picLocks noChangeAspect="1"/>
          </p:cNvPicPr>
          <p:nvPr/>
        </p:nvPicPr>
        <p:blipFill>
          <a:blip r:embed="rId5"/>
          <a:stretch>
            <a:fillRect/>
          </a:stretch>
        </p:blipFill>
        <p:spPr>
          <a:xfrm>
            <a:off x="9614654" y="2500908"/>
            <a:ext cx="2286119" cy="731520"/>
          </a:xfrm>
          <a:prstGeom prst="rect">
            <a:avLst/>
          </a:prstGeom>
        </p:spPr>
      </p:pic>
      <p:pic>
        <p:nvPicPr>
          <p:cNvPr id="15" name="Image 3" descr="preencoded.png"/>
          <p:cNvPicPr>
            <a:picLocks noChangeAspect="1"/>
          </p:cNvPicPr>
          <p:nvPr/>
        </p:nvPicPr>
        <p:blipFill>
          <a:blip r:embed="rId6"/>
          <a:stretch>
            <a:fillRect/>
          </a:stretch>
        </p:blipFill>
        <p:spPr>
          <a:xfrm>
            <a:off x="9614654" y="3444478"/>
            <a:ext cx="2439353" cy="1147882"/>
          </a:xfrm>
          <a:prstGeom prst="rect">
            <a:avLst/>
          </a:prstGeom>
        </p:spPr>
      </p:pic>
      <p:sp>
        <p:nvSpPr>
          <p:cNvPr id="16" name="Text 10"/>
          <p:cNvSpPr/>
          <p:nvPr/>
        </p:nvSpPr>
        <p:spPr>
          <a:xfrm>
            <a:off x="793790" y="4922163"/>
            <a:ext cx="188476" cy="235625"/>
          </a:xfrm>
          <a:prstGeom prst="rect">
            <a:avLst/>
          </a:prstGeom>
          <a:noFill/>
          <a:ln/>
        </p:spPr>
        <p:txBody>
          <a:bodyPr wrap="none" lIns="0" tIns="0" rIns="0" bIns="0" rtlCol="0" anchor="t"/>
          <a:lstStyle/>
          <a:p>
            <a:pPr marL="0" indent="0" algn="l">
              <a:lnSpc>
                <a:spcPts val="2350"/>
              </a:lnSpc>
              <a:buNone/>
            </a:pPr>
            <a:r>
              <a:rPr lang="en-US" sz="2400" dirty="0">
                <a:solidFill>
                  <a:srgbClr val="3C3939"/>
                </a:solidFill>
                <a:latin typeface="Times New Roman" panose="02020603050405020304" pitchFamily="18" charset="0"/>
                <a:ea typeface="Raleway Light" pitchFamily="34" charset="-122"/>
                <a:cs typeface="Times New Roman" panose="02020603050405020304" pitchFamily="18" charset="0"/>
              </a:rPr>
              <a:t>04</a:t>
            </a:r>
            <a:endParaRPr lang="en-US" sz="2400" dirty="0">
              <a:latin typeface="Times New Roman" panose="02020603050405020304" pitchFamily="18" charset="0"/>
              <a:cs typeface="Times New Roman" panose="02020603050405020304" pitchFamily="18" charset="0"/>
            </a:endParaRPr>
          </a:p>
        </p:txBody>
      </p:sp>
      <p:sp>
        <p:nvSpPr>
          <p:cNvPr id="17" name="Shape 11"/>
          <p:cNvSpPr/>
          <p:nvPr/>
        </p:nvSpPr>
        <p:spPr>
          <a:xfrm>
            <a:off x="793790" y="5219581"/>
            <a:ext cx="6427113" cy="22860"/>
          </a:xfrm>
          <a:prstGeom prst="rect">
            <a:avLst/>
          </a:prstGeom>
          <a:solidFill>
            <a:srgbClr val="1B1B27"/>
          </a:solidFill>
          <a:ln/>
        </p:spPr>
      </p:sp>
      <p:sp>
        <p:nvSpPr>
          <p:cNvPr id="18" name="Text 12"/>
          <p:cNvSpPr/>
          <p:nvPr/>
        </p:nvSpPr>
        <p:spPr>
          <a:xfrm>
            <a:off x="793790" y="5359479"/>
            <a:ext cx="3349228" cy="294680"/>
          </a:xfrm>
          <a:prstGeom prst="rect">
            <a:avLst/>
          </a:prstGeom>
          <a:noFill/>
          <a:ln/>
        </p:spPr>
        <p:txBody>
          <a:bodyPr wrap="none" lIns="0" tIns="0" rIns="0" bIns="0" rtlCol="0" anchor="t"/>
          <a:lstStyle/>
          <a:p>
            <a:pPr marL="0" indent="0" algn="l">
              <a:lnSpc>
                <a:spcPts val="230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Екі жағын да Δt-ге көбейтеміз</a:t>
            </a:r>
            <a:endParaRPr lang="en-US" sz="2400" dirty="0">
              <a:latin typeface="Times New Roman" panose="02020603050405020304" pitchFamily="18" charset="0"/>
              <a:cs typeface="Times New Roman" panose="02020603050405020304" pitchFamily="18" charset="0"/>
            </a:endParaRPr>
          </a:p>
        </p:txBody>
      </p:sp>
      <p:pic>
        <p:nvPicPr>
          <p:cNvPr id="19" name="Image 4" descr="preencoded.png"/>
          <p:cNvPicPr>
            <a:picLocks noChangeAspect="1"/>
          </p:cNvPicPr>
          <p:nvPr/>
        </p:nvPicPr>
        <p:blipFill>
          <a:blip r:embed="rId7"/>
          <a:stretch>
            <a:fillRect/>
          </a:stretch>
        </p:blipFill>
        <p:spPr>
          <a:xfrm>
            <a:off x="793790" y="5866209"/>
            <a:ext cx="3617714" cy="872014"/>
          </a:xfrm>
          <a:prstGeom prst="rect">
            <a:avLst/>
          </a:prstGeom>
        </p:spPr>
      </p:pic>
      <p:sp>
        <p:nvSpPr>
          <p:cNvPr id="20" name="Text 13"/>
          <p:cNvSpPr/>
          <p:nvPr/>
        </p:nvSpPr>
        <p:spPr>
          <a:xfrm>
            <a:off x="7409378" y="4922163"/>
            <a:ext cx="188476" cy="235625"/>
          </a:xfrm>
          <a:prstGeom prst="rect">
            <a:avLst/>
          </a:prstGeom>
          <a:noFill/>
          <a:ln/>
        </p:spPr>
        <p:txBody>
          <a:bodyPr wrap="none" lIns="0" tIns="0" rIns="0" bIns="0" rtlCol="0" anchor="t"/>
          <a:lstStyle/>
          <a:p>
            <a:pPr marL="0" indent="0" algn="l">
              <a:lnSpc>
                <a:spcPts val="2350"/>
              </a:lnSpc>
              <a:buNone/>
            </a:pPr>
            <a:r>
              <a:rPr lang="en-US" sz="2400" dirty="0">
                <a:solidFill>
                  <a:srgbClr val="3C3939"/>
                </a:solidFill>
                <a:latin typeface="Times New Roman" panose="02020603050405020304" pitchFamily="18" charset="0"/>
                <a:ea typeface="Raleway Light" pitchFamily="34" charset="-122"/>
                <a:cs typeface="Times New Roman" panose="02020603050405020304" pitchFamily="18" charset="0"/>
              </a:rPr>
              <a:t>05</a:t>
            </a:r>
            <a:endParaRPr lang="en-US" sz="2400" dirty="0">
              <a:latin typeface="Times New Roman" panose="02020603050405020304" pitchFamily="18" charset="0"/>
              <a:cs typeface="Times New Roman" panose="02020603050405020304" pitchFamily="18" charset="0"/>
            </a:endParaRPr>
          </a:p>
        </p:txBody>
      </p:sp>
      <p:sp>
        <p:nvSpPr>
          <p:cNvPr id="21" name="Shape 14"/>
          <p:cNvSpPr/>
          <p:nvPr/>
        </p:nvSpPr>
        <p:spPr>
          <a:xfrm>
            <a:off x="7409378" y="5219581"/>
            <a:ext cx="6427232" cy="22860"/>
          </a:xfrm>
          <a:prstGeom prst="rect">
            <a:avLst/>
          </a:prstGeom>
          <a:solidFill>
            <a:srgbClr val="1B1B27"/>
          </a:solidFill>
          <a:ln/>
        </p:spPr>
      </p:sp>
      <p:sp>
        <p:nvSpPr>
          <p:cNvPr id="22" name="Text 15"/>
          <p:cNvSpPr/>
          <p:nvPr/>
        </p:nvSpPr>
        <p:spPr>
          <a:xfrm>
            <a:off x="7409378" y="5359479"/>
            <a:ext cx="2356842" cy="294680"/>
          </a:xfrm>
          <a:prstGeom prst="rect">
            <a:avLst/>
          </a:prstGeom>
          <a:noFill/>
          <a:ln/>
        </p:spPr>
        <p:txBody>
          <a:bodyPr wrap="none" lIns="0" tIns="0" rIns="0" bIns="0" rtlCol="0" anchor="t"/>
          <a:lstStyle/>
          <a:p>
            <a:pPr marL="0" indent="0" algn="l">
              <a:lnSpc>
                <a:spcPts val="230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Жақшаны ашамыз</a:t>
            </a:r>
            <a:endParaRPr lang="en-US" sz="2400" dirty="0">
              <a:latin typeface="Times New Roman" panose="02020603050405020304" pitchFamily="18" charset="0"/>
              <a:cs typeface="Times New Roman" panose="02020603050405020304" pitchFamily="18" charset="0"/>
            </a:endParaRPr>
          </a:p>
        </p:txBody>
      </p:sp>
      <p:pic>
        <p:nvPicPr>
          <p:cNvPr id="23" name="Image 5" descr="preencoded.png"/>
          <p:cNvPicPr>
            <a:picLocks noChangeAspect="1"/>
          </p:cNvPicPr>
          <p:nvPr/>
        </p:nvPicPr>
        <p:blipFill>
          <a:blip r:embed="rId8"/>
          <a:stretch>
            <a:fillRect/>
          </a:stretch>
        </p:blipFill>
        <p:spPr>
          <a:xfrm>
            <a:off x="7409378" y="5866209"/>
            <a:ext cx="4159806" cy="16312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612583"/>
          </a:xfrm>
          <a:prstGeom prst="rect">
            <a:avLst/>
          </a:prstGeom>
        </p:spPr>
      </p:pic>
      <p:sp>
        <p:nvSpPr>
          <p:cNvPr id="3" name="Text 0"/>
          <p:cNvSpPr/>
          <p:nvPr/>
        </p:nvSpPr>
        <p:spPr>
          <a:xfrm>
            <a:off x="793790" y="3142774"/>
            <a:ext cx="4746069" cy="403146"/>
          </a:xfrm>
          <a:prstGeom prst="rect">
            <a:avLst/>
          </a:prstGeom>
          <a:noFill/>
          <a:ln/>
        </p:spPr>
        <p:txBody>
          <a:bodyPr wrap="none" lIns="0" tIns="0" rIns="0" bIns="0" rtlCol="0" anchor="t"/>
          <a:lstStyle/>
          <a:p>
            <a:pPr marL="0" indent="0" algn="l">
              <a:lnSpc>
                <a:spcPts val="3150"/>
              </a:lnSpc>
              <a:buNone/>
            </a:pPr>
            <a:r>
              <a:rPr lang="en-US" sz="3600" dirty="0">
                <a:solidFill>
                  <a:srgbClr val="1B1B27"/>
                </a:solidFill>
                <a:latin typeface="Times New Roman" panose="02020603050405020304" pitchFamily="18" charset="0"/>
                <a:ea typeface="Raleway" pitchFamily="34" charset="-122"/>
                <a:cs typeface="Times New Roman" panose="02020603050405020304" pitchFamily="18" charset="0"/>
              </a:rPr>
              <a:t>Күш импульсі — маңызды ұғым</a:t>
            </a:r>
            <a:endParaRPr lang="en-US" sz="3600" dirty="0">
              <a:latin typeface="Times New Roman" panose="02020603050405020304" pitchFamily="18" charset="0"/>
              <a:cs typeface="Times New Roman" panose="02020603050405020304" pitchFamily="18" charset="0"/>
            </a:endParaRPr>
          </a:p>
        </p:txBody>
      </p:sp>
      <p:sp>
        <p:nvSpPr>
          <p:cNvPr id="4" name="Text 1"/>
          <p:cNvSpPr/>
          <p:nvPr/>
        </p:nvSpPr>
        <p:spPr>
          <a:xfrm>
            <a:off x="793790" y="3868341"/>
            <a:ext cx="1935123" cy="241816"/>
          </a:xfrm>
          <a:prstGeom prst="rect">
            <a:avLst/>
          </a:prstGeom>
          <a:noFill/>
          <a:ln/>
        </p:spPr>
        <p:txBody>
          <a:bodyPr wrap="none" lIns="0" tIns="0" rIns="0" bIns="0" rtlCol="0" anchor="t"/>
          <a:lstStyle/>
          <a:p>
            <a:pPr marL="0" indent="0" algn="l">
              <a:lnSpc>
                <a:spcPts val="1900"/>
              </a:lnSpc>
              <a:buNone/>
            </a:pPr>
            <a:r>
              <a:rPr lang="en-US" sz="3200" dirty="0">
                <a:solidFill>
                  <a:srgbClr val="1B1B27"/>
                </a:solidFill>
                <a:latin typeface="Times New Roman" panose="02020603050405020304" pitchFamily="18" charset="0"/>
                <a:ea typeface="Raleway" pitchFamily="34" charset="-122"/>
                <a:cs typeface="Times New Roman" panose="02020603050405020304" pitchFamily="18" charset="0"/>
              </a:rPr>
              <a:t>Формула</a:t>
            </a:r>
            <a:endParaRPr lang="en-US" sz="3200" dirty="0">
              <a:latin typeface="Times New Roman" panose="02020603050405020304" pitchFamily="18" charset="0"/>
              <a:cs typeface="Times New Roman" panose="02020603050405020304" pitchFamily="18" charset="0"/>
            </a:endParaRPr>
          </a:p>
        </p:txBody>
      </p:sp>
      <p:pic>
        <p:nvPicPr>
          <p:cNvPr id="5" name="Image 1" descr="preencoded.png"/>
          <p:cNvPicPr>
            <a:picLocks noChangeAspect="1"/>
          </p:cNvPicPr>
          <p:nvPr/>
        </p:nvPicPr>
        <p:blipFill>
          <a:blip r:embed="rId4"/>
          <a:stretch>
            <a:fillRect/>
          </a:stretch>
        </p:blipFill>
        <p:spPr>
          <a:xfrm>
            <a:off x="793790" y="4255175"/>
            <a:ext cx="1830229" cy="613886"/>
          </a:xfrm>
          <a:prstGeom prst="rect">
            <a:avLst/>
          </a:prstGeom>
        </p:spPr>
      </p:pic>
      <p:pic>
        <p:nvPicPr>
          <p:cNvPr id="6" name="Image 2" descr="preencoded.png"/>
          <p:cNvPicPr>
            <a:picLocks noChangeAspect="1"/>
          </p:cNvPicPr>
          <p:nvPr/>
        </p:nvPicPr>
        <p:blipFill>
          <a:blip r:embed="rId5"/>
          <a:stretch>
            <a:fillRect/>
          </a:stretch>
        </p:blipFill>
        <p:spPr>
          <a:xfrm>
            <a:off x="793790" y="5014079"/>
            <a:ext cx="1951196" cy="847130"/>
          </a:xfrm>
          <a:prstGeom prst="rect">
            <a:avLst/>
          </a:prstGeom>
        </p:spPr>
      </p:pic>
      <p:sp>
        <p:nvSpPr>
          <p:cNvPr id="7" name="Text 2"/>
          <p:cNvSpPr/>
          <p:nvPr/>
        </p:nvSpPr>
        <p:spPr>
          <a:xfrm>
            <a:off x="7480102" y="3868341"/>
            <a:ext cx="1983105" cy="241816"/>
          </a:xfrm>
          <a:prstGeom prst="rect">
            <a:avLst/>
          </a:prstGeom>
          <a:noFill/>
          <a:ln/>
        </p:spPr>
        <p:txBody>
          <a:bodyPr wrap="none" lIns="0" tIns="0" rIns="0" bIns="0" rtlCol="0" anchor="t"/>
          <a:lstStyle/>
          <a:p>
            <a:pPr marL="0" indent="0" algn="l">
              <a:lnSpc>
                <a:spcPts val="1900"/>
              </a:lnSpc>
              <a:buNone/>
            </a:pPr>
            <a:r>
              <a:rPr lang="en-US" sz="3200" dirty="0">
                <a:solidFill>
                  <a:srgbClr val="1B1B27"/>
                </a:solidFill>
                <a:latin typeface="Times New Roman" panose="02020603050405020304" pitchFamily="18" charset="0"/>
                <a:ea typeface="Raleway" pitchFamily="34" charset="-122"/>
                <a:cs typeface="Times New Roman" panose="02020603050405020304" pitchFamily="18" charset="0"/>
              </a:rPr>
              <a:t>Физикалық мағынасы</a:t>
            </a:r>
            <a:endParaRPr lang="en-US" sz="3200" dirty="0">
              <a:latin typeface="Times New Roman" panose="02020603050405020304" pitchFamily="18" charset="0"/>
              <a:cs typeface="Times New Roman" panose="02020603050405020304" pitchFamily="18" charset="0"/>
            </a:endParaRPr>
          </a:p>
        </p:txBody>
      </p:sp>
      <p:sp>
        <p:nvSpPr>
          <p:cNvPr id="8" name="Text 3"/>
          <p:cNvSpPr/>
          <p:nvPr/>
        </p:nvSpPr>
        <p:spPr>
          <a:xfrm>
            <a:off x="7673578" y="4255175"/>
            <a:ext cx="6170652" cy="206454"/>
          </a:xfrm>
          <a:prstGeom prst="rect">
            <a:avLst/>
          </a:prstGeom>
          <a:noFill/>
          <a:ln/>
        </p:spPr>
        <p:txBody>
          <a:bodyPr wrap="none" lIns="0" tIns="0" rIns="0" bIns="0" rtlCol="0" anchor="t"/>
          <a:lstStyle/>
          <a:p>
            <a:pPr marL="0" indent="0" algn="l">
              <a:lnSpc>
                <a:spcPts val="1600"/>
              </a:lnSpc>
              <a:buNone/>
            </a:pPr>
            <a:r>
              <a:rPr lang="en-US" b="1" dirty="0">
                <a:solidFill>
                  <a:srgbClr val="3C3939"/>
                </a:solidFill>
                <a:latin typeface="Times New Roman" panose="02020603050405020304" pitchFamily="18" charset="0"/>
                <a:ea typeface="Roboto" pitchFamily="34" charset="-122"/>
                <a:cs typeface="Times New Roman" panose="02020603050405020304" pitchFamily="18" charset="0"/>
              </a:rPr>
              <a:t>Күш импульсі дененің импульсінің өзгерісіне тең.</a:t>
            </a:r>
            <a:endParaRPr lang="en-US" dirty="0">
              <a:latin typeface="Times New Roman" panose="02020603050405020304" pitchFamily="18" charset="0"/>
              <a:cs typeface="Times New Roman" panose="02020603050405020304" pitchFamily="18" charset="0"/>
            </a:endParaRPr>
          </a:p>
        </p:txBody>
      </p:sp>
      <p:sp>
        <p:nvSpPr>
          <p:cNvPr id="9" name="Shape 4"/>
          <p:cNvSpPr/>
          <p:nvPr/>
        </p:nvSpPr>
        <p:spPr>
          <a:xfrm>
            <a:off x="7480102" y="4255175"/>
            <a:ext cx="15240" cy="206454"/>
          </a:xfrm>
          <a:prstGeom prst="rect">
            <a:avLst/>
          </a:prstGeom>
          <a:solidFill>
            <a:srgbClr val="1B1B27"/>
          </a:solidFill>
          <a:ln/>
        </p:spPr>
      </p:sp>
      <p:sp>
        <p:nvSpPr>
          <p:cNvPr id="10" name="Text 5"/>
          <p:cNvSpPr/>
          <p:nvPr/>
        </p:nvSpPr>
        <p:spPr>
          <a:xfrm>
            <a:off x="7480102" y="4606647"/>
            <a:ext cx="6364129" cy="206454"/>
          </a:xfrm>
          <a:prstGeom prst="rect">
            <a:avLst/>
          </a:prstGeom>
          <a:noFill/>
          <a:ln/>
        </p:spPr>
        <p:txBody>
          <a:bodyPr wrap="none" lIns="0" tIns="0" rIns="0" bIns="0" rtlCol="0" anchor="t"/>
          <a:lstStyle/>
          <a:p>
            <a:pPr marL="0" indent="0" algn="l">
              <a:lnSpc>
                <a:spcPts val="1600"/>
              </a:lnSpc>
              <a:buNone/>
            </a:pPr>
            <a:r>
              <a:rPr lang="en-US" dirty="0">
                <a:solidFill>
                  <a:srgbClr val="3C3939"/>
                </a:solidFill>
                <a:latin typeface="Times New Roman" panose="02020603050405020304" pitchFamily="18" charset="0"/>
                <a:ea typeface="Roboto" pitchFamily="34" charset="-122"/>
                <a:cs typeface="Times New Roman" panose="02020603050405020304" pitchFamily="18" charset="0"/>
              </a:rPr>
              <a:t>Күш импульсі күштің уақытқа көбейтіндісіне тең </a:t>
            </a: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және</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a:t>
            </a:r>
            <a:endParaRPr lang="kk-KZ" dirty="0">
              <a:solidFill>
                <a:srgbClr val="3C3939"/>
              </a:solidFill>
              <a:latin typeface="Times New Roman" panose="02020603050405020304" pitchFamily="18" charset="0"/>
              <a:ea typeface="Roboto" pitchFamily="34" charset="-122"/>
              <a:cs typeface="Times New Roman" panose="02020603050405020304" pitchFamily="18" charset="0"/>
            </a:endParaRPr>
          </a:p>
          <a:p>
            <a:pPr marL="0" indent="0" algn="l">
              <a:lnSpc>
                <a:spcPct val="150000"/>
              </a:lnSpc>
              <a:buNone/>
            </a:pPr>
            <a:r>
              <a:rPr lang="en-US" dirty="0" err="1">
                <a:solidFill>
                  <a:srgbClr val="3C3939"/>
                </a:solidFill>
                <a:latin typeface="Times New Roman" panose="02020603050405020304" pitchFamily="18" charset="0"/>
                <a:ea typeface="Roboto" pitchFamily="34" charset="-122"/>
                <a:cs typeface="Times New Roman" panose="02020603050405020304" pitchFamily="18" charset="0"/>
              </a:rPr>
              <a:t>ньютон·секундпен</a:t>
            </a:r>
            <a:r>
              <a:rPr lang="en-US" dirty="0">
                <a:solidFill>
                  <a:srgbClr val="3C3939"/>
                </a:solidFill>
                <a:latin typeface="Times New Roman" panose="02020603050405020304" pitchFamily="18" charset="0"/>
                <a:ea typeface="Roboto" pitchFamily="34" charset="-122"/>
                <a:cs typeface="Times New Roman" panose="02020603050405020304" pitchFamily="18" charset="0"/>
              </a:rPr>
              <a:t> өлшенеді (Н·с).</a:t>
            </a:r>
            <a:endParaRPr lang="en-US" dirty="0">
              <a:latin typeface="Times New Roman" panose="02020603050405020304" pitchFamily="18" charset="0"/>
              <a:cs typeface="Times New Roman" panose="02020603050405020304" pitchFamily="18" charset="0"/>
            </a:endParaRPr>
          </a:p>
        </p:txBody>
      </p:sp>
      <p:sp>
        <p:nvSpPr>
          <p:cNvPr id="11" name="Shape 6"/>
          <p:cNvSpPr/>
          <p:nvPr/>
        </p:nvSpPr>
        <p:spPr>
          <a:xfrm>
            <a:off x="793790" y="6151245"/>
            <a:ext cx="13042821" cy="548045"/>
          </a:xfrm>
          <a:prstGeom prst="roundRect">
            <a:avLst>
              <a:gd name="adj" fmla="val 9887"/>
            </a:avLst>
          </a:prstGeom>
          <a:solidFill>
            <a:srgbClr val="D2D2E0"/>
          </a:solidFill>
          <a:ln/>
        </p:spPr>
      </p:sp>
      <p:pic>
        <p:nvPicPr>
          <p:cNvPr id="12" name="Image 3" descr="preencoded.png"/>
          <p:cNvPicPr>
            <a:picLocks noChangeAspect="1"/>
          </p:cNvPicPr>
          <p:nvPr/>
        </p:nvPicPr>
        <p:blipFill>
          <a:blip r:embed="rId6"/>
          <a:stretch>
            <a:fillRect/>
          </a:stretch>
        </p:blipFill>
        <p:spPr>
          <a:xfrm>
            <a:off x="922734" y="6344245"/>
            <a:ext cx="161211" cy="128945"/>
          </a:xfrm>
          <a:prstGeom prst="rect">
            <a:avLst/>
          </a:prstGeom>
        </p:spPr>
      </p:pic>
      <p:sp>
        <p:nvSpPr>
          <p:cNvPr id="13" name="Text 7"/>
          <p:cNvSpPr/>
          <p:nvPr/>
        </p:nvSpPr>
        <p:spPr>
          <a:xfrm>
            <a:off x="1212890" y="6312337"/>
            <a:ext cx="12494776" cy="206454"/>
          </a:xfrm>
          <a:prstGeom prst="rect">
            <a:avLst/>
          </a:prstGeom>
          <a:noFill/>
          <a:ln/>
        </p:spPr>
        <p:txBody>
          <a:bodyPr wrap="none" lIns="0" tIns="0" rIns="0" bIns="0" rtlCol="0" anchor="t"/>
          <a:lstStyle/>
          <a:p>
            <a:pPr marL="0" indent="0" algn="l">
              <a:lnSpc>
                <a:spcPts val="1600"/>
              </a:lnSpc>
              <a:buNone/>
            </a:pPr>
            <a:r>
              <a:rPr lang="en-US" b="1" dirty="0">
                <a:solidFill>
                  <a:srgbClr val="000000"/>
                </a:solidFill>
                <a:latin typeface="Times New Roman" panose="02020603050405020304" pitchFamily="18" charset="0"/>
                <a:ea typeface="Roboto" pitchFamily="34" charset="-122"/>
                <a:cs typeface="Times New Roman" panose="02020603050405020304" pitchFamily="18" charset="0"/>
              </a:rPr>
              <a:t>Маңызды:</a:t>
            </a:r>
            <a:r>
              <a:rPr lang="en-US" dirty="0">
                <a:solidFill>
                  <a:srgbClr val="000000"/>
                </a:solidFill>
                <a:latin typeface="Times New Roman" panose="02020603050405020304" pitchFamily="18" charset="0"/>
                <a:ea typeface="Roboto" pitchFamily="34" charset="-122"/>
                <a:cs typeface="Times New Roman" panose="02020603050405020304" pitchFamily="18" charset="0"/>
              </a:rPr>
              <a:t> Күш импульсінің бағыты дененің импульсі өзгерісінің бағытымен сәйкес келеді. Бұл векторлық шама.</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956099" y="907487"/>
            <a:ext cx="7556421" cy="1240155"/>
          </a:xfrm>
          <a:prstGeom prst="rect">
            <a:avLst/>
          </a:prstGeom>
          <a:noFill/>
          <a:ln/>
        </p:spPr>
        <p:txBody>
          <a:bodyPr wrap="square" lIns="0" tIns="0" rIns="0" bIns="0" rtlCol="0" anchor="t"/>
          <a:lstStyle/>
          <a:p>
            <a:pPr marL="0" indent="0" algn="l">
              <a:lnSpc>
                <a:spcPts val="4850"/>
              </a:lnSpc>
              <a:buNone/>
            </a:pPr>
            <a:r>
              <a:rPr lang="en-US" sz="4400" dirty="0">
                <a:solidFill>
                  <a:srgbClr val="1B1B27"/>
                </a:solidFill>
                <a:latin typeface="Times New Roman" panose="02020603050405020304" pitchFamily="18" charset="0"/>
                <a:ea typeface="Raleway" pitchFamily="34" charset="-122"/>
                <a:cs typeface="Times New Roman" panose="02020603050405020304" pitchFamily="18" charset="0"/>
              </a:rPr>
              <a:t>Дене импульсі — практикалық мысал</a:t>
            </a:r>
            <a:endParaRPr lang="en-US" sz="4400" dirty="0">
              <a:latin typeface="Times New Roman" panose="02020603050405020304" pitchFamily="18" charset="0"/>
              <a:cs typeface="Times New Roman" panose="02020603050405020304" pitchFamily="18" charset="0"/>
            </a:endParaRPr>
          </a:p>
        </p:txBody>
      </p:sp>
      <p:sp>
        <p:nvSpPr>
          <p:cNvPr id="4" name="Text 1"/>
          <p:cNvSpPr/>
          <p:nvPr/>
        </p:nvSpPr>
        <p:spPr>
          <a:xfrm>
            <a:off x="5956099" y="2445298"/>
            <a:ext cx="7556421" cy="635079"/>
          </a:xfrm>
          <a:prstGeom prst="rect">
            <a:avLst/>
          </a:prstGeom>
          <a:noFill/>
          <a:ln/>
        </p:spPr>
        <p:txBody>
          <a:bodyPr wrap="square" lIns="0" tIns="0" rIns="0" bIns="0" rtlCol="0" anchor="t"/>
          <a:lstStyle/>
          <a:p>
            <a:pPr marL="0" indent="0" algn="l">
              <a:lnSpc>
                <a:spcPts val="2500"/>
              </a:lnSpc>
              <a:buNone/>
            </a:pPr>
            <a:r>
              <a:rPr lang="en-US" dirty="0">
                <a:solidFill>
                  <a:srgbClr val="3C3939"/>
                </a:solidFill>
                <a:latin typeface="Times New Roman" panose="02020603050405020304" pitchFamily="18" charset="0"/>
                <a:ea typeface="Roboto" pitchFamily="34" charset="-122"/>
                <a:cs typeface="Times New Roman" panose="02020603050405020304" pitchFamily="18" charset="0"/>
              </a:rPr>
              <a:t>Дене импульсі дененің қозғалысының қаншалықты «күшті» екенін көрсетеді (массасы мен жылдамдығына байланысты).</a:t>
            </a:r>
            <a:endParaRPr lang="en-US" dirty="0">
              <a:latin typeface="Times New Roman" panose="02020603050405020304" pitchFamily="18" charset="0"/>
              <a:cs typeface="Times New Roman" panose="02020603050405020304" pitchFamily="18" charset="0"/>
            </a:endParaRPr>
          </a:p>
        </p:txBody>
      </p:sp>
      <p:pic>
        <p:nvPicPr>
          <p:cNvPr id="5" name="Image 1" descr="preencoded.png"/>
          <p:cNvPicPr>
            <a:picLocks noChangeAspect="1"/>
          </p:cNvPicPr>
          <p:nvPr/>
        </p:nvPicPr>
        <p:blipFill>
          <a:blip r:embed="rId4"/>
          <a:stretch>
            <a:fillRect/>
          </a:stretch>
        </p:blipFill>
        <p:spPr>
          <a:xfrm>
            <a:off x="5956099" y="3303620"/>
            <a:ext cx="992267" cy="1461016"/>
          </a:xfrm>
          <a:prstGeom prst="rect">
            <a:avLst/>
          </a:prstGeom>
        </p:spPr>
      </p:pic>
      <p:sp>
        <p:nvSpPr>
          <p:cNvPr id="6" name="Text 2"/>
          <p:cNvSpPr/>
          <p:nvPr/>
        </p:nvSpPr>
        <p:spPr>
          <a:xfrm>
            <a:off x="7146724" y="3501978"/>
            <a:ext cx="2480905" cy="310158"/>
          </a:xfrm>
          <a:prstGeom prst="rect">
            <a:avLst/>
          </a:prstGeom>
          <a:noFill/>
          <a:ln/>
        </p:spPr>
        <p:txBody>
          <a:bodyPr wrap="none" lIns="0" tIns="0" rIns="0" bIns="0" rtlCol="0" anchor="t"/>
          <a:lstStyle/>
          <a:p>
            <a:pPr marL="0" indent="0" algn="l">
              <a:lnSpc>
                <a:spcPts val="240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Велосипедші</a:t>
            </a:r>
            <a:endParaRPr lang="en-US" sz="2400" dirty="0">
              <a:latin typeface="Times New Roman" panose="02020603050405020304" pitchFamily="18" charset="0"/>
              <a:cs typeface="Times New Roman" panose="02020603050405020304" pitchFamily="18" charset="0"/>
            </a:endParaRPr>
          </a:p>
        </p:txBody>
      </p:sp>
      <p:sp>
        <p:nvSpPr>
          <p:cNvPr id="7" name="Text 3"/>
          <p:cNvSpPr/>
          <p:nvPr/>
        </p:nvSpPr>
        <p:spPr>
          <a:xfrm>
            <a:off x="7146724" y="3931198"/>
            <a:ext cx="6365796" cy="635079"/>
          </a:xfrm>
          <a:prstGeom prst="rect">
            <a:avLst/>
          </a:prstGeom>
          <a:noFill/>
          <a:ln/>
        </p:spPr>
        <p:txBody>
          <a:bodyPr wrap="square" lIns="0" tIns="0" rIns="0" bIns="0" rtlCol="0" anchor="t"/>
          <a:lstStyle/>
          <a:p>
            <a:pPr marL="0" indent="0" algn="l">
              <a:lnSpc>
                <a:spcPts val="2500"/>
              </a:lnSpc>
              <a:buNone/>
            </a:pPr>
            <a:r>
              <a:rPr lang="en-US" dirty="0">
                <a:solidFill>
                  <a:srgbClr val="3C3939"/>
                </a:solidFill>
                <a:latin typeface="Times New Roman" panose="02020603050405020304" pitchFamily="18" charset="0"/>
                <a:ea typeface="Roboto" pitchFamily="34" charset="-122"/>
                <a:cs typeface="Times New Roman" panose="02020603050405020304" pitchFamily="18" charset="0"/>
              </a:rPr>
              <a:t>Велосипедші құлады, бірақ қоршау бүтін қалды. Массасы аз → импульсі аз.</a:t>
            </a:r>
            <a:endParaRPr lang="en-US" dirty="0">
              <a:latin typeface="Times New Roman" panose="02020603050405020304" pitchFamily="18" charset="0"/>
              <a:cs typeface="Times New Roman" panose="02020603050405020304" pitchFamily="18" charset="0"/>
            </a:endParaRPr>
          </a:p>
        </p:txBody>
      </p:sp>
      <p:pic>
        <p:nvPicPr>
          <p:cNvPr id="8" name="Image 2" descr="preencoded.png"/>
          <p:cNvPicPr>
            <a:picLocks noChangeAspect="1"/>
          </p:cNvPicPr>
          <p:nvPr/>
        </p:nvPicPr>
        <p:blipFill>
          <a:blip r:embed="rId5"/>
          <a:stretch>
            <a:fillRect/>
          </a:stretch>
        </p:blipFill>
        <p:spPr>
          <a:xfrm>
            <a:off x="5956099" y="4764635"/>
            <a:ext cx="992267" cy="1461016"/>
          </a:xfrm>
          <a:prstGeom prst="rect">
            <a:avLst/>
          </a:prstGeom>
        </p:spPr>
      </p:pic>
      <p:sp>
        <p:nvSpPr>
          <p:cNvPr id="9" name="Text 4"/>
          <p:cNvSpPr/>
          <p:nvPr/>
        </p:nvSpPr>
        <p:spPr>
          <a:xfrm>
            <a:off x="7146724" y="4962994"/>
            <a:ext cx="2480905" cy="310158"/>
          </a:xfrm>
          <a:prstGeom prst="rect">
            <a:avLst/>
          </a:prstGeom>
          <a:noFill/>
          <a:ln/>
        </p:spPr>
        <p:txBody>
          <a:bodyPr wrap="none" lIns="0" tIns="0" rIns="0" bIns="0" rtlCol="0" anchor="t"/>
          <a:lstStyle/>
          <a:p>
            <a:pPr marL="0" indent="0" algn="l">
              <a:lnSpc>
                <a:spcPts val="240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Автомобиль</a:t>
            </a:r>
            <a:endParaRPr lang="en-US" sz="2400" dirty="0">
              <a:latin typeface="Times New Roman" panose="02020603050405020304" pitchFamily="18" charset="0"/>
              <a:cs typeface="Times New Roman" panose="02020603050405020304" pitchFamily="18" charset="0"/>
            </a:endParaRPr>
          </a:p>
        </p:txBody>
      </p:sp>
      <p:sp>
        <p:nvSpPr>
          <p:cNvPr id="10" name="Text 5"/>
          <p:cNvSpPr/>
          <p:nvPr/>
        </p:nvSpPr>
        <p:spPr>
          <a:xfrm>
            <a:off x="7146724" y="5392214"/>
            <a:ext cx="6365796" cy="635079"/>
          </a:xfrm>
          <a:prstGeom prst="rect">
            <a:avLst/>
          </a:prstGeom>
          <a:noFill/>
          <a:ln/>
        </p:spPr>
        <p:txBody>
          <a:bodyPr wrap="square" lIns="0" tIns="0" rIns="0" bIns="0" rtlCol="0" anchor="t"/>
          <a:lstStyle/>
          <a:p>
            <a:pPr marL="0" indent="0" algn="l">
              <a:lnSpc>
                <a:spcPts val="2500"/>
              </a:lnSpc>
              <a:buNone/>
            </a:pPr>
            <a:r>
              <a:rPr lang="en-US" dirty="0">
                <a:solidFill>
                  <a:srgbClr val="3C3939"/>
                </a:solidFill>
                <a:latin typeface="Times New Roman" panose="02020603050405020304" pitchFamily="18" charset="0"/>
                <a:ea typeface="Roboto" pitchFamily="34" charset="-122"/>
                <a:cs typeface="Times New Roman" panose="02020603050405020304" pitchFamily="18" charset="0"/>
              </a:rPr>
              <a:t>Автомобиль соғылып, қоршау сынды. Үлкен масса → үлкен импульс.</a:t>
            </a:r>
            <a:endParaRPr lang="en-US" dirty="0">
              <a:latin typeface="Times New Roman" panose="02020603050405020304" pitchFamily="18" charset="0"/>
              <a:cs typeface="Times New Roman" panose="02020603050405020304" pitchFamily="18" charset="0"/>
            </a:endParaRPr>
          </a:p>
        </p:txBody>
      </p:sp>
      <p:sp>
        <p:nvSpPr>
          <p:cNvPr id="11" name="Text 6"/>
          <p:cNvSpPr/>
          <p:nvPr/>
        </p:nvSpPr>
        <p:spPr>
          <a:xfrm>
            <a:off x="6253755" y="6672136"/>
            <a:ext cx="7258764" cy="635079"/>
          </a:xfrm>
          <a:prstGeom prst="rect">
            <a:avLst/>
          </a:prstGeom>
          <a:noFill/>
          <a:ln/>
        </p:spPr>
        <p:txBody>
          <a:bodyPr wrap="square" lIns="0" tIns="0" rIns="0" bIns="0" rtlCol="0" anchor="t"/>
          <a:lstStyle/>
          <a:p>
            <a:pPr marL="0" indent="0" algn="l">
              <a:lnSpc>
                <a:spcPts val="2500"/>
              </a:lnSpc>
              <a:buNone/>
            </a:pPr>
            <a:r>
              <a:rPr lang="en-US" dirty="0">
                <a:solidFill>
                  <a:srgbClr val="3C3939"/>
                </a:solidFill>
                <a:latin typeface="Times New Roman" panose="02020603050405020304" pitchFamily="18" charset="0"/>
                <a:ea typeface="Roboto" pitchFamily="34" charset="-122"/>
                <a:cs typeface="Times New Roman" panose="02020603050405020304" pitchFamily="18" charset="0"/>
              </a:rPr>
              <a:t>Велосипедші мен автомобиль бірдей жылдамдықпен қозғалып, бірдей жасыл қоршауға соғылды деп елестетейік. Бірақ нәтиже мүлдем басқа!</a:t>
            </a:r>
            <a:endParaRPr lang="en-US" dirty="0">
              <a:latin typeface="Times New Roman" panose="02020603050405020304" pitchFamily="18" charset="0"/>
              <a:cs typeface="Times New Roman" panose="02020603050405020304" pitchFamily="18" charset="0"/>
            </a:endParaRPr>
          </a:p>
        </p:txBody>
      </p:sp>
      <p:sp>
        <p:nvSpPr>
          <p:cNvPr id="12" name="Shape 7"/>
          <p:cNvSpPr/>
          <p:nvPr/>
        </p:nvSpPr>
        <p:spPr>
          <a:xfrm>
            <a:off x="5956099" y="6448894"/>
            <a:ext cx="22860" cy="1081564"/>
          </a:xfrm>
          <a:prstGeom prst="rect">
            <a:avLst/>
          </a:prstGeom>
          <a:solidFill>
            <a:srgbClr val="1B1B27"/>
          </a:solidFill>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93433"/>
            <a:ext cx="7345442" cy="496133"/>
          </a:xfrm>
          <a:prstGeom prst="rect">
            <a:avLst/>
          </a:prstGeom>
          <a:noFill/>
          <a:ln/>
        </p:spPr>
        <p:txBody>
          <a:bodyPr wrap="none" lIns="0" tIns="0" rIns="0" bIns="0" rtlCol="0" anchor="t"/>
          <a:lstStyle/>
          <a:p>
            <a:pPr marL="0" indent="0" algn="l">
              <a:lnSpc>
                <a:spcPts val="3900"/>
              </a:lnSpc>
              <a:buNone/>
            </a:pPr>
            <a:r>
              <a:rPr lang="en-US" sz="3600" dirty="0">
                <a:solidFill>
                  <a:srgbClr val="1B1B27"/>
                </a:solidFill>
                <a:latin typeface="Times New Roman" panose="02020603050405020304" pitchFamily="18" charset="0"/>
                <a:ea typeface="Raleway" pitchFamily="34" charset="-122"/>
                <a:cs typeface="Times New Roman" panose="02020603050405020304" pitchFamily="18" charset="0"/>
              </a:rPr>
              <a:t>Күш импульсі — салыстырмалы талдау</a:t>
            </a:r>
            <a:endParaRPr lang="en-US" sz="3600" dirty="0">
              <a:latin typeface="Times New Roman" panose="02020603050405020304" pitchFamily="18" charset="0"/>
              <a:cs typeface="Times New Roman" panose="02020603050405020304" pitchFamily="18" charset="0"/>
            </a:endParaRPr>
          </a:p>
        </p:txBody>
      </p:sp>
      <p:sp>
        <p:nvSpPr>
          <p:cNvPr id="4" name="Text 1"/>
          <p:cNvSpPr/>
          <p:nvPr/>
        </p:nvSpPr>
        <p:spPr>
          <a:xfrm>
            <a:off x="793790" y="1527691"/>
            <a:ext cx="7556421" cy="508159"/>
          </a:xfrm>
          <a:prstGeom prst="rect">
            <a:avLst/>
          </a:prstGeom>
          <a:noFill/>
          <a:ln/>
        </p:spPr>
        <p:txBody>
          <a:bodyPr wrap="square" lIns="0" tIns="0" rIns="0" bIns="0" rtlCol="0" anchor="t"/>
          <a:lstStyle/>
          <a:p>
            <a:pPr marL="0" indent="0" algn="l">
              <a:lnSpc>
                <a:spcPts val="2000"/>
              </a:lnSpc>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Күш импульсі күштің </a:t>
            </a: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уақыт аралығында қалай әрекет ететінін</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көрсетеді (</a:t>
            </a: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күшке</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және </a:t>
            </a: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оның әрекет ету уақытына</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байланысты).</a:t>
            </a:r>
            <a:endParaRPr lang="en-US" sz="1600" dirty="0">
              <a:latin typeface="Times New Roman" panose="02020603050405020304" pitchFamily="18" charset="0"/>
              <a:cs typeface="Times New Roman" panose="02020603050405020304" pitchFamily="18" charset="0"/>
            </a:endParaRPr>
          </a:p>
        </p:txBody>
      </p:sp>
      <p:sp>
        <p:nvSpPr>
          <p:cNvPr id="5" name="Shape 2"/>
          <p:cNvSpPr/>
          <p:nvPr/>
        </p:nvSpPr>
        <p:spPr>
          <a:xfrm>
            <a:off x="793790" y="2214443"/>
            <a:ext cx="22860" cy="4114443"/>
          </a:xfrm>
          <a:prstGeom prst="roundRect">
            <a:avLst>
              <a:gd name="adj" fmla="val 291721"/>
            </a:avLst>
          </a:prstGeom>
          <a:solidFill>
            <a:srgbClr val="C7C7D0"/>
          </a:solidFill>
          <a:ln/>
        </p:spPr>
      </p:sp>
      <p:sp>
        <p:nvSpPr>
          <p:cNvPr id="6" name="Shape 3"/>
          <p:cNvSpPr/>
          <p:nvPr/>
        </p:nvSpPr>
        <p:spPr>
          <a:xfrm>
            <a:off x="816650" y="2214443"/>
            <a:ext cx="7556421" cy="1898452"/>
          </a:xfrm>
          <a:prstGeom prst="rect">
            <a:avLst/>
          </a:prstGeom>
          <a:solidFill>
            <a:srgbClr val="E1E1EA"/>
          </a:solidFill>
          <a:ln w="7620">
            <a:solidFill>
              <a:srgbClr val="C7C7D0"/>
            </a:solidFill>
            <a:prstDash val="solid"/>
          </a:ln>
        </p:spPr>
      </p:sp>
      <p:sp>
        <p:nvSpPr>
          <p:cNvPr id="7" name="Text 4"/>
          <p:cNvSpPr/>
          <p:nvPr/>
        </p:nvSpPr>
        <p:spPr>
          <a:xfrm>
            <a:off x="975360" y="2380774"/>
            <a:ext cx="1984653" cy="248007"/>
          </a:xfrm>
          <a:prstGeom prst="rect">
            <a:avLst/>
          </a:prstGeom>
          <a:noFill/>
          <a:ln/>
        </p:spPr>
        <p:txBody>
          <a:bodyPr wrap="none" lIns="0" tIns="0" rIns="0" bIns="0" rtlCol="0" anchor="t"/>
          <a:lstStyle/>
          <a:p>
            <a:pPr marL="0" indent="0" algn="l">
              <a:lnSpc>
                <a:spcPts val="1950"/>
              </a:lnSpc>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Кенеттен тежеу</a:t>
            </a:r>
            <a:endParaRPr lang="en-US" dirty="0">
              <a:latin typeface="Times New Roman" panose="02020603050405020304" pitchFamily="18" charset="0"/>
              <a:cs typeface="Times New Roman" panose="02020603050405020304" pitchFamily="18" charset="0"/>
            </a:endParaRPr>
          </a:p>
        </p:txBody>
      </p:sp>
      <p:sp>
        <p:nvSpPr>
          <p:cNvPr id="8" name="Text 5"/>
          <p:cNvSpPr/>
          <p:nvPr/>
        </p:nvSpPr>
        <p:spPr>
          <a:xfrm>
            <a:off x="975360" y="2724031"/>
            <a:ext cx="7231380" cy="254079"/>
          </a:xfrm>
          <a:prstGeom prst="rect">
            <a:avLst/>
          </a:prstGeom>
          <a:noFill/>
          <a:ln/>
        </p:spPr>
        <p:txBody>
          <a:bodyPr wrap="none" lIns="0" tIns="0" rIns="0" bIns="0" rtlCol="0" anchor="t"/>
          <a:lstStyle/>
          <a:p>
            <a:pPr marL="0" indent="0" algn="l">
              <a:lnSpc>
                <a:spcPts val="2000"/>
              </a:lnSpc>
              <a:buNone/>
            </a:pP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Үлкен күш</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аз уақыт</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ішінде әрекет етеді</a:t>
            </a:r>
            <a:endParaRPr lang="en-US" sz="1600" dirty="0">
              <a:latin typeface="Times New Roman" panose="02020603050405020304" pitchFamily="18" charset="0"/>
              <a:cs typeface="Times New Roman" panose="02020603050405020304" pitchFamily="18" charset="0"/>
            </a:endParaRPr>
          </a:p>
        </p:txBody>
      </p:sp>
      <p:sp>
        <p:nvSpPr>
          <p:cNvPr id="9" name="Text 6"/>
          <p:cNvSpPr/>
          <p:nvPr/>
        </p:nvSpPr>
        <p:spPr>
          <a:xfrm>
            <a:off x="975360" y="3073360"/>
            <a:ext cx="7231380" cy="254079"/>
          </a:xfrm>
          <a:prstGeom prst="rect">
            <a:avLst/>
          </a:prstGeom>
          <a:noFill/>
          <a:ln/>
        </p:spPr>
        <p:txBody>
          <a:bodyPr wrap="none" lIns="0" tIns="0" rIns="0" bIns="0" rtlCol="0" anchor="t"/>
          <a:lstStyle/>
          <a:p>
            <a:pPr marL="342900" indent="-342900" algn="l">
              <a:lnSpc>
                <a:spcPts val="2000"/>
              </a:lnSpc>
              <a:buSzPct val="100000"/>
              <a:buChar char="•"/>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Күш өте үлкен</a:t>
            </a:r>
            <a:endParaRPr lang="en-US" sz="1600" dirty="0">
              <a:latin typeface="Times New Roman" panose="02020603050405020304" pitchFamily="18" charset="0"/>
              <a:cs typeface="Times New Roman" panose="02020603050405020304" pitchFamily="18" charset="0"/>
            </a:endParaRPr>
          </a:p>
        </p:txBody>
      </p:sp>
      <p:sp>
        <p:nvSpPr>
          <p:cNvPr id="10" name="Text 7"/>
          <p:cNvSpPr/>
          <p:nvPr/>
        </p:nvSpPr>
        <p:spPr>
          <a:xfrm>
            <a:off x="975360" y="3382923"/>
            <a:ext cx="7231380" cy="254079"/>
          </a:xfrm>
          <a:prstGeom prst="rect">
            <a:avLst/>
          </a:prstGeom>
          <a:noFill/>
          <a:ln/>
        </p:spPr>
        <p:txBody>
          <a:bodyPr wrap="none" lIns="0" tIns="0" rIns="0" bIns="0" rtlCol="0" anchor="t"/>
          <a:lstStyle/>
          <a:p>
            <a:pPr marL="342900" indent="-342900" algn="l">
              <a:lnSpc>
                <a:spcPts val="2000"/>
              </a:lnSpc>
              <a:buSzPct val="100000"/>
              <a:buChar char="•"/>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Уақыт аз</a:t>
            </a:r>
            <a:endParaRPr lang="en-US" sz="1600" dirty="0">
              <a:latin typeface="Times New Roman" panose="02020603050405020304" pitchFamily="18" charset="0"/>
              <a:cs typeface="Times New Roman" panose="02020603050405020304" pitchFamily="18" charset="0"/>
            </a:endParaRPr>
          </a:p>
        </p:txBody>
      </p:sp>
      <p:sp>
        <p:nvSpPr>
          <p:cNvPr id="11" name="Text 8"/>
          <p:cNvSpPr/>
          <p:nvPr/>
        </p:nvSpPr>
        <p:spPr>
          <a:xfrm>
            <a:off x="975360" y="3692485"/>
            <a:ext cx="7231380" cy="254079"/>
          </a:xfrm>
          <a:prstGeom prst="rect">
            <a:avLst/>
          </a:prstGeom>
          <a:noFill/>
          <a:ln/>
        </p:spPr>
        <p:txBody>
          <a:bodyPr wrap="none" lIns="0" tIns="0" rIns="0" bIns="0" rtlCol="0" anchor="t"/>
          <a:lstStyle/>
          <a:p>
            <a:pPr marL="342900" indent="-342900" algn="l">
              <a:lnSpc>
                <a:spcPts val="2000"/>
              </a:lnSpc>
              <a:buSzPct val="100000"/>
              <a:buChar char="•"/>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Қауіпті!</a:t>
            </a:r>
            <a:endParaRPr lang="en-US" sz="1600" dirty="0">
              <a:latin typeface="Times New Roman" panose="02020603050405020304" pitchFamily="18" charset="0"/>
              <a:cs typeface="Times New Roman" panose="02020603050405020304" pitchFamily="18" charset="0"/>
            </a:endParaRPr>
          </a:p>
        </p:txBody>
      </p:sp>
      <p:sp>
        <p:nvSpPr>
          <p:cNvPr id="12" name="Shape 9"/>
          <p:cNvSpPr/>
          <p:nvPr/>
        </p:nvSpPr>
        <p:spPr>
          <a:xfrm>
            <a:off x="816650" y="4430435"/>
            <a:ext cx="7556421" cy="1898452"/>
          </a:xfrm>
          <a:prstGeom prst="rect">
            <a:avLst/>
          </a:prstGeom>
          <a:solidFill>
            <a:srgbClr val="E1E1EA"/>
          </a:solidFill>
          <a:ln w="7620">
            <a:solidFill>
              <a:srgbClr val="C7C7D0"/>
            </a:solidFill>
            <a:prstDash val="solid"/>
          </a:ln>
        </p:spPr>
      </p:sp>
      <p:sp>
        <p:nvSpPr>
          <p:cNvPr id="13" name="Text 10"/>
          <p:cNvSpPr/>
          <p:nvPr/>
        </p:nvSpPr>
        <p:spPr>
          <a:xfrm>
            <a:off x="975360" y="4596765"/>
            <a:ext cx="1984653" cy="248007"/>
          </a:xfrm>
          <a:prstGeom prst="rect">
            <a:avLst/>
          </a:prstGeom>
          <a:noFill/>
          <a:ln/>
        </p:spPr>
        <p:txBody>
          <a:bodyPr wrap="none" lIns="0" tIns="0" rIns="0" bIns="0" rtlCol="0" anchor="t"/>
          <a:lstStyle/>
          <a:p>
            <a:pPr marL="0" indent="0" algn="l">
              <a:lnSpc>
                <a:spcPts val="1950"/>
              </a:lnSpc>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Біртіндеп тежеу</a:t>
            </a:r>
            <a:endParaRPr lang="en-US" dirty="0">
              <a:latin typeface="Times New Roman" panose="02020603050405020304" pitchFamily="18" charset="0"/>
              <a:cs typeface="Times New Roman" panose="02020603050405020304" pitchFamily="18" charset="0"/>
            </a:endParaRPr>
          </a:p>
        </p:txBody>
      </p:sp>
      <p:sp>
        <p:nvSpPr>
          <p:cNvPr id="14" name="Text 11"/>
          <p:cNvSpPr/>
          <p:nvPr/>
        </p:nvSpPr>
        <p:spPr>
          <a:xfrm>
            <a:off x="975360" y="4940022"/>
            <a:ext cx="7231380" cy="254079"/>
          </a:xfrm>
          <a:prstGeom prst="rect">
            <a:avLst/>
          </a:prstGeom>
          <a:noFill/>
          <a:ln/>
        </p:spPr>
        <p:txBody>
          <a:bodyPr wrap="none" lIns="0" tIns="0" rIns="0" bIns="0" rtlCol="0" anchor="t"/>
          <a:lstStyle/>
          <a:p>
            <a:pPr marL="0" indent="0" algn="l">
              <a:lnSpc>
                <a:spcPts val="2000"/>
              </a:lnSpc>
              <a:buNone/>
            </a:pP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Кішірек күш</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a:t>
            </a: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көбірек уақыт</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ішінде әрекет етеді</a:t>
            </a:r>
            <a:endParaRPr lang="en-US" sz="1600" dirty="0">
              <a:latin typeface="Times New Roman" panose="02020603050405020304" pitchFamily="18" charset="0"/>
              <a:cs typeface="Times New Roman" panose="02020603050405020304" pitchFamily="18" charset="0"/>
            </a:endParaRPr>
          </a:p>
        </p:txBody>
      </p:sp>
      <p:sp>
        <p:nvSpPr>
          <p:cNvPr id="15" name="Text 12"/>
          <p:cNvSpPr/>
          <p:nvPr/>
        </p:nvSpPr>
        <p:spPr>
          <a:xfrm>
            <a:off x="975360" y="5289352"/>
            <a:ext cx="7231380" cy="254079"/>
          </a:xfrm>
          <a:prstGeom prst="rect">
            <a:avLst/>
          </a:prstGeom>
          <a:noFill/>
          <a:ln/>
        </p:spPr>
        <p:txBody>
          <a:bodyPr wrap="none" lIns="0" tIns="0" rIns="0" bIns="0" rtlCol="0" anchor="t"/>
          <a:lstStyle/>
          <a:p>
            <a:pPr marL="342900" indent="-342900" algn="l">
              <a:lnSpc>
                <a:spcPts val="2000"/>
              </a:lnSpc>
              <a:buSzPct val="100000"/>
              <a:buChar char="•"/>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Күш кіші</a:t>
            </a:r>
            <a:endParaRPr lang="en-US" sz="1600" dirty="0">
              <a:latin typeface="Times New Roman" panose="02020603050405020304" pitchFamily="18" charset="0"/>
              <a:cs typeface="Times New Roman" panose="02020603050405020304" pitchFamily="18" charset="0"/>
            </a:endParaRPr>
          </a:p>
        </p:txBody>
      </p:sp>
      <p:sp>
        <p:nvSpPr>
          <p:cNvPr id="16" name="Text 13"/>
          <p:cNvSpPr/>
          <p:nvPr/>
        </p:nvSpPr>
        <p:spPr>
          <a:xfrm>
            <a:off x="975360" y="5598914"/>
            <a:ext cx="7231380" cy="254079"/>
          </a:xfrm>
          <a:prstGeom prst="rect">
            <a:avLst/>
          </a:prstGeom>
          <a:noFill/>
          <a:ln/>
        </p:spPr>
        <p:txBody>
          <a:bodyPr wrap="none" lIns="0" tIns="0" rIns="0" bIns="0" rtlCol="0" anchor="t"/>
          <a:lstStyle/>
          <a:p>
            <a:pPr marL="342900" indent="-342900" algn="l">
              <a:lnSpc>
                <a:spcPts val="2000"/>
              </a:lnSpc>
              <a:buSzPct val="100000"/>
              <a:buChar char="•"/>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Уақыт көп</a:t>
            </a:r>
            <a:endParaRPr lang="en-US" sz="1600" dirty="0">
              <a:latin typeface="Times New Roman" panose="02020603050405020304" pitchFamily="18" charset="0"/>
              <a:cs typeface="Times New Roman" panose="02020603050405020304" pitchFamily="18" charset="0"/>
            </a:endParaRPr>
          </a:p>
        </p:txBody>
      </p:sp>
      <p:sp>
        <p:nvSpPr>
          <p:cNvPr id="17" name="Text 14"/>
          <p:cNvSpPr/>
          <p:nvPr/>
        </p:nvSpPr>
        <p:spPr>
          <a:xfrm>
            <a:off x="975360" y="5908477"/>
            <a:ext cx="7231380" cy="254079"/>
          </a:xfrm>
          <a:prstGeom prst="rect">
            <a:avLst/>
          </a:prstGeom>
          <a:noFill/>
          <a:ln/>
        </p:spPr>
        <p:txBody>
          <a:bodyPr wrap="none" lIns="0" tIns="0" rIns="0" bIns="0" rtlCol="0" anchor="t"/>
          <a:lstStyle/>
          <a:p>
            <a:pPr marL="342900" indent="-342900" algn="l">
              <a:lnSpc>
                <a:spcPts val="2000"/>
              </a:lnSpc>
              <a:buSzPct val="100000"/>
              <a:buChar char="•"/>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Қауіпсіз!</a:t>
            </a:r>
            <a:endParaRPr lang="en-US" sz="1600" dirty="0">
              <a:latin typeface="Times New Roman" panose="02020603050405020304" pitchFamily="18" charset="0"/>
              <a:cs typeface="Times New Roman" panose="02020603050405020304" pitchFamily="18" charset="0"/>
            </a:endParaRPr>
          </a:p>
        </p:txBody>
      </p:sp>
      <p:sp>
        <p:nvSpPr>
          <p:cNvPr id="18" name="Shape 15"/>
          <p:cNvSpPr/>
          <p:nvPr/>
        </p:nvSpPr>
        <p:spPr>
          <a:xfrm>
            <a:off x="793790" y="6507480"/>
            <a:ext cx="7556421" cy="928687"/>
          </a:xfrm>
          <a:prstGeom prst="roundRect">
            <a:avLst>
              <a:gd name="adj" fmla="val 7181"/>
            </a:avLst>
          </a:prstGeom>
          <a:solidFill>
            <a:srgbClr val="D2D2E0"/>
          </a:solidFill>
          <a:ln/>
        </p:spPr>
      </p:sp>
      <p:pic>
        <p:nvPicPr>
          <p:cNvPr id="19" name="Image 1" descr="preencoded.png"/>
          <p:cNvPicPr>
            <a:picLocks noChangeAspect="1"/>
          </p:cNvPicPr>
          <p:nvPr/>
        </p:nvPicPr>
        <p:blipFill>
          <a:blip r:embed="rId4"/>
          <a:stretch>
            <a:fillRect/>
          </a:stretch>
        </p:blipFill>
        <p:spPr>
          <a:xfrm>
            <a:off x="952500" y="6742152"/>
            <a:ext cx="198358" cy="158710"/>
          </a:xfrm>
          <a:prstGeom prst="rect">
            <a:avLst/>
          </a:prstGeom>
        </p:spPr>
      </p:pic>
      <p:sp>
        <p:nvSpPr>
          <p:cNvPr id="20" name="Text 16"/>
          <p:cNvSpPr/>
          <p:nvPr/>
        </p:nvSpPr>
        <p:spPr>
          <a:xfrm>
            <a:off x="1309568" y="6705838"/>
            <a:ext cx="6881932" cy="508159"/>
          </a:xfrm>
          <a:prstGeom prst="rect">
            <a:avLst/>
          </a:prstGeom>
          <a:noFill/>
          <a:ln/>
        </p:spPr>
        <p:txBody>
          <a:bodyPr wrap="square" lIns="0" tIns="0" rIns="0" bIns="0" rtlCol="0" anchor="t"/>
          <a:lstStyle/>
          <a:p>
            <a:pPr marL="0" indent="0" algn="l">
              <a:lnSpc>
                <a:spcPts val="2000"/>
              </a:lnSpc>
              <a:buNone/>
            </a:pPr>
            <a:r>
              <a:rPr lang="en-US" sz="1600" dirty="0">
                <a:solidFill>
                  <a:srgbClr val="000000"/>
                </a:solidFill>
                <a:latin typeface="Times New Roman" panose="02020603050405020304" pitchFamily="18" charset="0"/>
                <a:ea typeface="Roboto" pitchFamily="34" charset="-122"/>
                <a:cs typeface="Times New Roman" panose="02020603050405020304" pitchFamily="18" charset="0"/>
              </a:rPr>
              <a:t>Екі суретте де бірдей бастапқы жылдамдықпен қозғалатын бір автомобиль бейнеленген. Айырмашылығы тек оның қалай тежейтінінде.</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585430"/>
            <a:ext cx="5355788" cy="403146"/>
          </a:xfrm>
          <a:prstGeom prst="rect">
            <a:avLst/>
          </a:prstGeom>
          <a:noFill/>
          <a:ln/>
        </p:spPr>
        <p:txBody>
          <a:bodyPr wrap="none" lIns="0" tIns="0" rIns="0" bIns="0" rtlCol="0" anchor="t"/>
          <a:lstStyle/>
          <a:p>
            <a:pPr marL="0" indent="0" algn="l">
              <a:lnSpc>
                <a:spcPts val="3150"/>
              </a:lnSpc>
              <a:buNone/>
            </a:pPr>
            <a:r>
              <a:rPr lang="en-US" sz="3600" dirty="0">
                <a:solidFill>
                  <a:srgbClr val="1B1B27"/>
                </a:solidFill>
                <a:latin typeface="Times New Roman" panose="02020603050405020304" pitchFamily="18" charset="0"/>
                <a:ea typeface="Raleway" pitchFamily="34" charset="-122"/>
                <a:cs typeface="Times New Roman" panose="02020603050405020304" pitchFamily="18" charset="0"/>
              </a:rPr>
              <a:t>Тапсырма 1: Қауіпсіз тоқтау уақыты</a:t>
            </a:r>
            <a:endParaRPr lang="en-US" sz="3600" dirty="0">
              <a:latin typeface="Times New Roman" panose="02020603050405020304" pitchFamily="18" charset="0"/>
              <a:cs typeface="Times New Roman" panose="02020603050405020304" pitchFamily="18" charset="0"/>
            </a:endParaRPr>
          </a:p>
        </p:txBody>
      </p:sp>
      <p:sp>
        <p:nvSpPr>
          <p:cNvPr id="3" name="Shape 1"/>
          <p:cNvSpPr/>
          <p:nvPr/>
        </p:nvSpPr>
        <p:spPr>
          <a:xfrm>
            <a:off x="793790" y="1246584"/>
            <a:ext cx="13042821" cy="878443"/>
          </a:xfrm>
          <a:prstGeom prst="roundRect">
            <a:avLst>
              <a:gd name="adj" fmla="val 6168"/>
            </a:avLst>
          </a:prstGeom>
          <a:solidFill>
            <a:srgbClr val="D2D2E0"/>
          </a:solidFill>
          <a:ln/>
        </p:spPr>
      </p:sp>
      <p:pic>
        <p:nvPicPr>
          <p:cNvPr id="4" name="Image 0" descr="preencoded.png"/>
          <p:cNvPicPr>
            <a:picLocks noChangeAspect="1"/>
          </p:cNvPicPr>
          <p:nvPr/>
        </p:nvPicPr>
        <p:blipFill>
          <a:blip r:embed="rId3"/>
          <a:stretch>
            <a:fillRect/>
          </a:stretch>
        </p:blipFill>
        <p:spPr>
          <a:xfrm>
            <a:off x="922734" y="1418987"/>
            <a:ext cx="201573" cy="161211"/>
          </a:xfrm>
          <a:prstGeom prst="rect">
            <a:avLst/>
          </a:prstGeom>
        </p:spPr>
      </p:pic>
      <p:sp>
        <p:nvSpPr>
          <p:cNvPr id="5" name="Text 2"/>
          <p:cNvSpPr/>
          <p:nvPr/>
        </p:nvSpPr>
        <p:spPr>
          <a:xfrm>
            <a:off x="1253252" y="1407676"/>
            <a:ext cx="1612583" cy="201454"/>
          </a:xfrm>
          <a:prstGeom prst="rect">
            <a:avLst/>
          </a:prstGeom>
          <a:noFill/>
          <a:ln/>
        </p:spPr>
        <p:txBody>
          <a:bodyPr wrap="none" lIns="0" tIns="0" rIns="0" bIns="0" rtlCol="0" anchor="t"/>
          <a:lstStyle/>
          <a:p>
            <a:pPr marL="0" indent="0" algn="l">
              <a:lnSpc>
                <a:spcPts val="1550"/>
              </a:lnSpc>
              <a:buNone/>
            </a:pPr>
            <a:r>
              <a:rPr lang="en-US" sz="2400" dirty="0">
                <a:solidFill>
                  <a:srgbClr val="000000"/>
                </a:solidFill>
                <a:latin typeface="Times New Roman" panose="02020603050405020304" pitchFamily="18" charset="0"/>
                <a:ea typeface="Raleway" pitchFamily="34" charset="-122"/>
                <a:cs typeface="Times New Roman" panose="02020603050405020304" pitchFamily="18" charset="0"/>
              </a:rPr>
              <a:t>Жағдаят</a:t>
            </a:r>
            <a:endParaRPr lang="en-US" sz="2400" dirty="0">
              <a:latin typeface="Times New Roman" panose="02020603050405020304" pitchFamily="18" charset="0"/>
              <a:cs typeface="Times New Roman" panose="02020603050405020304" pitchFamily="18" charset="0"/>
            </a:endParaRPr>
          </a:p>
        </p:txBody>
      </p:sp>
      <p:sp>
        <p:nvSpPr>
          <p:cNvPr id="6" name="Text 3"/>
          <p:cNvSpPr/>
          <p:nvPr/>
        </p:nvSpPr>
        <p:spPr>
          <a:xfrm>
            <a:off x="1253252" y="1738074"/>
            <a:ext cx="12454414" cy="206454"/>
          </a:xfrm>
          <a:prstGeom prst="rect">
            <a:avLst/>
          </a:prstGeom>
          <a:noFill/>
          <a:ln/>
        </p:spPr>
        <p:txBody>
          <a:bodyPr wrap="none" lIns="0" tIns="0" rIns="0" bIns="0" rtlCol="0" anchor="t"/>
          <a:lstStyle/>
          <a:p>
            <a:pPr marL="0" indent="0" algn="l">
              <a:lnSpc>
                <a:spcPts val="1600"/>
              </a:lnSpc>
              <a:buNone/>
            </a:pPr>
            <a:r>
              <a:rPr lang="en-US" sz="1600" dirty="0">
                <a:solidFill>
                  <a:srgbClr val="000000"/>
                </a:solidFill>
                <a:latin typeface="Times New Roman" panose="02020603050405020304" pitchFamily="18" charset="0"/>
                <a:ea typeface="Roboto" pitchFamily="34" charset="-122"/>
                <a:cs typeface="Times New Roman" panose="02020603050405020304" pitchFamily="18" charset="0"/>
              </a:rPr>
              <a:t>60 кг оқушы 5 м/с жылдамдықпен жүгіріп келе жатып </a:t>
            </a:r>
            <a:r>
              <a:rPr lang="en-US" sz="1600" b="1" dirty="0">
                <a:solidFill>
                  <a:srgbClr val="000000"/>
                </a:solidFill>
                <a:latin typeface="Times New Roman" panose="02020603050405020304" pitchFamily="18" charset="0"/>
                <a:ea typeface="Roboto" pitchFamily="34" charset="-122"/>
                <a:cs typeface="Times New Roman" panose="02020603050405020304" pitchFamily="18" charset="0"/>
              </a:rPr>
              <a:t>тоқтады</a:t>
            </a:r>
            <a:endParaRPr lang="en-US" sz="1600" dirty="0">
              <a:latin typeface="Times New Roman" panose="02020603050405020304" pitchFamily="18" charset="0"/>
              <a:cs typeface="Times New Roman" panose="02020603050405020304" pitchFamily="18" charset="0"/>
            </a:endParaRPr>
          </a:p>
        </p:txBody>
      </p:sp>
      <p:sp>
        <p:nvSpPr>
          <p:cNvPr id="7" name="Shape 4"/>
          <p:cNvSpPr/>
          <p:nvPr/>
        </p:nvSpPr>
        <p:spPr>
          <a:xfrm>
            <a:off x="793790" y="2270046"/>
            <a:ext cx="13042821" cy="774025"/>
          </a:xfrm>
          <a:prstGeom prst="roundRect">
            <a:avLst>
              <a:gd name="adj" fmla="val 7000"/>
            </a:avLst>
          </a:prstGeom>
          <a:solidFill>
            <a:srgbClr val="FFFFFF">
              <a:alpha val="95000"/>
            </a:srgbClr>
          </a:solidFill>
          <a:ln w="15240">
            <a:solidFill>
              <a:srgbClr val="C7C7D0"/>
            </a:solidFill>
            <a:prstDash val="solid"/>
          </a:ln>
        </p:spPr>
      </p:sp>
      <p:sp>
        <p:nvSpPr>
          <p:cNvPr id="8" name="Shape 5"/>
          <p:cNvSpPr/>
          <p:nvPr/>
        </p:nvSpPr>
        <p:spPr>
          <a:xfrm>
            <a:off x="809030" y="2285286"/>
            <a:ext cx="516017" cy="743545"/>
          </a:xfrm>
          <a:prstGeom prst="roundRect">
            <a:avLst>
              <a:gd name="adj" fmla="val 6956"/>
            </a:avLst>
          </a:prstGeom>
          <a:solidFill>
            <a:srgbClr val="E1E1EA"/>
          </a:solidFill>
          <a:ln/>
        </p:spPr>
      </p:sp>
      <p:sp>
        <p:nvSpPr>
          <p:cNvPr id="9" name="Text 6"/>
          <p:cNvSpPr/>
          <p:nvPr/>
        </p:nvSpPr>
        <p:spPr>
          <a:xfrm>
            <a:off x="966430" y="2536150"/>
            <a:ext cx="193477" cy="241816"/>
          </a:xfrm>
          <a:prstGeom prst="rect">
            <a:avLst/>
          </a:prstGeom>
          <a:noFill/>
          <a:ln/>
        </p:spPr>
        <p:txBody>
          <a:bodyPr wrap="none" lIns="0" tIns="0" rIns="0" bIns="0" rtlCol="0" anchor="t"/>
          <a:lstStyle/>
          <a:p>
            <a:pPr marL="0" indent="0" algn="l">
              <a:lnSpc>
                <a:spcPts val="1500"/>
              </a:lnSpc>
              <a:buNone/>
            </a:pPr>
            <a:r>
              <a:rPr lang="en-US" sz="2800" dirty="0">
                <a:solidFill>
                  <a:srgbClr val="3C3939"/>
                </a:solidFill>
                <a:latin typeface="Times New Roman" panose="02020603050405020304" pitchFamily="18" charset="0"/>
                <a:ea typeface="Raleway" pitchFamily="34" charset="-122"/>
                <a:cs typeface="Times New Roman" panose="02020603050405020304" pitchFamily="18" charset="0"/>
              </a:rPr>
              <a:t>1</a:t>
            </a:r>
            <a:endParaRPr lang="en-US" sz="2800" dirty="0">
              <a:latin typeface="Times New Roman" panose="02020603050405020304" pitchFamily="18" charset="0"/>
              <a:cs typeface="Times New Roman" panose="02020603050405020304" pitchFamily="18" charset="0"/>
            </a:endParaRPr>
          </a:p>
        </p:txBody>
      </p:sp>
      <p:sp>
        <p:nvSpPr>
          <p:cNvPr id="10" name="Text 7"/>
          <p:cNvSpPr/>
          <p:nvPr/>
        </p:nvSpPr>
        <p:spPr>
          <a:xfrm>
            <a:off x="1453991" y="2414230"/>
            <a:ext cx="1952149" cy="201454"/>
          </a:xfrm>
          <a:prstGeom prst="rect">
            <a:avLst/>
          </a:prstGeom>
          <a:noFill/>
          <a:ln/>
        </p:spPr>
        <p:txBody>
          <a:bodyPr wrap="none" lIns="0" tIns="0" rIns="0" bIns="0" rtlCol="0" anchor="t"/>
          <a:lstStyle/>
          <a:p>
            <a:pPr marL="0" indent="0" algn="l">
              <a:lnSpc>
                <a:spcPts val="155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а) Тоқтау уақыты Δt = 0,1 с</a:t>
            </a:r>
            <a:endParaRPr lang="en-US" sz="2400" dirty="0">
              <a:latin typeface="Times New Roman" panose="02020603050405020304" pitchFamily="18" charset="0"/>
              <a:cs typeface="Times New Roman" panose="02020603050405020304" pitchFamily="18" charset="0"/>
            </a:endParaRPr>
          </a:p>
        </p:txBody>
      </p:sp>
      <p:sp>
        <p:nvSpPr>
          <p:cNvPr id="11" name="Text 8"/>
          <p:cNvSpPr/>
          <p:nvPr/>
        </p:nvSpPr>
        <p:spPr>
          <a:xfrm>
            <a:off x="1453991" y="2693075"/>
            <a:ext cx="12238434" cy="206454"/>
          </a:xfrm>
          <a:prstGeom prst="rect">
            <a:avLst/>
          </a:prstGeom>
          <a:noFill/>
          <a:ln/>
        </p:spPr>
        <p:txBody>
          <a:bodyPr wrap="none" lIns="0" tIns="0" rIns="0" bIns="0" rtlCol="0" anchor="t"/>
          <a:lstStyle/>
          <a:p>
            <a:pPr marL="0" indent="0" algn="l">
              <a:lnSpc>
                <a:spcPts val="1600"/>
              </a:lnSpc>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Орташа күшті табыңдар</a:t>
            </a:r>
            <a:endParaRPr lang="en-US" sz="1600" dirty="0">
              <a:latin typeface="Times New Roman" panose="02020603050405020304" pitchFamily="18" charset="0"/>
              <a:cs typeface="Times New Roman" panose="02020603050405020304" pitchFamily="18" charset="0"/>
            </a:endParaRPr>
          </a:p>
        </p:txBody>
      </p:sp>
      <p:sp>
        <p:nvSpPr>
          <p:cNvPr id="12" name="Shape 9"/>
          <p:cNvSpPr/>
          <p:nvPr/>
        </p:nvSpPr>
        <p:spPr>
          <a:xfrm>
            <a:off x="793790" y="3173016"/>
            <a:ext cx="13042821" cy="774025"/>
          </a:xfrm>
          <a:prstGeom prst="roundRect">
            <a:avLst>
              <a:gd name="adj" fmla="val 7000"/>
            </a:avLst>
          </a:prstGeom>
          <a:solidFill>
            <a:srgbClr val="FFFFFF">
              <a:alpha val="95000"/>
            </a:srgbClr>
          </a:solidFill>
          <a:ln w="15240">
            <a:solidFill>
              <a:srgbClr val="C7C7D0"/>
            </a:solidFill>
            <a:prstDash val="solid"/>
          </a:ln>
        </p:spPr>
      </p:sp>
      <p:sp>
        <p:nvSpPr>
          <p:cNvPr id="13" name="Shape 10"/>
          <p:cNvSpPr/>
          <p:nvPr/>
        </p:nvSpPr>
        <p:spPr>
          <a:xfrm>
            <a:off x="809030" y="3188256"/>
            <a:ext cx="516017" cy="743545"/>
          </a:xfrm>
          <a:prstGeom prst="roundRect">
            <a:avLst>
              <a:gd name="adj" fmla="val 6956"/>
            </a:avLst>
          </a:prstGeom>
          <a:solidFill>
            <a:srgbClr val="E1E1EA"/>
          </a:solidFill>
          <a:ln/>
        </p:spPr>
      </p:sp>
      <p:sp>
        <p:nvSpPr>
          <p:cNvPr id="14" name="Text 11"/>
          <p:cNvSpPr/>
          <p:nvPr/>
        </p:nvSpPr>
        <p:spPr>
          <a:xfrm>
            <a:off x="966430" y="3439120"/>
            <a:ext cx="193477" cy="241816"/>
          </a:xfrm>
          <a:prstGeom prst="rect">
            <a:avLst/>
          </a:prstGeom>
          <a:noFill/>
          <a:ln/>
        </p:spPr>
        <p:txBody>
          <a:bodyPr wrap="none" lIns="0" tIns="0" rIns="0" bIns="0" rtlCol="0" anchor="t"/>
          <a:lstStyle/>
          <a:p>
            <a:pPr marL="0" indent="0" algn="l">
              <a:lnSpc>
                <a:spcPts val="1500"/>
              </a:lnSpc>
              <a:buNone/>
            </a:pPr>
            <a:r>
              <a:rPr lang="en-US" sz="2800" dirty="0">
                <a:solidFill>
                  <a:srgbClr val="3C3939"/>
                </a:solidFill>
                <a:latin typeface="Times New Roman" panose="02020603050405020304" pitchFamily="18" charset="0"/>
                <a:ea typeface="Raleway" pitchFamily="34" charset="-122"/>
                <a:cs typeface="Times New Roman" panose="02020603050405020304" pitchFamily="18" charset="0"/>
              </a:rPr>
              <a:t>2</a:t>
            </a:r>
            <a:endParaRPr lang="en-US" sz="2800" dirty="0">
              <a:latin typeface="Times New Roman" panose="02020603050405020304" pitchFamily="18" charset="0"/>
              <a:cs typeface="Times New Roman" panose="02020603050405020304" pitchFamily="18" charset="0"/>
            </a:endParaRPr>
          </a:p>
        </p:txBody>
      </p:sp>
      <p:sp>
        <p:nvSpPr>
          <p:cNvPr id="15" name="Text 12"/>
          <p:cNvSpPr/>
          <p:nvPr/>
        </p:nvSpPr>
        <p:spPr>
          <a:xfrm>
            <a:off x="1453991" y="3317200"/>
            <a:ext cx="1974532" cy="201454"/>
          </a:xfrm>
          <a:prstGeom prst="rect">
            <a:avLst/>
          </a:prstGeom>
          <a:noFill/>
          <a:ln/>
        </p:spPr>
        <p:txBody>
          <a:bodyPr wrap="none" lIns="0" tIns="0" rIns="0" bIns="0" rtlCol="0" anchor="t"/>
          <a:lstStyle/>
          <a:p>
            <a:pPr marL="0" indent="0" algn="l">
              <a:lnSpc>
                <a:spcPts val="155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ә) Тоқтау уақыты Δt = 0,5 с</a:t>
            </a:r>
            <a:endParaRPr lang="en-US" sz="2400" dirty="0">
              <a:latin typeface="Times New Roman" panose="02020603050405020304" pitchFamily="18" charset="0"/>
              <a:cs typeface="Times New Roman" panose="02020603050405020304" pitchFamily="18" charset="0"/>
            </a:endParaRPr>
          </a:p>
        </p:txBody>
      </p:sp>
      <p:sp>
        <p:nvSpPr>
          <p:cNvPr id="16" name="Text 13"/>
          <p:cNvSpPr/>
          <p:nvPr/>
        </p:nvSpPr>
        <p:spPr>
          <a:xfrm>
            <a:off x="1453991" y="3596045"/>
            <a:ext cx="12238434" cy="206454"/>
          </a:xfrm>
          <a:prstGeom prst="rect">
            <a:avLst/>
          </a:prstGeom>
          <a:noFill/>
          <a:ln/>
        </p:spPr>
        <p:txBody>
          <a:bodyPr wrap="none" lIns="0" tIns="0" rIns="0" bIns="0" rtlCol="0" anchor="t"/>
          <a:lstStyle/>
          <a:p>
            <a:pPr marL="0" indent="0" algn="l">
              <a:lnSpc>
                <a:spcPts val="1600"/>
              </a:lnSpc>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Орташа күшті табыңдар және салыстырыңдар</a:t>
            </a:r>
            <a:endParaRPr lang="en-US" sz="1600" dirty="0">
              <a:latin typeface="Times New Roman" panose="02020603050405020304" pitchFamily="18" charset="0"/>
              <a:cs typeface="Times New Roman" panose="02020603050405020304" pitchFamily="18" charset="0"/>
            </a:endParaRPr>
          </a:p>
        </p:txBody>
      </p:sp>
      <p:sp>
        <p:nvSpPr>
          <p:cNvPr id="17" name="Shape 14"/>
          <p:cNvSpPr/>
          <p:nvPr/>
        </p:nvSpPr>
        <p:spPr>
          <a:xfrm>
            <a:off x="793790" y="4075986"/>
            <a:ext cx="13042821" cy="774025"/>
          </a:xfrm>
          <a:prstGeom prst="roundRect">
            <a:avLst>
              <a:gd name="adj" fmla="val 7000"/>
            </a:avLst>
          </a:prstGeom>
          <a:solidFill>
            <a:srgbClr val="FFFFFF">
              <a:alpha val="95000"/>
            </a:srgbClr>
          </a:solidFill>
          <a:ln w="15240">
            <a:solidFill>
              <a:srgbClr val="C7C7D0"/>
            </a:solidFill>
            <a:prstDash val="solid"/>
          </a:ln>
        </p:spPr>
      </p:sp>
      <p:sp>
        <p:nvSpPr>
          <p:cNvPr id="18" name="Shape 15"/>
          <p:cNvSpPr/>
          <p:nvPr/>
        </p:nvSpPr>
        <p:spPr>
          <a:xfrm>
            <a:off x="809030" y="4091226"/>
            <a:ext cx="516017" cy="743545"/>
          </a:xfrm>
          <a:prstGeom prst="roundRect">
            <a:avLst>
              <a:gd name="adj" fmla="val 6956"/>
            </a:avLst>
          </a:prstGeom>
          <a:solidFill>
            <a:srgbClr val="E1E1EA"/>
          </a:solidFill>
          <a:ln/>
        </p:spPr>
      </p:sp>
      <p:sp>
        <p:nvSpPr>
          <p:cNvPr id="19" name="Text 16"/>
          <p:cNvSpPr/>
          <p:nvPr/>
        </p:nvSpPr>
        <p:spPr>
          <a:xfrm>
            <a:off x="966430" y="4342090"/>
            <a:ext cx="193477" cy="241816"/>
          </a:xfrm>
          <a:prstGeom prst="rect">
            <a:avLst/>
          </a:prstGeom>
          <a:noFill/>
          <a:ln/>
        </p:spPr>
        <p:txBody>
          <a:bodyPr wrap="none" lIns="0" tIns="0" rIns="0" bIns="0" rtlCol="0" anchor="t"/>
          <a:lstStyle/>
          <a:p>
            <a:pPr marL="0" indent="0" algn="l">
              <a:lnSpc>
                <a:spcPts val="1500"/>
              </a:lnSpc>
              <a:buNone/>
            </a:pPr>
            <a:r>
              <a:rPr lang="en-US" sz="2800" dirty="0">
                <a:solidFill>
                  <a:srgbClr val="3C3939"/>
                </a:solidFill>
                <a:latin typeface="Times New Roman" panose="02020603050405020304" pitchFamily="18" charset="0"/>
                <a:ea typeface="Raleway" pitchFamily="34" charset="-122"/>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p:txBody>
      </p:sp>
      <p:sp>
        <p:nvSpPr>
          <p:cNvPr id="20" name="Text 17"/>
          <p:cNvSpPr/>
          <p:nvPr/>
        </p:nvSpPr>
        <p:spPr>
          <a:xfrm>
            <a:off x="1453991" y="4220170"/>
            <a:ext cx="1612583" cy="201454"/>
          </a:xfrm>
          <a:prstGeom prst="rect">
            <a:avLst/>
          </a:prstGeom>
          <a:noFill/>
          <a:ln/>
        </p:spPr>
        <p:txBody>
          <a:bodyPr wrap="none" lIns="0" tIns="0" rIns="0" bIns="0" rtlCol="0" anchor="t"/>
          <a:lstStyle/>
          <a:p>
            <a:pPr marL="0" indent="0" algn="l">
              <a:lnSpc>
                <a:spcPts val="1550"/>
              </a:lnSpc>
              <a:buNone/>
            </a:pPr>
            <a:r>
              <a:rPr lang="en-US" sz="2400" dirty="0">
                <a:solidFill>
                  <a:srgbClr val="3C3939"/>
                </a:solidFill>
                <a:latin typeface="Times New Roman" panose="02020603050405020304" pitchFamily="18" charset="0"/>
                <a:ea typeface="Raleway" pitchFamily="34" charset="-122"/>
                <a:cs typeface="Times New Roman" panose="02020603050405020304" pitchFamily="18" charset="0"/>
              </a:rPr>
              <a:t>Қорытынды</a:t>
            </a:r>
            <a:endParaRPr lang="en-US" sz="2400" dirty="0">
              <a:latin typeface="Times New Roman" panose="02020603050405020304" pitchFamily="18" charset="0"/>
              <a:cs typeface="Times New Roman" panose="02020603050405020304" pitchFamily="18" charset="0"/>
            </a:endParaRPr>
          </a:p>
        </p:txBody>
      </p:sp>
      <p:sp>
        <p:nvSpPr>
          <p:cNvPr id="21" name="Text 18"/>
          <p:cNvSpPr/>
          <p:nvPr/>
        </p:nvSpPr>
        <p:spPr>
          <a:xfrm>
            <a:off x="1453991" y="4499015"/>
            <a:ext cx="12238434" cy="206454"/>
          </a:xfrm>
          <a:prstGeom prst="rect">
            <a:avLst/>
          </a:prstGeom>
          <a:noFill/>
          <a:ln/>
        </p:spPr>
        <p:txBody>
          <a:bodyPr wrap="none" lIns="0" tIns="0" rIns="0" bIns="0" rtlCol="0" anchor="t"/>
          <a:lstStyle/>
          <a:p>
            <a:pPr marL="0" indent="0" algn="l">
              <a:lnSpc>
                <a:spcPts val="1600"/>
              </a:lnSpc>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Қайсысы қауіпсіз? Неге? (1 сөйлем)</a:t>
            </a:r>
            <a:endParaRPr lang="en-US" sz="1600" dirty="0">
              <a:latin typeface="Times New Roman" panose="02020603050405020304" pitchFamily="18" charset="0"/>
              <a:cs typeface="Times New Roman" panose="02020603050405020304" pitchFamily="18" charset="0"/>
            </a:endParaRPr>
          </a:p>
        </p:txBody>
      </p:sp>
      <p:sp>
        <p:nvSpPr>
          <p:cNvPr id="22" name="Text 19"/>
          <p:cNvSpPr/>
          <p:nvPr/>
        </p:nvSpPr>
        <p:spPr>
          <a:xfrm>
            <a:off x="793790" y="5043488"/>
            <a:ext cx="1935123" cy="241816"/>
          </a:xfrm>
          <a:prstGeom prst="rect">
            <a:avLst/>
          </a:prstGeom>
          <a:noFill/>
          <a:ln/>
        </p:spPr>
        <p:txBody>
          <a:bodyPr wrap="none" lIns="0" tIns="0" rIns="0" bIns="0" rtlCol="0" anchor="t"/>
          <a:lstStyle/>
          <a:p>
            <a:pPr marL="0" indent="0" algn="l">
              <a:lnSpc>
                <a:spcPts val="1900"/>
              </a:lnSpc>
              <a:buNone/>
            </a:pPr>
            <a:r>
              <a:rPr lang="en-US" sz="2800" dirty="0">
                <a:solidFill>
                  <a:srgbClr val="1B1B27"/>
                </a:solidFill>
                <a:latin typeface="Times New Roman" panose="02020603050405020304" pitchFamily="18" charset="0"/>
                <a:ea typeface="Raleway" pitchFamily="34" charset="-122"/>
                <a:cs typeface="Times New Roman" panose="02020603050405020304" pitchFamily="18" charset="0"/>
              </a:rPr>
              <a:t>Шешуі</a:t>
            </a:r>
            <a:endParaRPr lang="en-US" sz="2800" dirty="0">
              <a:latin typeface="Times New Roman" panose="02020603050405020304" pitchFamily="18" charset="0"/>
              <a:cs typeface="Times New Roman" panose="02020603050405020304" pitchFamily="18" charset="0"/>
            </a:endParaRPr>
          </a:p>
        </p:txBody>
      </p:sp>
      <p:sp>
        <p:nvSpPr>
          <p:cNvPr id="23" name="Text 20"/>
          <p:cNvSpPr/>
          <p:nvPr/>
        </p:nvSpPr>
        <p:spPr>
          <a:xfrm>
            <a:off x="793790" y="5478780"/>
            <a:ext cx="13042821" cy="206454"/>
          </a:xfrm>
          <a:prstGeom prst="rect">
            <a:avLst/>
          </a:prstGeom>
          <a:noFill/>
          <a:ln/>
        </p:spPr>
        <p:txBody>
          <a:bodyPr wrap="none" lIns="0" tIns="0" rIns="0" bIns="0" rtlCol="0" anchor="t"/>
          <a:lstStyle/>
          <a:p>
            <a:pPr marL="342900" indent="-342900" algn="l">
              <a:lnSpc>
                <a:spcPts val="1600"/>
              </a:lnSpc>
              <a:buSzPct val="100000"/>
              <a:buFont typeface="+mj-lt"/>
              <a:buAutoNum type="arabicPeriod"/>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Импульс өзгерісі: Δp = m(v₂ - v₁) = _____________ кг·м/с</a:t>
            </a:r>
            <a:endParaRPr lang="en-US" sz="1600" dirty="0">
              <a:latin typeface="Times New Roman" panose="02020603050405020304" pitchFamily="18" charset="0"/>
              <a:cs typeface="Times New Roman" panose="02020603050405020304" pitchFamily="18" charset="0"/>
            </a:endParaRPr>
          </a:p>
        </p:txBody>
      </p:sp>
      <p:sp>
        <p:nvSpPr>
          <p:cNvPr id="24" name="Text 21"/>
          <p:cNvSpPr/>
          <p:nvPr/>
        </p:nvSpPr>
        <p:spPr>
          <a:xfrm>
            <a:off x="793790" y="5730359"/>
            <a:ext cx="13042821" cy="206454"/>
          </a:xfrm>
          <a:prstGeom prst="rect">
            <a:avLst/>
          </a:prstGeom>
          <a:noFill/>
          <a:ln/>
        </p:spPr>
        <p:txBody>
          <a:bodyPr wrap="none" lIns="0" tIns="0" rIns="0" bIns="0" rtlCol="0" anchor="t"/>
          <a:lstStyle/>
          <a:p>
            <a:pPr marL="342900" indent="-342900" algn="l">
              <a:lnSpc>
                <a:spcPts val="1600"/>
              </a:lnSpc>
              <a:buSzPct val="100000"/>
              <a:buFont typeface="+mj-lt"/>
              <a:buAutoNum type="arabicPeriod" startAt="2"/>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Орташа күш (0,1 с): F₁ = Δp/Δt = _____________ Н</a:t>
            </a:r>
            <a:endParaRPr lang="en-US" sz="1600" dirty="0">
              <a:latin typeface="Times New Roman" panose="02020603050405020304" pitchFamily="18" charset="0"/>
              <a:cs typeface="Times New Roman" panose="02020603050405020304" pitchFamily="18" charset="0"/>
            </a:endParaRPr>
          </a:p>
        </p:txBody>
      </p:sp>
      <p:sp>
        <p:nvSpPr>
          <p:cNvPr id="25" name="Text 22"/>
          <p:cNvSpPr/>
          <p:nvPr/>
        </p:nvSpPr>
        <p:spPr>
          <a:xfrm>
            <a:off x="793790" y="5981938"/>
            <a:ext cx="13042821" cy="206454"/>
          </a:xfrm>
          <a:prstGeom prst="rect">
            <a:avLst/>
          </a:prstGeom>
          <a:noFill/>
          <a:ln/>
        </p:spPr>
        <p:txBody>
          <a:bodyPr wrap="none" lIns="0" tIns="0" rIns="0" bIns="0" rtlCol="0" anchor="t"/>
          <a:lstStyle/>
          <a:p>
            <a:pPr marL="342900" indent="-342900" algn="l">
              <a:lnSpc>
                <a:spcPts val="1600"/>
              </a:lnSpc>
              <a:buSzPct val="100000"/>
              <a:buFont typeface="+mj-lt"/>
              <a:buAutoNum type="arabicPeriod" startAt="3"/>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Орташа күш (0,5 с): F₂ = Δp/Δt = _____________ Н</a:t>
            </a:r>
            <a:endParaRPr lang="en-US" sz="1600" dirty="0">
              <a:latin typeface="Times New Roman" panose="02020603050405020304" pitchFamily="18" charset="0"/>
              <a:cs typeface="Times New Roman" panose="02020603050405020304" pitchFamily="18" charset="0"/>
            </a:endParaRPr>
          </a:p>
        </p:txBody>
      </p:sp>
      <p:sp>
        <p:nvSpPr>
          <p:cNvPr id="26" name="Text 23"/>
          <p:cNvSpPr/>
          <p:nvPr/>
        </p:nvSpPr>
        <p:spPr>
          <a:xfrm>
            <a:off x="793790" y="6233517"/>
            <a:ext cx="13042821" cy="206454"/>
          </a:xfrm>
          <a:prstGeom prst="rect">
            <a:avLst/>
          </a:prstGeom>
          <a:noFill/>
          <a:ln/>
        </p:spPr>
        <p:txBody>
          <a:bodyPr wrap="none" lIns="0" tIns="0" rIns="0" bIns="0" rtlCol="0" anchor="t"/>
          <a:lstStyle/>
          <a:p>
            <a:pPr marL="342900" indent="-342900" algn="l">
              <a:lnSpc>
                <a:spcPts val="1600"/>
              </a:lnSpc>
              <a:buSzPct val="100000"/>
              <a:buFont typeface="+mj-lt"/>
              <a:buAutoNum type="arabicPeriod" startAt="4"/>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Қорытынды (қауіпсіздік): _____________________________________________</a:t>
            </a:r>
            <a:endParaRPr lang="en-US" sz="1600" dirty="0">
              <a:latin typeface="Times New Roman" panose="02020603050405020304" pitchFamily="18" charset="0"/>
              <a:cs typeface="Times New Roman" panose="02020603050405020304" pitchFamily="18" charset="0"/>
            </a:endParaRPr>
          </a:p>
        </p:txBody>
      </p:sp>
      <p:sp>
        <p:nvSpPr>
          <p:cNvPr id="27" name="Shape 24"/>
          <p:cNvSpPr/>
          <p:nvPr/>
        </p:nvSpPr>
        <p:spPr>
          <a:xfrm>
            <a:off x="793790" y="6584990"/>
            <a:ext cx="13042821" cy="1059061"/>
          </a:xfrm>
          <a:prstGeom prst="roundRect">
            <a:avLst>
              <a:gd name="adj" fmla="val 5116"/>
            </a:avLst>
          </a:prstGeom>
          <a:solidFill>
            <a:srgbClr val="D2D2E0"/>
          </a:solidFill>
          <a:ln/>
        </p:spPr>
      </p:sp>
      <p:pic>
        <p:nvPicPr>
          <p:cNvPr id="28" name="Image 1" descr="preencoded.png"/>
          <p:cNvPicPr>
            <a:picLocks noChangeAspect="1"/>
          </p:cNvPicPr>
          <p:nvPr/>
        </p:nvPicPr>
        <p:blipFill>
          <a:blip r:embed="rId3"/>
          <a:stretch>
            <a:fillRect/>
          </a:stretch>
        </p:blipFill>
        <p:spPr>
          <a:xfrm>
            <a:off x="922734" y="6757392"/>
            <a:ext cx="201573" cy="161211"/>
          </a:xfrm>
          <a:prstGeom prst="rect">
            <a:avLst/>
          </a:prstGeom>
        </p:spPr>
      </p:pic>
      <p:sp>
        <p:nvSpPr>
          <p:cNvPr id="29" name="Text 25"/>
          <p:cNvSpPr/>
          <p:nvPr/>
        </p:nvSpPr>
        <p:spPr>
          <a:xfrm>
            <a:off x="1253252" y="6746081"/>
            <a:ext cx="2048589" cy="201454"/>
          </a:xfrm>
          <a:prstGeom prst="rect">
            <a:avLst/>
          </a:prstGeom>
          <a:noFill/>
          <a:ln/>
        </p:spPr>
        <p:txBody>
          <a:bodyPr wrap="none" lIns="0" tIns="0" rIns="0" bIns="0" rtlCol="0" anchor="t"/>
          <a:lstStyle/>
          <a:p>
            <a:pPr marL="0" indent="0" algn="l">
              <a:lnSpc>
                <a:spcPts val="1550"/>
              </a:lnSpc>
              <a:buNone/>
            </a:pPr>
            <a:r>
              <a:rPr lang="en-US" sz="2400" dirty="0">
                <a:solidFill>
                  <a:srgbClr val="000000"/>
                </a:solidFill>
                <a:latin typeface="Times New Roman" panose="02020603050405020304" pitchFamily="18" charset="0"/>
                <a:ea typeface="Raleway" pitchFamily="34" charset="-122"/>
                <a:cs typeface="Times New Roman" panose="02020603050405020304" pitchFamily="18" charset="0"/>
              </a:rPr>
              <a:t>Бағалау критерийі (2 балл)</a:t>
            </a:r>
            <a:endParaRPr lang="en-US" sz="2400" dirty="0">
              <a:latin typeface="Times New Roman" panose="02020603050405020304" pitchFamily="18" charset="0"/>
              <a:cs typeface="Times New Roman" panose="02020603050405020304" pitchFamily="18" charset="0"/>
            </a:endParaRPr>
          </a:p>
        </p:txBody>
      </p:sp>
      <p:sp>
        <p:nvSpPr>
          <p:cNvPr id="30" name="Text 26"/>
          <p:cNvSpPr/>
          <p:nvPr/>
        </p:nvSpPr>
        <p:spPr>
          <a:xfrm>
            <a:off x="1253252" y="7076480"/>
            <a:ext cx="12454414" cy="206454"/>
          </a:xfrm>
          <a:prstGeom prst="rect">
            <a:avLst/>
          </a:prstGeom>
          <a:noFill/>
          <a:ln/>
        </p:spPr>
        <p:txBody>
          <a:bodyPr wrap="none" lIns="0" tIns="0" rIns="0" bIns="0" rtlCol="0" anchor="t"/>
          <a:lstStyle/>
          <a:p>
            <a:pPr marL="342900" indent="-342900" algn="l">
              <a:lnSpc>
                <a:spcPts val="1600"/>
              </a:lnSpc>
              <a:buSzPct val="100000"/>
              <a:buChar char="•"/>
            </a:pPr>
            <a:r>
              <a:rPr lang="en-US" sz="1600" b="1" dirty="0">
                <a:solidFill>
                  <a:srgbClr val="000000"/>
                </a:solidFill>
                <a:latin typeface="Times New Roman" panose="02020603050405020304" pitchFamily="18" charset="0"/>
                <a:ea typeface="Roboto" pitchFamily="34" charset="-122"/>
                <a:cs typeface="Times New Roman" panose="02020603050405020304" pitchFamily="18" charset="0"/>
              </a:rPr>
              <a:t>1 балл:</a:t>
            </a:r>
            <a:r>
              <a:rPr lang="en-US" sz="1600" dirty="0">
                <a:solidFill>
                  <a:srgbClr val="000000"/>
                </a:solidFill>
                <a:latin typeface="Times New Roman" panose="02020603050405020304" pitchFamily="18" charset="0"/>
                <a:ea typeface="Roboto" pitchFamily="34" charset="-122"/>
                <a:cs typeface="Times New Roman" panose="02020603050405020304" pitchFamily="18" charset="0"/>
              </a:rPr>
              <a:t> Δp және кемінде бір күш мәнін дұрыс есептейді</a:t>
            </a:r>
            <a:endParaRPr lang="en-US" sz="1600" dirty="0">
              <a:latin typeface="Times New Roman" panose="02020603050405020304" pitchFamily="18" charset="0"/>
              <a:cs typeface="Times New Roman" panose="02020603050405020304" pitchFamily="18" charset="0"/>
            </a:endParaRPr>
          </a:p>
        </p:txBody>
      </p:sp>
      <p:sp>
        <p:nvSpPr>
          <p:cNvPr id="31" name="Text 27"/>
          <p:cNvSpPr/>
          <p:nvPr/>
        </p:nvSpPr>
        <p:spPr>
          <a:xfrm>
            <a:off x="1253252" y="7328059"/>
            <a:ext cx="12454414" cy="206454"/>
          </a:xfrm>
          <a:prstGeom prst="rect">
            <a:avLst/>
          </a:prstGeom>
          <a:noFill/>
          <a:ln/>
        </p:spPr>
        <p:txBody>
          <a:bodyPr wrap="none" lIns="0" tIns="0" rIns="0" bIns="0" rtlCol="0" anchor="t"/>
          <a:lstStyle/>
          <a:p>
            <a:pPr marL="342900" indent="-342900" algn="l">
              <a:lnSpc>
                <a:spcPts val="1600"/>
              </a:lnSpc>
              <a:buSzPct val="100000"/>
              <a:buChar char="•"/>
            </a:pPr>
            <a:r>
              <a:rPr lang="en-US" sz="1600" b="1" dirty="0">
                <a:solidFill>
                  <a:srgbClr val="000000"/>
                </a:solidFill>
                <a:latin typeface="Times New Roman" panose="02020603050405020304" pitchFamily="18" charset="0"/>
                <a:ea typeface="Roboto" pitchFamily="34" charset="-122"/>
                <a:cs typeface="Times New Roman" panose="02020603050405020304" pitchFamily="18" charset="0"/>
              </a:rPr>
              <a:t>1 балл:</a:t>
            </a:r>
            <a:r>
              <a:rPr lang="en-US" sz="1600" dirty="0">
                <a:solidFill>
                  <a:srgbClr val="000000"/>
                </a:solidFill>
                <a:latin typeface="Times New Roman" panose="02020603050405020304" pitchFamily="18" charset="0"/>
                <a:ea typeface="Roboto" pitchFamily="34" charset="-122"/>
                <a:cs typeface="Times New Roman" panose="02020603050405020304" pitchFamily="18" charset="0"/>
              </a:rPr>
              <a:t> екі жағдайды салыстырып, «Δt артса → күш азаяды» қорытындысын жазады</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1176</Words>
  <Application>Microsoft Office PowerPoint</Application>
  <PresentationFormat>Произвольный</PresentationFormat>
  <Paragraphs>171</Paragraphs>
  <Slides>13</Slides>
  <Notes>13</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13</vt:i4>
      </vt:variant>
    </vt:vector>
  </HeadingPairs>
  <TitlesOfParts>
    <vt:vector size="17" baseType="lpstr">
      <vt:lpstr>Arial</vt:lpstr>
      <vt:lpstr>Times New Roman</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
  <cp:lastModifiedBy>Пользователь</cp:lastModifiedBy>
  <cp:revision>2</cp:revision>
  <dcterms:created xsi:type="dcterms:W3CDTF">2026-01-07T05:13:57Z</dcterms:created>
  <dcterms:modified xsi:type="dcterms:W3CDTF">2026-01-07T06:18:59Z</dcterms:modified>
</cp:coreProperties>
</file>