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mo" panose="020B0604020202020204" charset="0"/>
      <p:regular r:id="rId17"/>
    </p:embeddedFont>
    <p:embeddedFont>
      <p:font typeface="Outfit Extra Bold" panose="020B0604020202020204" charset="0"/>
      <p:regular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sims/html/gas-properties/latest/gas-properties_en.htm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hyperlink" Target="https://wordwall.net/resource/59044669/&#1110;&#1096;&#1082;&#1110;-&#1101;&#1085;&#1077;&#1088;&#1075;&#1080;&#1103;-&#1090;&#1077;&#1088;&#1084;&#1086;&#1076;&#1080;&#1085;&#1072;&#1084;&#1080;&#1082;&#107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89" y="2332307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Термодинамика негіздері: Идеал газдың ішкі энергиясы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876205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10-сынып физика сабағы. Бір атомды және екі атомды идеал газдардың ішкі энергиясын түсіну, термодинамикалық жұмыс пен жылу мөлшерін зерттеу.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ownloads\ChatGPT Image 22 нояб. 2025 г., 00_48_1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/>
          <a:stretch/>
        </p:blipFill>
        <p:spPr bwMode="auto">
          <a:xfrm>
            <a:off x="742642" y="2332307"/>
            <a:ext cx="5019062" cy="3379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3407"/>
            <a:ext cx="701611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Қорытынды: 1 сөйлем – 1 формула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36376"/>
            <a:ext cx="4215289" cy="2719268"/>
          </a:xfrm>
          <a:prstGeom prst="roundRect">
            <a:avLst>
              <a:gd name="adj" fmla="val 3066"/>
            </a:avLst>
          </a:prstGeom>
          <a:solidFill>
            <a:srgbClr val="5E4CE6">
              <a:alpha val="50000"/>
            </a:srgb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264235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 атомды газ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99768" y="3203615"/>
            <a:ext cx="3803333" cy="542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68" y="3203615"/>
            <a:ext cx="3803333" cy="54233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9768" y="3997047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Бір атомды газдың ішкі энергиясы зат мөлшері мен абсолют температураға тура пропорционал.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07437" y="2436376"/>
            <a:ext cx="4215408" cy="2719268"/>
          </a:xfrm>
          <a:prstGeom prst="roundRect">
            <a:avLst>
              <a:gd name="adj" fmla="val 3066"/>
            </a:avLst>
          </a:prstGeom>
          <a:solidFill>
            <a:srgbClr val="5E4CE6">
              <a:alpha val="50000"/>
            </a:srgb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13415" y="264235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Екі атомды газ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13415" y="3203615"/>
            <a:ext cx="3803452" cy="542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415" y="3203615"/>
            <a:ext cx="3803452" cy="54233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13415" y="3997047"/>
            <a:ext cx="380345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Екі атомды газда айналмалы қозғалыс қосылады, сондықтан ішкі энергия 5/2 коэффициентімен өседі.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21203" y="2436376"/>
            <a:ext cx="4215289" cy="2719268"/>
          </a:xfrm>
          <a:prstGeom prst="roundRect">
            <a:avLst>
              <a:gd name="adj" fmla="val 3066"/>
            </a:avLst>
          </a:prstGeom>
          <a:solidFill>
            <a:srgbClr val="5E4CE6">
              <a:alpha val="50000"/>
            </a:srgb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7181" y="2642354"/>
            <a:ext cx="364700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Термодинамикалық жұмыс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827181" y="3203615"/>
            <a:ext cx="380333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81" y="3203615"/>
            <a:ext cx="3803333" cy="34694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27181" y="3801666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Газдың орындайтын жұмысы қысым мен көлем өзгерісінің көбейтіндісіне тең.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793790" y="5478035"/>
            <a:ext cx="13042821" cy="32385"/>
          </a:xfrm>
          <a:prstGeom prst="rect">
            <a:avLst/>
          </a:prstGeom>
          <a:solidFill>
            <a:srgbClr val="2A2742">
              <a:alpha val="50000"/>
            </a:srgbClr>
          </a:solidFill>
          <a:ln/>
        </p:spPr>
      </p:sp>
      <p:sp>
        <p:nvSpPr>
          <p:cNvPr id="19" name="Text 14"/>
          <p:cNvSpPr/>
          <p:nvPr/>
        </p:nvSpPr>
        <p:spPr>
          <a:xfrm>
            <a:off x="793790" y="5733574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Негізгі қорытынды: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Идеал газдың ішкі энергиясы оның молекулалық құрылымына (еркіндік дәрежесіне) және температурасына байланысты. Термодинамикалық процестерде энергия жұмысқа және жылуға айналады. Бұл заңдылықтар қозғалтқыштар, тоңазытқыштар және басқа да техникалық құрылғыларда қолданылады.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98358" y="857608"/>
            <a:ext cx="824686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Сабақтың мақсаты мен құндылықтары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3558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Оқу мақсаттары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864406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Бір атомды және екі атомды идеал газдардың ішкі энергиясының формулаларын есептер шығаруда қолдану дағдысын қалыптастыру. Термодинамикалық процестерді математикалық тұрғыдан талдау қабілетін дамыту.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81228" y="4392140"/>
            <a:ext cx="250602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Айдың құндылығы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89" y="4955559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FFFFFF"/>
                </a:solidFill>
                <a:highlight>
                  <a:srgbClr val="5E4CE6"/>
                </a:highlight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Әділдік және жауапкершілік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91446" y="5640463"/>
            <a:ext cx="733436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Әділетте берік болсаң аяғың таймайды!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93790" y="5600930"/>
            <a:ext cx="22860" cy="31754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9" name="Shape 7"/>
          <p:cNvSpPr/>
          <p:nvPr/>
        </p:nvSpPr>
        <p:spPr>
          <a:xfrm>
            <a:off x="8917543" y="2380774"/>
            <a:ext cx="4926568" cy="2031683"/>
          </a:xfrm>
          <a:prstGeom prst="roundRect">
            <a:avLst>
              <a:gd name="adj" fmla="val 4103"/>
            </a:avLst>
          </a:prstGeom>
          <a:solidFill>
            <a:srgbClr val="E9E6FA"/>
          </a:solidFill>
          <a:ln w="7620">
            <a:solidFill>
              <a:srgbClr val="5E4CE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9123521" y="258675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2" name="Text 9"/>
          <p:cNvSpPr/>
          <p:nvPr/>
        </p:nvSpPr>
        <p:spPr>
          <a:xfrm>
            <a:off x="9123521" y="33804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 атомды газ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917543" y="4610814"/>
            <a:ext cx="4926568" cy="2031683"/>
          </a:xfrm>
          <a:prstGeom prst="roundRect">
            <a:avLst>
              <a:gd name="adj" fmla="val 4103"/>
            </a:avLst>
          </a:prstGeom>
          <a:solidFill>
            <a:srgbClr val="E9E6FA"/>
          </a:solidFill>
          <a:ln w="7620">
            <a:solidFill>
              <a:srgbClr val="5E4CE6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123521" y="4816793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7" name="Text 13"/>
          <p:cNvSpPr/>
          <p:nvPr/>
        </p:nvSpPr>
        <p:spPr>
          <a:xfrm>
            <a:off x="9123521" y="56104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Екі атомды газ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11740689" y="3210337"/>
                <a:ext cx="127624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689" y="3210337"/>
                <a:ext cx="1276247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11604426" y="5410648"/>
                <a:ext cx="127624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426" y="5410648"/>
                <a:ext cx="1276247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2029"/>
            <a:ext cx="8587502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Қызығушылықты ояту: Суреттен болжам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013704"/>
            <a:ext cx="4236720" cy="423672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840" y="2013704"/>
            <a:ext cx="4236720" cy="423672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270" y="2013704"/>
            <a:ext cx="4236720" cy="423672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660237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Осы үш құбылысты қандай физикалық шама біріктіреді? Газдың қызуы, кеңеюі және жану процестері – барлығы молекулалардың қозғалысына және энергия өзгерістеріне байланысты. Бұл процестердің негізінде </a:t>
            </a: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</a:t>
            </a: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және </a:t>
            </a: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 мөлшері</a:t>
            </a: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түсініктері жатыр.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431024"/>
            <a:ext cx="9616916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Идеал газдың ішкі энергиясы: негізгі ұғымдар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4224814"/>
            <a:ext cx="4215289" cy="3054668"/>
          </a:xfrm>
          <a:prstGeom prst="roundRect">
            <a:avLst>
              <a:gd name="adj" fmla="val 27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16650" y="4247674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9E6FA"/>
          </a:solidFill>
          <a:ln/>
        </p:spPr>
      </p:sp>
      <p:sp>
        <p:nvSpPr>
          <p:cNvPr id="6" name="Text 3"/>
          <p:cNvSpPr/>
          <p:nvPr/>
        </p:nvSpPr>
        <p:spPr>
          <a:xfrm>
            <a:off x="2752606" y="435542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15008" y="5041344"/>
            <a:ext cx="335672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Ішкі энергия анықтамасы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15008" y="5470565"/>
            <a:ext cx="377285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 молекулаларының ілгерілемелі қозғалыс кинетикалық энергиясының қосындысы. Идеал газда молекулааралық өзара әсерлесу жоқ деп есептеледі.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07437" y="4224814"/>
            <a:ext cx="4215408" cy="3054668"/>
          </a:xfrm>
          <a:prstGeom prst="roundRect">
            <a:avLst>
              <a:gd name="adj" fmla="val 27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230297" y="4247674"/>
            <a:ext cx="4169688" cy="595313"/>
          </a:xfrm>
          <a:prstGeom prst="roundRect">
            <a:avLst>
              <a:gd name="adj" fmla="val 9395"/>
            </a:avLst>
          </a:prstGeom>
          <a:solidFill>
            <a:srgbClr val="E9E6FA"/>
          </a:solidFill>
          <a:ln/>
        </p:spPr>
      </p:sp>
      <p:sp>
        <p:nvSpPr>
          <p:cNvPr id="11" name="Text 8"/>
          <p:cNvSpPr/>
          <p:nvPr/>
        </p:nvSpPr>
        <p:spPr>
          <a:xfrm>
            <a:off x="7166253" y="435542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28655" y="504134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Еркіндік дәрежесі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428655" y="5470565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Бір атомды газда – 3 (кеңістіктегі үш бағытта қозғалыс). </a:t>
            </a:r>
            <a:endParaRPr lang="kk-KZ" sz="1600" dirty="0" smtClean="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600" dirty="0" err="1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Екі</a:t>
            </a:r>
            <a:r>
              <a:rPr lang="en-US" sz="1600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атомды газда – 5 (3 ілгерілемелі + 2 айналмалы).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621203" y="4224814"/>
            <a:ext cx="4215289" cy="3054668"/>
          </a:xfrm>
          <a:prstGeom prst="roundRect">
            <a:avLst>
              <a:gd name="adj" fmla="val 27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644063" y="4247674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9E6FA"/>
          </a:solidFill>
          <a:ln/>
        </p:spPr>
      </p:sp>
      <p:sp>
        <p:nvSpPr>
          <p:cNvPr id="16" name="Text 13"/>
          <p:cNvSpPr/>
          <p:nvPr/>
        </p:nvSpPr>
        <p:spPr>
          <a:xfrm>
            <a:off x="11580019" y="435542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42421" y="5041344"/>
            <a:ext cx="33779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Температураға тәуелділік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42421" y="5470565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 абсолют температураға тура пропорционал: T артса, U артады. Бұл идеал газдың қасиеті.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37201" r="31688" b="10628"/>
          <a:stretch/>
        </p:blipFill>
        <p:spPr bwMode="auto">
          <a:xfrm>
            <a:off x="4720284" y="396399"/>
            <a:ext cx="4246646" cy="2783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3189"/>
            <a:ext cx="8076367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Формулаларды салыстыру және түсіну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770221"/>
            <a:ext cx="6279356" cy="2642235"/>
          </a:xfrm>
          <a:prstGeom prst="roundRect">
            <a:avLst>
              <a:gd name="adj" fmla="val 3155"/>
            </a:avLst>
          </a:prstGeom>
          <a:solidFill>
            <a:srgbClr val="5E4CE6">
              <a:alpha val="50000"/>
            </a:srgb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197619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 атомды газ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99768" y="2599373"/>
            <a:ext cx="5867400" cy="542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68" y="2599373"/>
            <a:ext cx="5867400" cy="54233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9768" y="3392805"/>
            <a:ext cx="58674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Мысалдар: He (гелий), Ne (неон), Ar (аргон)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99768" y="3888938"/>
            <a:ext cx="58674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3 еркіндік дәрежесі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93790" y="4610814"/>
            <a:ext cx="6279356" cy="2642235"/>
          </a:xfrm>
          <a:prstGeom prst="roundRect">
            <a:avLst>
              <a:gd name="adj" fmla="val 3155"/>
            </a:avLst>
          </a:prstGeom>
          <a:solidFill>
            <a:srgbClr val="5E4CE6">
              <a:alpha val="50000"/>
            </a:srgb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99768" y="481679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Екі атомды газ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99768" y="5439966"/>
            <a:ext cx="5867400" cy="542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68" y="5439966"/>
            <a:ext cx="5867400" cy="54233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99768" y="6233398"/>
            <a:ext cx="58674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Мысалдар: O₂ (оттегі), N₂ (азот), H₂ (сутегі)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99768" y="6729532"/>
            <a:ext cx="58674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5 еркіндік дәрежесі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564874" y="1745337"/>
            <a:ext cx="296418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Қосымша формулалар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7564874" y="225385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Термодинамикалық жұмыс: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564874" y="2822496"/>
            <a:ext cx="6279356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874" y="2822496"/>
            <a:ext cx="6279356" cy="34694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7564874" y="342054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 мөлшері: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7564874" y="3989189"/>
            <a:ext cx="6279356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874" y="3989189"/>
            <a:ext cx="6279356" cy="34694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564874" y="4587240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мұндағы c – меншікті жылусыйымдылық, m – масса, ΔT – температура өзгерісі.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4613"/>
            <a:ext cx="858166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Практикалық тапсырма: кестені толтыру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557582"/>
            <a:ext cx="13042821" cy="1727954"/>
          </a:xfrm>
          <a:prstGeom prst="roundRect">
            <a:avLst>
              <a:gd name="adj" fmla="val 482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565202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00006" y="2691884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 түрі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60652" y="2691884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Еркіндік дәрежесі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17487" y="2691884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Формула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774323" y="2691884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Мысал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01410" y="3136106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00006" y="3262789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Бір атомды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60652" y="3262789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kk-KZ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              </a:t>
            </a:r>
            <a:r>
              <a:rPr lang="en-US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774323" y="3262789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He, Ne, 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01410" y="3707011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00006" y="3833693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Екі атомды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260652" y="3833693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kk-KZ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              </a:t>
            </a:r>
            <a:r>
              <a:rPr lang="en-US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0774323" y="3833693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O₂, N₂, H₂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93790" y="4607926"/>
            <a:ext cx="13042821" cy="32385"/>
          </a:xfrm>
          <a:prstGeom prst="rect">
            <a:avLst/>
          </a:prstGeom>
          <a:solidFill>
            <a:srgbClr val="2A2742">
              <a:alpha val="5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793790" y="486346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Оқушылар осы кестені дәптерге толтырып, әр газ түрінің ерекшеліктерін анықтайды. PhET симуляциясын қолданып, температура мен ішкі энергия арасындағы тәуелділікті көрнекі түрде зерттеуге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93790" y="5721787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C3BCF6"/>
          </a:solidFill>
          <a:ln/>
        </p:spPr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017062"/>
            <a:ext cx="248007" cy="198358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1438513" y="5969675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Сілтеме: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PhET – Gas Properties симуляциясы арқылы газ қасиеттерін интерактивті түрде зерттеңіз.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7315200" y="3676641"/>
                <a:ext cx="127624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676641"/>
                <a:ext cx="1276247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7315199" y="3076060"/>
                <a:ext cx="127624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9" y="3076060"/>
                <a:ext cx="1276247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2551870" y="6846346"/>
            <a:ext cx="8714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https://phet.colorado.edu/sims/html/gas-properties/latest/gas-properties_en.html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8201"/>
            <a:ext cx="803338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Жұптық есеп: гелийдің ішкі энергиясы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91446" y="2237303"/>
            <a:ext cx="6124456" cy="198358"/>
          </a:xfrm>
          <a:prstGeom prst="roundRect">
            <a:avLst>
              <a:gd name="adj" fmla="val 4202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93790" y="2038826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92148" y="28324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Жағдаят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2148" y="3261717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2 моль гелий (He) 300 K-ден 600 K-ге дейін қыздырылды. Ішкі энергияның өзгерісін табу керек.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712035" y="1939647"/>
            <a:ext cx="6124456" cy="198358"/>
          </a:xfrm>
          <a:prstGeom prst="roundRect">
            <a:avLst>
              <a:gd name="adj" fmla="val 4202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14379" y="1741170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612737" y="2534841"/>
            <a:ext cx="270319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Формуланы қолдану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612737" y="2964061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Гелий – бір атомды газ: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612737" y="3532703"/>
            <a:ext cx="6025515" cy="542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737" y="3532703"/>
            <a:ext cx="6025515" cy="542330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1091446" y="4967883"/>
            <a:ext cx="6124456" cy="198358"/>
          </a:xfrm>
          <a:prstGeom prst="roundRect">
            <a:avLst>
              <a:gd name="adj" fmla="val 4202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793790" y="4769406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2"/>
          <p:cNvSpPr/>
          <p:nvPr/>
        </p:nvSpPr>
        <p:spPr>
          <a:xfrm>
            <a:off x="992148" y="556307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Есептеу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992148" y="5992297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ν = 2 моль, R = 8,31 Дж/(моль·К)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992148" y="6428899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(3/2) × 2 × 8,31 × (600 - 300)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992148" y="6865501"/>
            <a:ext cx="60255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3 × 8,31 × 300 = 7479 Дж ≈ 7,5 кДж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7712035" y="4670227"/>
            <a:ext cx="6124456" cy="198358"/>
          </a:xfrm>
          <a:prstGeom prst="roundRect">
            <a:avLst>
              <a:gd name="adj" fmla="val 4202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3" name="Shape 17"/>
          <p:cNvSpPr/>
          <p:nvPr/>
        </p:nvSpPr>
        <p:spPr>
          <a:xfrm>
            <a:off x="7414379" y="4471749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5" name="Text 18"/>
          <p:cNvSpPr/>
          <p:nvPr/>
        </p:nvSpPr>
        <p:spPr>
          <a:xfrm>
            <a:off x="7612737" y="526542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Жұппен талқылау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19"/>
          <p:cNvSpPr/>
          <p:nvPr/>
        </p:nvSpPr>
        <p:spPr>
          <a:xfrm>
            <a:off x="7612737" y="5694640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Жауаптарды салыстырып, есептеу қадамдарын бір-біріне түсіндіріңіз.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5008" y="973205"/>
            <a:ext cx="512790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Аралас деңгейлі есептер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929890"/>
            <a:ext cx="4215289" cy="3461266"/>
          </a:xfrm>
          <a:prstGeom prst="roundRect">
            <a:avLst>
              <a:gd name="adj" fmla="val 3170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793790" y="2907030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5" name="Shape 3"/>
          <p:cNvSpPr/>
          <p:nvPr/>
        </p:nvSpPr>
        <p:spPr>
          <a:xfrm>
            <a:off x="2603778" y="2632234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5E4CE6"/>
          </a:solidFill>
          <a:ln/>
        </p:spPr>
      </p:sp>
      <p:sp>
        <p:nvSpPr>
          <p:cNvPr id="6" name="Text 4"/>
          <p:cNvSpPr/>
          <p:nvPr/>
        </p:nvSpPr>
        <p:spPr>
          <a:xfrm>
            <a:off x="2782372" y="278106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15008" y="34260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А деңгейі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15008" y="3855244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Тапсырма: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Азот (N₂ – екі атомды газ) 2 моль мөлшерінде, температурасы 400 K. Ішкі энергиясын табыңыз.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15008" y="5058966"/>
            <a:ext cx="3772853" cy="542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08" y="5058966"/>
            <a:ext cx="3772853" cy="54233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15008" y="5852398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U = (5/2) × 2 × 8,31 × 400 = 16 620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207437" y="2929890"/>
            <a:ext cx="4215408" cy="3461266"/>
          </a:xfrm>
          <a:prstGeom prst="roundRect">
            <a:avLst>
              <a:gd name="adj" fmla="val 3170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5207437" y="2907030"/>
            <a:ext cx="4215408" cy="91440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14" name="Shape 11"/>
          <p:cNvSpPr/>
          <p:nvPr/>
        </p:nvSpPr>
        <p:spPr>
          <a:xfrm>
            <a:off x="7017425" y="2632234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5E4CE6"/>
          </a:solidFill>
          <a:ln/>
        </p:spPr>
      </p:sp>
      <p:sp>
        <p:nvSpPr>
          <p:cNvPr id="15" name="Text 12"/>
          <p:cNvSpPr/>
          <p:nvPr/>
        </p:nvSpPr>
        <p:spPr>
          <a:xfrm>
            <a:off x="7196018" y="278106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428655" y="34260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В деңгейі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428655" y="3855244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Тапсырма: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1 моль бір атомды газдың температурасы 200 K-ге артты. Ішкі энергияның өзгерісін табыңыз.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428655" y="5058966"/>
            <a:ext cx="3772972" cy="542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655" y="5058966"/>
            <a:ext cx="3772972" cy="542330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5428655" y="5852398"/>
            <a:ext cx="37729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(3/2) × 1 × 8,31 × 200 = 2493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9621203" y="2929890"/>
            <a:ext cx="4215289" cy="3461266"/>
          </a:xfrm>
          <a:prstGeom prst="roundRect">
            <a:avLst>
              <a:gd name="adj" fmla="val 3170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22" name="Shape 18"/>
          <p:cNvSpPr/>
          <p:nvPr/>
        </p:nvSpPr>
        <p:spPr>
          <a:xfrm>
            <a:off x="9621203" y="2907030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23" name="Shape 19"/>
          <p:cNvSpPr/>
          <p:nvPr/>
        </p:nvSpPr>
        <p:spPr>
          <a:xfrm>
            <a:off x="11431191" y="2632234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5E4CE6"/>
          </a:solidFill>
          <a:ln/>
        </p:spPr>
      </p:sp>
      <p:sp>
        <p:nvSpPr>
          <p:cNvPr id="24" name="Text 20"/>
          <p:cNvSpPr/>
          <p:nvPr/>
        </p:nvSpPr>
        <p:spPr>
          <a:xfrm>
            <a:off x="11609784" y="278106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9842421" y="34260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 деңгейі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9842421" y="3855244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Тапсырма: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Газ көлемі 3 л-ден 6 л-ге дейін кеңейді (p = const = 2×10⁵ Па). Орындалған жұмысты табыңыз.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9842421" y="5058966"/>
            <a:ext cx="377285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421" y="5058966"/>
            <a:ext cx="3772853" cy="346948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9842421" y="5657017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A = 2×10⁵ × (6 - 3) × 10⁻³ = 600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1150" y="433864"/>
            <a:ext cx="6634401" cy="394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Өмірмен байланыс: көлік қозғалтқышы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969" y="1104364"/>
            <a:ext cx="2391608" cy="24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Кейс–талдау жағдаяты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31150" y="1556730"/>
            <a:ext cx="7179231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Көлік қозғалтқышында отын жанғанда газ қызады, оның ішкі энергиясы артады. Бұл энергия поршеньді қозғалысқа келтіріп, механикалық жұмыс орындайды.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3266" y="2606035"/>
            <a:ext cx="7179231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Талқылау сұрақтары: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969" y="3053664"/>
            <a:ext cx="7179231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 артқанда неге жұмыс өседі?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969" y="3517291"/>
            <a:ext cx="7179231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 формуласы бойынша түсіндіріңіз.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8969" y="3975492"/>
            <a:ext cx="7179231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Термодинамикалық процестің тиімділігі неге байланысты?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31150" y="4549327"/>
            <a:ext cx="7179231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Жауап: T артса, U артады (U ~ T), демек газ көп жұмыс істей алады. A = pΔV формуласы бойынша қысым мен көлем өзгерісі жұмысты анықтайды.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202811" y="6617795"/>
            <a:ext cx="5803940" cy="1220319"/>
          </a:xfrm>
          <a:prstGeom prst="roundRect">
            <a:avLst>
              <a:gd name="adj" fmla="val 7182"/>
            </a:avLst>
          </a:prstGeom>
          <a:solidFill>
            <a:srgbClr val="C3BCF6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153" y="7149076"/>
            <a:ext cx="197168" cy="15775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129594" y="6813200"/>
            <a:ext cx="513349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Қосымша ресурс: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Wordwall интерактивті тапсырмасы арқылы ішкі энергия және термодинамика тақырыбын бекітіңіз.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59171" y="2608888"/>
            <a:ext cx="684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https://wordwall.net/resource/59044669/ішкі-энергия-термодинамика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5" name="Рисунок 14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28" y="3385260"/>
            <a:ext cx="842645" cy="84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757</Words>
  <Application>Microsoft Office PowerPoint</Application>
  <PresentationFormat>Произвольный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Arimo</vt:lpstr>
      <vt:lpstr>Arial</vt:lpstr>
      <vt:lpstr>Outfit Extra Bold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2</cp:revision>
  <dcterms:created xsi:type="dcterms:W3CDTF">2025-11-22T21:19:38Z</dcterms:created>
  <dcterms:modified xsi:type="dcterms:W3CDTF">2025-11-22T21:41:14Z</dcterms:modified>
</cp:coreProperties>
</file>