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Arimo" panose="020B0604020202020204" charset="0"/>
      <p:regular r:id="rId17"/>
    </p:embeddedFont>
    <p:embeddedFont>
      <p:font typeface="Outfit Extra Bold" panose="020B0604020202020204" charset="0"/>
      <p:regular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7" d="100"/>
          <a:sy n="97" d="100"/>
        </p:scale>
        <p:origin x="3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5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phet.colorado.edu/en/simulation/radio-wave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hyperlink" Target="https://wordwall.net/resource/62950054/&#1088;&#1072;&#1076;&#1080;&#1086;&#1073;&#1072;&#1081;&#1083;&#1072;&#1085;&#1099;&#1089;-&#1076;&#1077;&#1090;&#1077;&#1082;&#1090;&#1086;&#1088;&#1083;&#1099;-&#1088;&#1072;&#1076;&#1080;&#1086;&#1179;&#1072;&#1073;&#1099;&#1083;&#1076;&#1072;&#1171;&#1099;&#10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07203"/>
            <a:ext cx="7953315" cy="1860233"/>
          </a:xfrm>
          <a:prstGeom prst="rect">
            <a:avLst/>
          </a:prstGeom>
          <a:noFill/>
          <a:ln/>
        </p:spPr>
        <p:txBody>
          <a:bodyPr wrap="square" lIns="0" tIns="0" rIns="0" bIns="0" rtlCol="0" anchor="t"/>
          <a:lstStyle/>
          <a:p>
            <a:pPr marL="0" indent="0" algn="ctr">
              <a:lnSpc>
                <a:spcPts val="4850"/>
              </a:lnSpc>
              <a:buNone/>
            </a:pPr>
            <a:r>
              <a:rPr lang="en-US" sz="4400" b="1" dirty="0">
                <a:solidFill>
                  <a:srgbClr val="231971"/>
                </a:solidFill>
                <a:latin typeface="Times New Roman" panose="02020603050405020304" pitchFamily="18" charset="0"/>
                <a:ea typeface="Outfit Extra Bold" pitchFamily="34" charset="-122"/>
                <a:cs typeface="Times New Roman" panose="02020603050405020304" pitchFamily="18" charset="0"/>
              </a:rPr>
              <a:t>Радиобайланыс және детекторлы радиоқабылдағыш</a:t>
            </a:r>
            <a:endParaRPr lang="en-US" sz="4400" dirty="0">
              <a:latin typeface="Times New Roman" panose="02020603050405020304" pitchFamily="18" charset="0"/>
              <a:cs typeface="Times New Roman" panose="02020603050405020304" pitchFamily="18" charset="0"/>
            </a:endParaRPr>
          </a:p>
        </p:txBody>
      </p:sp>
      <p:sp>
        <p:nvSpPr>
          <p:cNvPr id="4" name="Text 1"/>
          <p:cNvSpPr/>
          <p:nvPr/>
        </p:nvSpPr>
        <p:spPr>
          <a:xfrm>
            <a:off x="793790" y="4717375"/>
            <a:ext cx="7556421" cy="952619"/>
          </a:xfrm>
          <a:prstGeom prst="rect">
            <a:avLst/>
          </a:prstGeom>
          <a:noFill/>
          <a:ln/>
        </p:spPr>
        <p:txBody>
          <a:bodyPr wrap="square" lIns="0" tIns="0" rIns="0" bIns="0" rtlCol="0" anchor="t"/>
          <a:lstStyle/>
          <a:p>
            <a:pPr marL="0" indent="0" algn="l">
              <a:lnSpc>
                <a:spcPts val="250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Термодинамика негіздері бөлімі – 11 сынып. Бүгінгі сабақта радиобайланыс жүйесінің жұмыс істеу принципін және детекторлы радиоқабылдағыштың құрылымын терең зерттейміз.</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4255" y="623649"/>
            <a:ext cx="5670232" cy="550188"/>
          </a:xfrm>
          <a:prstGeom prst="rect">
            <a:avLst/>
          </a:prstGeom>
          <a:noFill/>
          <a:ln/>
        </p:spPr>
        <p:txBody>
          <a:bodyPr wrap="none" lIns="0" tIns="0" rIns="0" bIns="0" rtlCol="0" anchor="t"/>
          <a:lstStyle/>
          <a:p>
            <a:pPr marL="0" indent="0" algn="l">
              <a:lnSpc>
                <a:spcPts val="4300"/>
              </a:lnSpc>
              <a:buNone/>
            </a:pPr>
            <a:r>
              <a:rPr lang="en-US" sz="4400" b="1" dirty="0">
                <a:solidFill>
                  <a:srgbClr val="231971"/>
                </a:solidFill>
                <a:latin typeface="Times New Roman" panose="02020603050405020304" pitchFamily="18" charset="0"/>
                <a:ea typeface="Outfit Extra Bold" pitchFamily="34" charset="-122"/>
                <a:cs typeface="Times New Roman" panose="02020603050405020304" pitchFamily="18" charset="0"/>
              </a:rPr>
              <a:t>Сабақты қорытындылау</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704255" y="1613892"/>
            <a:ext cx="2641163" cy="330041"/>
          </a:xfrm>
          <a:prstGeom prst="rect">
            <a:avLst/>
          </a:prstGeom>
          <a:noFill/>
          <a:ln/>
        </p:spPr>
        <p:txBody>
          <a:bodyPr wrap="none" lIns="0" tIns="0" rIns="0" bIns="0" rtlCol="0" anchor="t"/>
          <a:lstStyle/>
          <a:p>
            <a:pPr marL="0" indent="0" algn="l">
              <a:lnSpc>
                <a:spcPts val="2550"/>
              </a:lnSpc>
              <a:buNone/>
            </a:pPr>
            <a:r>
              <a:rPr lang="en-US" sz="3200" b="1" dirty="0">
                <a:solidFill>
                  <a:srgbClr val="231971"/>
                </a:solidFill>
                <a:latin typeface="Times New Roman" panose="02020603050405020304" pitchFamily="18" charset="0"/>
                <a:ea typeface="Outfit Extra Bold" pitchFamily="34" charset="-122"/>
                <a:cs typeface="Times New Roman" panose="02020603050405020304" pitchFamily="18" charset="0"/>
              </a:rPr>
              <a:t>Алдыңғы білім</a:t>
            </a:r>
            <a:endParaRPr lang="en-US" sz="3200" dirty="0">
              <a:latin typeface="Times New Roman" panose="02020603050405020304" pitchFamily="18" charset="0"/>
              <a:cs typeface="Times New Roman" panose="02020603050405020304" pitchFamily="18" charset="0"/>
            </a:endParaRPr>
          </a:p>
        </p:txBody>
      </p:sp>
      <p:sp>
        <p:nvSpPr>
          <p:cNvPr id="4" name="Text 2"/>
          <p:cNvSpPr/>
          <p:nvPr/>
        </p:nvSpPr>
        <p:spPr>
          <a:xfrm>
            <a:off x="704255" y="2119908"/>
            <a:ext cx="4075390" cy="281702"/>
          </a:xfrm>
          <a:prstGeom prst="rect">
            <a:avLst/>
          </a:prstGeom>
          <a:noFill/>
          <a:ln/>
        </p:spPr>
        <p:txBody>
          <a:bodyPr wrap="none" lIns="0" tIns="0" rIns="0" bIns="0" rtlCol="0" anchor="t"/>
          <a:lstStyle/>
          <a:p>
            <a:pPr marL="0" indent="0" algn="l">
              <a:lnSpc>
                <a:spcPts val="2200"/>
              </a:lnSpc>
              <a:buNone/>
            </a:pPr>
            <a:r>
              <a:rPr lang="en-US" dirty="0">
                <a:solidFill>
                  <a:srgbClr val="5E4CE6"/>
                </a:solidFill>
                <a:latin typeface="Times New Roman" panose="02020603050405020304" pitchFamily="18" charset="0"/>
                <a:ea typeface="Arimo" pitchFamily="34" charset="-122"/>
                <a:cs typeface="Times New Roman" panose="02020603050405020304" pitchFamily="18" charset="0"/>
              </a:rPr>
              <a:t>Нені пайдаландық?</a:t>
            </a:r>
            <a:endParaRPr lang="en-US" dirty="0">
              <a:latin typeface="Times New Roman" panose="02020603050405020304" pitchFamily="18" charset="0"/>
              <a:cs typeface="Times New Roman" panose="02020603050405020304" pitchFamily="18" charset="0"/>
            </a:endParaRPr>
          </a:p>
        </p:txBody>
      </p:sp>
      <p:sp>
        <p:nvSpPr>
          <p:cNvPr id="5" name="Text 3"/>
          <p:cNvSpPr/>
          <p:nvPr/>
        </p:nvSpPr>
        <p:spPr>
          <a:xfrm>
            <a:off x="704255" y="2559963"/>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ЭМ толқынның пайда болуы</a:t>
            </a:r>
            <a:endParaRPr lang="en-US" dirty="0">
              <a:latin typeface="Times New Roman" panose="02020603050405020304" pitchFamily="18" charset="0"/>
              <a:cs typeface="Times New Roman" panose="02020603050405020304" pitchFamily="18" charset="0"/>
            </a:endParaRPr>
          </a:p>
        </p:txBody>
      </p:sp>
      <p:sp>
        <p:nvSpPr>
          <p:cNvPr id="6" name="Text 4"/>
          <p:cNvSpPr/>
          <p:nvPr/>
        </p:nvSpPr>
        <p:spPr>
          <a:xfrm>
            <a:off x="704255" y="2903220"/>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AM/FM модуляциясы</a:t>
            </a:r>
            <a:endParaRPr lang="en-US" dirty="0">
              <a:latin typeface="Times New Roman" panose="02020603050405020304" pitchFamily="18" charset="0"/>
              <a:cs typeface="Times New Roman" panose="02020603050405020304" pitchFamily="18" charset="0"/>
            </a:endParaRPr>
          </a:p>
        </p:txBody>
      </p:sp>
      <p:sp>
        <p:nvSpPr>
          <p:cNvPr id="7" name="Text 5"/>
          <p:cNvSpPr/>
          <p:nvPr/>
        </p:nvSpPr>
        <p:spPr>
          <a:xfrm>
            <a:off x="704255" y="3246477"/>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Антенна принципі</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704255" y="3589734"/>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Резонанс ұғымы</a:t>
            </a:r>
            <a:endParaRPr lang="en-US" dirty="0">
              <a:latin typeface="Times New Roman" panose="02020603050405020304" pitchFamily="18" charset="0"/>
              <a:cs typeface="Times New Roman" panose="02020603050405020304" pitchFamily="18" charset="0"/>
            </a:endParaRPr>
          </a:p>
        </p:txBody>
      </p:sp>
      <p:sp>
        <p:nvSpPr>
          <p:cNvPr id="9" name="Text 7"/>
          <p:cNvSpPr/>
          <p:nvPr/>
        </p:nvSpPr>
        <p:spPr>
          <a:xfrm>
            <a:off x="5216843" y="1613892"/>
            <a:ext cx="2641163" cy="330041"/>
          </a:xfrm>
          <a:prstGeom prst="rect">
            <a:avLst/>
          </a:prstGeom>
          <a:noFill/>
          <a:ln/>
        </p:spPr>
        <p:txBody>
          <a:bodyPr wrap="none" lIns="0" tIns="0" rIns="0" bIns="0" rtlCol="0" anchor="t"/>
          <a:lstStyle/>
          <a:p>
            <a:pPr marL="0" indent="0" algn="l">
              <a:lnSpc>
                <a:spcPts val="2550"/>
              </a:lnSpc>
              <a:buNone/>
            </a:pPr>
            <a:r>
              <a:rPr lang="en-US" sz="3200" b="1" dirty="0">
                <a:solidFill>
                  <a:srgbClr val="231971"/>
                </a:solidFill>
                <a:latin typeface="Times New Roman" panose="02020603050405020304" pitchFamily="18" charset="0"/>
                <a:ea typeface="Outfit Extra Bold" pitchFamily="34" charset="-122"/>
                <a:cs typeface="Times New Roman" panose="02020603050405020304" pitchFamily="18" charset="0"/>
              </a:rPr>
              <a:t>Бүгінгі жаңа білім</a:t>
            </a:r>
            <a:endParaRPr lang="en-US" sz="3200" dirty="0">
              <a:latin typeface="Times New Roman" panose="02020603050405020304" pitchFamily="18" charset="0"/>
              <a:cs typeface="Times New Roman" panose="02020603050405020304" pitchFamily="18" charset="0"/>
            </a:endParaRPr>
          </a:p>
        </p:txBody>
      </p:sp>
      <p:sp>
        <p:nvSpPr>
          <p:cNvPr id="10" name="Text 8"/>
          <p:cNvSpPr/>
          <p:nvPr/>
        </p:nvSpPr>
        <p:spPr>
          <a:xfrm>
            <a:off x="5216843" y="2119908"/>
            <a:ext cx="4075390" cy="281702"/>
          </a:xfrm>
          <a:prstGeom prst="rect">
            <a:avLst/>
          </a:prstGeom>
          <a:noFill/>
          <a:ln/>
        </p:spPr>
        <p:txBody>
          <a:bodyPr wrap="none" lIns="0" tIns="0" rIns="0" bIns="0" rtlCol="0" anchor="t"/>
          <a:lstStyle/>
          <a:p>
            <a:pPr marL="0" indent="0" algn="l">
              <a:lnSpc>
                <a:spcPts val="2200"/>
              </a:lnSpc>
              <a:buNone/>
            </a:pPr>
            <a:r>
              <a:rPr lang="en-US" dirty="0">
                <a:solidFill>
                  <a:srgbClr val="5E4CE6"/>
                </a:solidFill>
                <a:latin typeface="Times New Roman" panose="02020603050405020304" pitchFamily="18" charset="0"/>
                <a:ea typeface="Arimo" pitchFamily="34" charset="-122"/>
                <a:cs typeface="Times New Roman" panose="02020603050405020304" pitchFamily="18" charset="0"/>
              </a:rPr>
              <a:t>Не үйрендік?</a:t>
            </a:r>
            <a:endParaRPr lang="en-US" dirty="0">
              <a:latin typeface="Times New Roman" panose="02020603050405020304" pitchFamily="18" charset="0"/>
              <a:cs typeface="Times New Roman" panose="02020603050405020304" pitchFamily="18" charset="0"/>
            </a:endParaRPr>
          </a:p>
        </p:txBody>
      </p:sp>
      <p:sp>
        <p:nvSpPr>
          <p:cNvPr id="11" name="Text 9"/>
          <p:cNvSpPr/>
          <p:nvPr/>
        </p:nvSpPr>
        <p:spPr>
          <a:xfrm>
            <a:off x="5216843" y="2559963"/>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Детекторлы радиоқабылдағыштың құрылымы</a:t>
            </a:r>
            <a:endParaRPr lang="en-US" dirty="0">
              <a:latin typeface="Times New Roman" panose="02020603050405020304" pitchFamily="18" charset="0"/>
              <a:cs typeface="Times New Roman" panose="02020603050405020304" pitchFamily="18" charset="0"/>
            </a:endParaRPr>
          </a:p>
        </p:txBody>
      </p:sp>
      <p:sp>
        <p:nvSpPr>
          <p:cNvPr id="12" name="Text 10"/>
          <p:cNvSpPr/>
          <p:nvPr/>
        </p:nvSpPr>
        <p:spPr>
          <a:xfrm>
            <a:off x="5216843" y="2903220"/>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Диодтың детекторлау принципі</a:t>
            </a:r>
            <a:endParaRPr lang="en-US" dirty="0">
              <a:latin typeface="Times New Roman" panose="02020603050405020304" pitchFamily="18" charset="0"/>
              <a:cs typeface="Times New Roman" panose="02020603050405020304" pitchFamily="18" charset="0"/>
            </a:endParaRPr>
          </a:p>
        </p:txBody>
      </p:sp>
      <p:sp>
        <p:nvSpPr>
          <p:cNvPr id="13" name="Text 11"/>
          <p:cNvSpPr/>
          <p:nvPr/>
        </p:nvSpPr>
        <p:spPr>
          <a:xfrm>
            <a:off x="5216843" y="3246477"/>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LC контурының резонансы</a:t>
            </a:r>
            <a:endParaRPr lang="en-US" dirty="0">
              <a:latin typeface="Times New Roman" panose="02020603050405020304" pitchFamily="18" charset="0"/>
              <a:cs typeface="Times New Roman" panose="02020603050405020304" pitchFamily="18" charset="0"/>
            </a:endParaRPr>
          </a:p>
        </p:txBody>
      </p:sp>
      <p:sp>
        <p:nvSpPr>
          <p:cNvPr id="14" name="Text 12"/>
          <p:cNvSpPr/>
          <p:nvPr/>
        </p:nvSpPr>
        <p:spPr>
          <a:xfrm>
            <a:off x="5216843" y="3589734"/>
            <a:ext cx="4075390"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Сигналды бөліп алу процесі</a:t>
            </a:r>
            <a:endParaRPr lang="en-US" dirty="0">
              <a:latin typeface="Times New Roman" panose="02020603050405020304" pitchFamily="18" charset="0"/>
              <a:cs typeface="Times New Roman" panose="02020603050405020304" pitchFamily="18" charset="0"/>
            </a:endParaRPr>
          </a:p>
        </p:txBody>
      </p:sp>
      <p:sp>
        <p:nvSpPr>
          <p:cNvPr id="15" name="Text 13"/>
          <p:cNvSpPr/>
          <p:nvPr/>
        </p:nvSpPr>
        <p:spPr>
          <a:xfrm>
            <a:off x="9729430" y="1613892"/>
            <a:ext cx="2641163" cy="330041"/>
          </a:xfrm>
          <a:prstGeom prst="rect">
            <a:avLst/>
          </a:prstGeom>
          <a:noFill/>
          <a:ln/>
        </p:spPr>
        <p:txBody>
          <a:bodyPr wrap="none" lIns="0" tIns="0" rIns="0" bIns="0" rtlCol="0" anchor="t"/>
          <a:lstStyle/>
          <a:p>
            <a:pPr marL="0" indent="0" algn="l">
              <a:lnSpc>
                <a:spcPts val="2550"/>
              </a:lnSpc>
              <a:buNone/>
            </a:pPr>
            <a:r>
              <a:rPr lang="en-US" sz="3200" b="1" dirty="0">
                <a:solidFill>
                  <a:srgbClr val="231971"/>
                </a:solidFill>
                <a:latin typeface="Times New Roman" panose="02020603050405020304" pitchFamily="18" charset="0"/>
                <a:ea typeface="Outfit Extra Bold" pitchFamily="34" charset="-122"/>
                <a:cs typeface="Times New Roman" panose="02020603050405020304" pitchFamily="18" charset="0"/>
              </a:rPr>
              <a:t>Келесі қадам</a:t>
            </a:r>
            <a:endParaRPr lang="en-US" sz="3200" dirty="0">
              <a:latin typeface="Times New Roman" panose="02020603050405020304" pitchFamily="18" charset="0"/>
              <a:cs typeface="Times New Roman" panose="02020603050405020304" pitchFamily="18" charset="0"/>
            </a:endParaRPr>
          </a:p>
        </p:txBody>
      </p:sp>
      <p:sp>
        <p:nvSpPr>
          <p:cNvPr id="16" name="Text 14"/>
          <p:cNvSpPr/>
          <p:nvPr/>
        </p:nvSpPr>
        <p:spPr>
          <a:xfrm>
            <a:off x="9729430" y="2119908"/>
            <a:ext cx="4211836" cy="281702"/>
          </a:xfrm>
          <a:prstGeom prst="rect">
            <a:avLst/>
          </a:prstGeom>
          <a:noFill/>
          <a:ln/>
        </p:spPr>
        <p:txBody>
          <a:bodyPr wrap="none" lIns="0" tIns="0" rIns="0" bIns="0" rtlCol="0" anchor="t"/>
          <a:lstStyle/>
          <a:p>
            <a:pPr marL="0" indent="0" algn="l">
              <a:lnSpc>
                <a:spcPts val="2200"/>
              </a:lnSpc>
              <a:buNone/>
            </a:pPr>
            <a:r>
              <a:rPr lang="en-US" dirty="0">
                <a:solidFill>
                  <a:srgbClr val="5E4CE6"/>
                </a:solidFill>
                <a:latin typeface="Times New Roman" panose="02020603050405020304" pitchFamily="18" charset="0"/>
                <a:ea typeface="Arimo" pitchFamily="34" charset="-122"/>
                <a:cs typeface="Times New Roman" panose="02020603050405020304" pitchFamily="18" charset="0"/>
              </a:rPr>
              <a:t>Не зерттейміз?</a:t>
            </a:r>
            <a:endParaRPr lang="en-US" dirty="0">
              <a:latin typeface="Times New Roman" panose="02020603050405020304" pitchFamily="18" charset="0"/>
              <a:cs typeface="Times New Roman" panose="02020603050405020304" pitchFamily="18" charset="0"/>
            </a:endParaRPr>
          </a:p>
        </p:txBody>
      </p:sp>
      <p:sp>
        <p:nvSpPr>
          <p:cNvPr id="17" name="Text 15"/>
          <p:cNvSpPr/>
          <p:nvPr/>
        </p:nvSpPr>
        <p:spPr>
          <a:xfrm>
            <a:off x="9729430" y="2559963"/>
            <a:ext cx="4211836"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Күшейткіштердің түрлері</a:t>
            </a:r>
            <a:endParaRPr lang="en-US" dirty="0">
              <a:latin typeface="Times New Roman" panose="02020603050405020304" pitchFamily="18" charset="0"/>
              <a:cs typeface="Times New Roman" panose="02020603050405020304" pitchFamily="18" charset="0"/>
            </a:endParaRPr>
          </a:p>
        </p:txBody>
      </p:sp>
      <p:sp>
        <p:nvSpPr>
          <p:cNvPr id="18" name="Text 16"/>
          <p:cNvSpPr/>
          <p:nvPr/>
        </p:nvSpPr>
        <p:spPr>
          <a:xfrm>
            <a:off x="9729430" y="2903220"/>
            <a:ext cx="4211836"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Супергетеродинді қабылдағыш</a:t>
            </a:r>
            <a:endParaRPr lang="en-US" dirty="0">
              <a:latin typeface="Times New Roman" panose="02020603050405020304" pitchFamily="18" charset="0"/>
              <a:cs typeface="Times New Roman" panose="02020603050405020304" pitchFamily="18" charset="0"/>
            </a:endParaRPr>
          </a:p>
        </p:txBody>
      </p:sp>
      <p:sp>
        <p:nvSpPr>
          <p:cNvPr id="19" name="Text 17"/>
          <p:cNvSpPr/>
          <p:nvPr/>
        </p:nvSpPr>
        <p:spPr>
          <a:xfrm>
            <a:off x="9729430" y="3246477"/>
            <a:ext cx="4211836"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Цифрлық радиобайланыс</a:t>
            </a:r>
            <a:endParaRPr lang="en-US" dirty="0">
              <a:latin typeface="Times New Roman" panose="02020603050405020304" pitchFamily="18" charset="0"/>
              <a:cs typeface="Times New Roman" panose="02020603050405020304" pitchFamily="18" charset="0"/>
            </a:endParaRPr>
          </a:p>
        </p:txBody>
      </p:sp>
      <p:sp>
        <p:nvSpPr>
          <p:cNvPr id="20" name="Text 18"/>
          <p:cNvSpPr/>
          <p:nvPr/>
        </p:nvSpPr>
        <p:spPr>
          <a:xfrm>
            <a:off x="9729430" y="3589734"/>
            <a:ext cx="4211836" cy="281702"/>
          </a:xfrm>
          <a:prstGeom prst="rect">
            <a:avLst/>
          </a:prstGeom>
          <a:noFill/>
          <a:ln/>
        </p:spPr>
        <p:txBody>
          <a:bodyPr wrap="none" lIns="0" tIns="0" rIns="0" bIns="0" rtlCol="0" anchor="t"/>
          <a:lstStyle/>
          <a:p>
            <a:pPr marL="342900" indent="-342900" algn="l">
              <a:lnSpc>
                <a:spcPts val="2200"/>
              </a:lnSpc>
              <a:buSzPct val="100000"/>
              <a:buChar char="•"/>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Жиілікті модуляция</a:t>
            </a:r>
            <a:endParaRPr lang="en-US" dirty="0">
              <a:latin typeface="Times New Roman" panose="02020603050405020304" pitchFamily="18" charset="0"/>
              <a:cs typeface="Times New Roman" panose="02020603050405020304" pitchFamily="18" charset="0"/>
            </a:endParaRPr>
          </a:p>
        </p:txBody>
      </p:sp>
      <p:sp>
        <p:nvSpPr>
          <p:cNvPr id="21" name="Shape 19"/>
          <p:cNvSpPr/>
          <p:nvPr/>
        </p:nvSpPr>
        <p:spPr>
          <a:xfrm>
            <a:off x="704255" y="4218947"/>
            <a:ext cx="13221891" cy="29528"/>
          </a:xfrm>
          <a:prstGeom prst="rect">
            <a:avLst/>
          </a:prstGeom>
          <a:solidFill>
            <a:srgbClr val="2A2742">
              <a:alpha val="50000"/>
            </a:srgbClr>
          </a:solidFill>
          <a:ln/>
        </p:spPr>
      </p:sp>
      <p:sp>
        <p:nvSpPr>
          <p:cNvPr id="22" name="Text 20"/>
          <p:cNvSpPr/>
          <p:nvPr/>
        </p:nvSpPr>
        <p:spPr>
          <a:xfrm>
            <a:off x="704255" y="4512469"/>
            <a:ext cx="3770471" cy="330041"/>
          </a:xfrm>
          <a:prstGeom prst="rect">
            <a:avLst/>
          </a:prstGeom>
          <a:noFill/>
          <a:ln/>
        </p:spPr>
        <p:txBody>
          <a:bodyPr wrap="none" lIns="0" tIns="0" rIns="0" bIns="0" rtlCol="0" anchor="t"/>
          <a:lstStyle/>
          <a:p>
            <a:pPr marL="0" indent="0" algn="l">
              <a:lnSpc>
                <a:spcPts val="2550"/>
              </a:lnSpc>
              <a:buNone/>
            </a:pPr>
            <a:r>
              <a:rPr lang="en-US" sz="3200" b="1" dirty="0">
                <a:solidFill>
                  <a:srgbClr val="231971"/>
                </a:solidFill>
                <a:latin typeface="Times New Roman" panose="02020603050405020304" pitchFamily="18" charset="0"/>
                <a:ea typeface="Outfit Extra Bold" pitchFamily="34" charset="-122"/>
                <a:cs typeface="Times New Roman" panose="02020603050405020304" pitchFamily="18" charset="0"/>
              </a:rPr>
              <a:t>Рефлексия: "2 ескі – 1 жаңа"</a:t>
            </a:r>
            <a:endParaRPr lang="en-US" sz="3200" dirty="0">
              <a:latin typeface="Times New Roman" panose="02020603050405020304" pitchFamily="18" charset="0"/>
              <a:cs typeface="Times New Roman" panose="02020603050405020304" pitchFamily="18" charset="0"/>
            </a:endParaRPr>
          </a:p>
        </p:txBody>
      </p:sp>
      <p:sp>
        <p:nvSpPr>
          <p:cNvPr id="23" name="Shape 21"/>
          <p:cNvSpPr/>
          <p:nvPr/>
        </p:nvSpPr>
        <p:spPr>
          <a:xfrm>
            <a:off x="704255" y="5106591"/>
            <a:ext cx="6522958" cy="1341834"/>
          </a:xfrm>
          <a:prstGeom prst="roundRect">
            <a:avLst>
              <a:gd name="adj" fmla="val 5511"/>
            </a:avLst>
          </a:prstGeom>
          <a:solidFill>
            <a:srgbClr val="FAFAFA">
              <a:alpha val="95000"/>
            </a:srgbClr>
          </a:solidFill>
          <a:ln w="22860">
            <a:solidFill>
              <a:srgbClr val="BDB8DF"/>
            </a:solidFill>
            <a:prstDash val="solid"/>
          </a:ln>
        </p:spPr>
      </p:sp>
      <p:sp>
        <p:nvSpPr>
          <p:cNvPr id="24" name="Text 22"/>
          <p:cNvSpPr/>
          <p:nvPr/>
        </p:nvSpPr>
        <p:spPr>
          <a:xfrm>
            <a:off x="903089" y="5305425"/>
            <a:ext cx="4475559" cy="275153"/>
          </a:xfrm>
          <a:prstGeom prst="rect">
            <a:avLst/>
          </a:prstGeom>
          <a:noFill/>
          <a:ln/>
        </p:spPr>
        <p:txBody>
          <a:bodyPr wrap="none" lIns="0" tIns="0" rIns="0" bIns="0" rtlCol="0" anchor="t"/>
          <a:lstStyle/>
          <a:p>
            <a:pPr marL="0" indent="0" algn="l">
              <a:lnSpc>
                <a:spcPts val="215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Алдыңғы 2 сабақтан не пайдаландым?</a:t>
            </a:r>
            <a:endParaRPr lang="en-US" sz="2400" dirty="0">
              <a:latin typeface="Times New Roman" panose="02020603050405020304" pitchFamily="18" charset="0"/>
              <a:cs typeface="Times New Roman" panose="02020603050405020304" pitchFamily="18" charset="0"/>
            </a:endParaRPr>
          </a:p>
        </p:txBody>
      </p:sp>
      <p:sp>
        <p:nvSpPr>
          <p:cNvPr id="25" name="Text 23"/>
          <p:cNvSpPr/>
          <p:nvPr/>
        </p:nvSpPr>
        <p:spPr>
          <a:xfrm>
            <a:off x="903089" y="5686187"/>
            <a:ext cx="6125289" cy="563404"/>
          </a:xfrm>
          <a:prstGeom prst="rect">
            <a:avLst/>
          </a:prstGeom>
          <a:noFill/>
          <a:ln/>
        </p:spPr>
        <p:txBody>
          <a:bodyPr wrap="square" lIns="0" tIns="0" rIns="0" bIns="0" rtlCol="0" anchor="t"/>
          <a:lstStyle/>
          <a:p>
            <a:pPr marL="0" indent="0" algn="l">
              <a:lnSpc>
                <a:spcPts val="22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Стикерге жазыңыз: қандай алдыңғы тақырыптар бүгінгі сабақты түсінуге көмектесті?</a:t>
            </a:r>
            <a:endParaRPr lang="en-US" dirty="0">
              <a:latin typeface="Times New Roman" panose="02020603050405020304" pitchFamily="18" charset="0"/>
              <a:cs typeface="Times New Roman" panose="02020603050405020304" pitchFamily="18" charset="0"/>
            </a:endParaRPr>
          </a:p>
        </p:txBody>
      </p:sp>
      <p:sp>
        <p:nvSpPr>
          <p:cNvPr id="26" name="Shape 24"/>
          <p:cNvSpPr/>
          <p:nvPr/>
        </p:nvSpPr>
        <p:spPr>
          <a:xfrm>
            <a:off x="7403187" y="5106591"/>
            <a:ext cx="6522958" cy="1341834"/>
          </a:xfrm>
          <a:prstGeom prst="roundRect">
            <a:avLst>
              <a:gd name="adj" fmla="val 5511"/>
            </a:avLst>
          </a:prstGeom>
          <a:solidFill>
            <a:srgbClr val="FAFAFA">
              <a:alpha val="95000"/>
            </a:srgbClr>
          </a:solidFill>
          <a:ln w="22860">
            <a:solidFill>
              <a:srgbClr val="BDB8DF"/>
            </a:solidFill>
            <a:prstDash val="solid"/>
          </a:ln>
        </p:spPr>
      </p:sp>
      <p:sp>
        <p:nvSpPr>
          <p:cNvPr id="27" name="Text 25"/>
          <p:cNvSpPr/>
          <p:nvPr/>
        </p:nvSpPr>
        <p:spPr>
          <a:xfrm>
            <a:off x="7602022" y="5305425"/>
            <a:ext cx="3510677" cy="275153"/>
          </a:xfrm>
          <a:prstGeom prst="rect">
            <a:avLst/>
          </a:prstGeom>
          <a:noFill/>
          <a:ln/>
        </p:spPr>
        <p:txBody>
          <a:bodyPr wrap="none" lIns="0" tIns="0" rIns="0" bIns="0" rtlCol="0" anchor="t"/>
          <a:lstStyle/>
          <a:p>
            <a:pPr marL="0" indent="0" algn="l">
              <a:lnSpc>
                <a:spcPts val="215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Бүгін не жаңа нәрсе үйрендім?</a:t>
            </a:r>
            <a:endParaRPr lang="en-US" sz="2400" dirty="0">
              <a:latin typeface="Times New Roman" panose="02020603050405020304" pitchFamily="18" charset="0"/>
              <a:cs typeface="Times New Roman" panose="02020603050405020304" pitchFamily="18" charset="0"/>
            </a:endParaRPr>
          </a:p>
        </p:txBody>
      </p:sp>
      <p:sp>
        <p:nvSpPr>
          <p:cNvPr id="28" name="Text 26"/>
          <p:cNvSpPr/>
          <p:nvPr/>
        </p:nvSpPr>
        <p:spPr>
          <a:xfrm>
            <a:off x="7602022" y="5686187"/>
            <a:ext cx="6125289" cy="563404"/>
          </a:xfrm>
          <a:prstGeom prst="rect">
            <a:avLst/>
          </a:prstGeom>
          <a:noFill/>
          <a:ln/>
        </p:spPr>
        <p:txBody>
          <a:bodyPr wrap="square" lIns="0" tIns="0" rIns="0" bIns="0" rtlCol="0" anchor="t"/>
          <a:lstStyle/>
          <a:p>
            <a:pPr marL="0" indent="0" algn="l">
              <a:lnSpc>
                <a:spcPts val="22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Стикерге жазыңыз: сізге ең қызықты не болды? Қандай принцип түсінікті болды?</a:t>
            </a:r>
            <a:endParaRPr lang="en-US" dirty="0">
              <a:latin typeface="Times New Roman" panose="02020603050405020304" pitchFamily="18" charset="0"/>
              <a:cs typeface="Times New Roman" panose="02020603050405020304" pitchFamily="18" charset="0"/>
            </a:endParaRPr>
          </a:p>
        </p:txBody>
      </p:sp>
      <p:sp>
        <p:nvSpPr>
          <p:cNvPr id="29" name="Text 27"/>
          <p:cNvSpPr/>
          <p:nvPr/>
        </p:nvSpPr>
        <p:spPr>
          <a:xfrm>
            <a:off x="968335" y="6844427"/>
            <a:ext cx="12957810" cy="563404"/>
          </a:xfrm>
          <a:prstGeom prst="rect">
            <a:avLst/>
          </a:prstGeom>
          <a:noFill/>
          <a:ln/>
        </p:spPr>
        <p:txBody>
          <a:bodyPr wrap="square" lIns="0" tIns="0" rIns="0" bIns="0" rtlCol="0" anchor="t"/>
          <a:lstStyle/>
          <a:p>
            <a:pPr marL="0" indent="0" algn="l">
              <a:lnSpc>
                <a:spcPts val="2200"/>
              </a:lnSpc>
              <a:buNone/>
            </a:pPr>
            <a:r>
              <a:rPr lang="en-US" b="1" dirty="0">
                <a:solidFill>
                  <a:srgbClr val="2A2742"/>
                </a:solidFill>
                <a:latin typeface="Times New Roman" panose="02020603050405020304" pitchFamily="18" charset="0"/>
                <a:ea typeface="Arimo" pitchFamily="34" charset="-122"/>
                <a:cs typeface="Times New Roman" panose="02020603050405020304" pitchFamily="18" charset="0"/>
              </a:rPr>
              <a:t>Үй тапсырмасы:</a:t>
            </a:r>
            <a:r>
              <a:rPr lang="en-US" dirty="0">
                <a:solidFill>
                  <a:srgbClr val="2A2742"/>
                </a:solidFill>
                <a:latin typeface="Times New Roman" panose="02020603050405020304" pitchFamily="18" charset="0"/>
                <a:ea typeface="Arimo" pitchFamily="34" charset="-122"/>
                <a:cs typeface="Times New Roman" panose="02020603050405020304" pitchFamily="18" charset="0"/>
              </a:rPr>
              <a:t> Детекторлы радиоқабылдағыштың әр элементінің қызметін сипаттайтын кесте құрастырыңыз. PhET симуляциясында қосымша эксперименттер жүргізіңіз.</a:t>
            </a:r>
            <a:endParaRPr lang="en-US" dirty="0">
              <a:latin typeface="Times New Roman" panose="02020603050405020304" pitchFamily="18" charset="0"/>
              <a:cs typeface="Times New Roman" panose="02020603050405020304" pitchFamily="18" charset="0"/>
            </a:endParaRPr>
          </a:p>
        </p:txBody>
      </p:sp>
      <p:sp>
        <p:nvSpPr>
          <p:cNvPr id="30" name="Shape 28"/>
          <p:cNvSpPr/>
          <p:nvPr/>
        </p:nvSpPr>
        <p:spPr>
          <a:xfrm>
            <a:off x="704255" y="6646426"/>
            <a:ext cx="22860" cy="959406"/>
          </a:xfrm>
          <a:prstGeom prst="rect">
            <a:avLst/>
          </a:prstGeom>
          <a:solidFill>
            <a:srgbClr val="5E4CE6"/>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461849"/>
            <a:ext cx="7664410" cy="620078"/>
          </a:xfrm>
          <a:prstGeom prst="rect">
            <a:avLst/>
          </a:prstGeom>
          <a:noFill/>
          <a:ln/>
        </p:spPr>
        <p:txBody>
          <a:bodyPr wrap="none" lIns="0" tIns="0" rIns="0" bIns="0" rtlCol="0" anchor="t"/>
          <a:lstStyle/>
          <a:p>
            <a:pPr marL="0" indent="0" algn="l">
              <a:lnSpc>
                <a:spcPts val="4850"/>
              </a:lnSpc>
              <a:buNone/>
            </a:pPr>
            <a:r>
              <a:rPr lang="en-US" sz="4400" b="1" dirty="0">
                <a:solidFill>
                  <a:srgbClr val="231971"/>
                </a:solidFill>
                <a:latin typeface="Times New Roman" panose="02020603050405020304" pitchFamily="18" charset="0"/>
                <a:ea typeface="Outfit Extra Bold" pitchFamily="34" charset="-122"/>
                <a:cs typeface="Times New Roman" panose="02020603050405020304" pitchFamily="18" charset="0"/>
              </a:rPr>
              <a:t>Сабақтың негізгі мақсаттары</a:t>
            </a:r>
            <a:endParaRPr lang="en-US" sz="4400" dirty="0">
              <a:latin typeface="Times New Roman" panose="02020603050405020304" pitchFamily="18" charset="0"/>
              <a:cs typeface="Times New Roman" panose="02020603050405020304" pitchFamily="18" charset="0"/>
            </a:endParaRPr>
          </a:p>
        </p:txBody>
      </p:sp>
      <p:sp>
        <p:nvSpPr>
          <p:cNvPr id="3" name="Shape 1"/>
          <p:cNvSpPr/>
          <p:nvPr/>
        </p:nvSpPr>
        <p:spPr>
          <a:xfrm>
            <a:off x="793790" y="2478762"/>
            <a:ext cx="4215289" cy="3222546"/>
          </a:xfrm>
          <a:prstGeom prst="roundRect">
            <a:avLst>
              <a:gd name="adj" fmla="val 2587"/>
            </a:avLst>
          </a:prstGeom>
          <a:solidFill>
            <a:srgbClr val="E9E6FA"/>
          </a:solidFill>
          <a:ln w="7620">
            <a:solidFill>
              <a:srgbClr val="BDB8DF"/>
            </a:solidFill>
            <a:prstDash val="solid"/>
          </a:ln>
        </p:spPr>
      </p:sp>
      <p:sp>
        <p:nvSpPr>
          <p:cNvPr id="4" name="Shape 2"/>
          <p:cNvSpPr/>
          <p:nvPr/>
        </p:nvSpPr>
        <p:spPr>
          <a:xfrm>
            <a:off x="999768" y="2684740"/>
            <a:ext cx="595313" cy="595313"/>
          </a:xfrm>
          <a:prstGeom prst="roundRect">
            <a:avLst>
              <a:gd name="adj" fmla="val 15358451"/>
            </a:avLst>
          </a:prstGeom>
          <a:solidFill>
            <a:srgbClr val="5E4CE6"/>
          </a:solidFill>
          <a:ln/>
        </p:spPr>
      </p:sp>
      <p:sp>
        <p:nvSpPr>
          <p:cNvPr id="6" name="Text 3"/>
          <p:cNvSpPr/>
          <p:nvPr/>
        </p:nvSpPr>
        <p:spPr>
          <a:xfrm>
            <a:off x="999768" y="3478411"/>
            <a:ext cx="3030617"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Радиобайланыс жүйесі</a:t>
            </a:r>
            <a:endParaRPr lang="en-US" sz="2400" dirty="0">
              <a:latin typeface="Times New Roman" panose="02020603050405020304" pitchFamily="18" charset="0"/>
              <a:cs typeface="Times New Roman" panose="02020603050405020304" pitchFamily="18" charset="0"/>
            </a:endParaRPr>
          </a:p>
        </p:txBody>
      </p:sp>
      <p:sp>
        <p:nvSpPr>
          <p:cNvPr id="7" name="Text 4"/>
          <p:cNvSpPr/>
          <p:nvPr/>
        </p:nvSpPr>
        <p:spPr>
          <a:xfrm>
            <a:off x="999768" y="3907631"/>
            <a:ext cx="3803333" cy="1587698"/>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Тарату, модуляция, электромагниттік толқынның таралуы, қабылдау және детекторлау кезеңдерін байланыстыра отырып радиобайланыс жүйесінің жалпы құрылымын түсіндіру</a:t>
            </a:r>
            <a:endParaRPr lang="en-US" dirty="0">
              <a:latin typeface="Times New Roman" panose="02020603050405020304" pitchFamily="18" charset="0"/>
              <a:cs typeface="Times New Roman" panose="02020603050405020304" pitchFamily="18" charset="0"/>
            </a:endParaRPr>
          </a:p>
        </p:txBody>
      </p:sp>
      <p:sp>
        <p:nvSpPr>
          <p:cNvPr id="8" name="Shape 5"/>
          <p:cNvSpPr/>
          <p:nvPr/>
        </p:nvSpPr>
        <p:spPr>
          <a:xfrm>
            <a:off x="5207437" y="2478762"/>
            <a:ext cx="4215408" cy="3222546"/>
          </a:xfrm>
          <a:prstGeom prst="roundRect">
            <a:avLst>
              <a:gd name="adj" fmla="val 2587"/>
            </a:avLst>
          </a:prstGeom>
          <a:solidFill>
            <a:srgbClr val="E9E6FA"/>
          </a:solidFill>
          <a:ln w="7620">
            <a:solidFill>
              <a:srgbClr val="BDB8DF"/>
            </a:solidFill>
            <a:prstDash val="solid"/>
          </a:ln>
        </p:spPr>
      </p:sp>
      <p:sp>
        <p:nvSpPr>
          <p:cNvPr id="9" name="Shape 6"/>
          <p:cNvSpPr/>
          <p:nvPr/>
        </p:nvSpPr>
        <p:spPr>
          <a:xfrm>
            <a:off x="5413415" y="2684740"/>
            <a:ext cx="595313" cy="595313"/>
          </a:xfrm>
          <a:prstGeom prst="roundRect">
            <a:avLst>
              <a:gd name="adj" fmla="val 15358451"/>
            </a:avLst>
          </a:prstGeom>
          <a:solidFill>
            <a:srgbClr val="5E4CE6"/>
          </a:solidFill>
          <a:ln/>
        </p:spPr>
      </p:sp>
      <p:sp>
        <p:nvSpPr>
          <p:cNvPr id="11" name="Text 7"/>
          <p:cNvSpPr/>
          <p:nvPr/>
        </p:nvSpPr>
        <p:spPr>
          <a:xfrm>
            <a:off x="5413415" y="3478411"/>
            <a:ext cx="2514957"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Детектор принципі</a:t>
            </a:r>
            <a:endParaRPr lang="en-US" sz="2400" dirty="0">
              <a:latin typeface="Times New Roman" panose="02020603050405020304" pitchFamily="18" charset="0"/>
              <a:cs typeface="Times New Roman" panose="02020603050405020304" pitchFamily="18" charset="0"/>
            </a:endParaRPr>
          </a:p>
        </p:txBody>
      </p:sp>
      <p:sp>
        <p:nvSpPr>
          <p:cNvPr id="12" name="Text 8"/>
          <p:cNvSpPr/>
          <p:nvPr/>
        </p:nvSpPr>
        <p:spPr>
          <a:xfrm>
            <a:off x="5413415" y="3907631"/>
            <a:ext cx="3803452"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Детекторлы радиоқабылдағыштың жұмыс істеу принципін түсіндіру, оның негізгі элементтерін (антенна, LC контур, диод, құлаққап) ажырата білу</a:t>
            </a:r>
            <a:endParaRPr lang="en-US" dirty="0">
              <a:latin typeface="Times New Roman" panose="02020603050405020304" pitchFamily="18" charset="0"/>
              <a:cs typeface="Times New Roman" panose="02020603050405020304" pitchFamily="18" charset="0"/>
            </a:endParaRPr>
          </a:p>
        </p:txBody>
      </p:sp>
      <p:sp>
        <p:nvSpPr>
          <p:cNvPr id="13" name="Shape 9"/>
          <p:cNvSpPr/>
          <p:nvPr/>
        </p:nvSpPr>
        <p:spPr>
          <a:xfrm>
            <a:off x="9621203" y="2478762"/>
            <a:ext cx="4215289" cy="3222546"/>
          </a:xfrm>
          <a:prstGeom prst="roundRect">
            <a:avLst>
              <a:gd name="adj" fmla="val 2587"/>
            </a:avLst>
          </a:prstGeom>
          <a:solidFill>
            <a:srgbClr val="E9E6FA"/>
          </a:solidFill>
          <a:ln w="7620">
            <a:solidFill>
              <a:srgbClr val="BDB8DF"/>
            </a:solidFill>
            <a:prstDash val="solid"/>
          </a:ln>
        </p:spPr>
      </p:sp>
      <p:sp>
        <p:nvSpPr>
          <p:cNvPr id="14" name="Shape 10"/>
          <p:cNvSpPr/>
          <p:nvPr/>
        </p:nvSpPr>
        <p:spPr>
          <a:xfrm>
            <a:off x="9827181" y="2684740"/>
            <a:ext cx="595313" cy="595313"/>
          </a:xfrm>
          <a:prstGeom prst="roundRect">
            <a:avLst>
              <a:gd name="adj" fmla="val 15358451"/>
            </a:avLst>
          </a:prstGeom>
          <a:solidFill>
            <a:srgbClr val="5E4CE6"/>
          </a:solidFill>
          <a:ln/>
        </p:spPr>
      </p:sp>
      <p:sp>
        <p:nvSpPr>
          <p:cNvPr id="16" name="Text 11"/>
          <p:cNvSpPr/>
          <p:nvPr/>
        </p:nvSpPr>
        <p:spPr>
          <a:xfrm>
            <a:off x="9827181" y="3478411"/>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Сигнал талдауы</a:t>
            </a:r>
            <a:endParaRPr lang="en-US" sz="2400" dirty="0">
              <a:latin typeface="Times New Roman" panose="02020603050405020304" pitchFamily="18" charset="0"/>
              <a:cs typeface="Times New Roman" panose="02020603050405020304" pitchFamily="18" charset="0"/>
            </a:endParaRPr>
          </a:p>
        </p:txBody>
      </p:sp>
      <p:sp>
        <p:nvSpPr>
          <p:cNvPr id="17" name="Text 12"/>
          <p:cNvSpPr/>
          <p:nvPr/>
        </p:nvSpPr>
        <p:spPr>
          <a:xfrm>
            <a:off x="9827181" y="3907631"/>
            <a:ext cx="3803333"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АМ сигналдың құрылымын талдау және диодтың сигналдың жоғарғы конвертін бөліп алу рөлін график арқылы көрсетіп түсіндіру</a:t>
            </a:r>
            <a:endParaRPr lang="en-US" dirty="0">
              <a:latin typeface="Times New Roman" panose="02020603050405020304" pitchFamily="18" charset="0"/>
              <a:cs typeface="Times New Roman" panose="02020603050405020304" pitchFamily="18" charset="0"/>
            </a:endParaRPr>
          </a:p>
        </p:txBody>
      </p:sp>
      <p:sp>
        <p:nvSpPr>
          <p:cNvPr id="18" name="Shape 13"/>
          <p:cNvSpPr/>
          <p:nvPr/>
        </p:nvSpPr>
        <p:spPr>
          <a:xfrm>
            <a:off x="793790" y="5924550"/>
            <a:ext cx="13042821" cy="843201"/>
          </a:xfrm>
          <a:prstGeom prst="roundRect">
            <a:avLst>
              <a:gd name="adj" fmla="val 9886"/>
            </a:avLst>
          </a:prstGeom>
          <a:solidFill>
            <a:srgbClr val="C3BCF6"/>
          </a:solidFill>
          <a:ln/>
        </p:spPr>
      </p:sp>
      <p:pic>
        <p:nvPicPr>
          <p:cNvPr id="19" name="Image 3" descr="preencoded.png"/>
          <p:cNvPicPr>
            <a:picLocks noChangeAspect="1"/>
          </p:cNvPicPr>
          <p:nvPr/>
        </p:nvPicPr>
        <p:blipFill>
          <a:blip r:embed="rId3"/>
          <a:stretch>
            <a:fillRect/>
          </a:stretch>
        </p:blipFill>
        <p:spPr>
          <a:xfrm>
            <a:off x="992148" y="6219825"/>
            <a:ext cx="248007" cy="198358"/>
          </a:xfrm>
          <a:prstGeom prst="rect">
            <a:avLst/>
          </a:prstGeom>
        </p:spPr>
      </p:pic>
      <p:sp>
        <p:nvSpPr>
          <p:cNvPr id="20" name="Text 14"/>
          <p:cNvSpPr/>
          <p:nvPr/>
        </p:nvSpPr>
        <p:spPr>
          <a:xfrm>
            <a:off x="1438513" y="6172438"/>
            <a:ext cx="12199739" cy="317540"/>
          </a:xfrm>
          <a:prstGeom prst="rect">
            <a:avLst/>
          </a:prstGeom>
          <a:noFill/>
          <a:ln/>
        </p:spPr>
        <p:txBody>
          <a:bodyPr wrap="none" lIns="0" tIns="0" rIns="0" bIns="0" rtlCol="0" anchor="t"/>
          <a:lstStyle/>
          <a:p>
            <a:pPr marL="0" indent="0" algn="l">
              <a:lnSpc>
                <a:spcPts val="2500"/>
              </a:lnSpc>
              <a:buNone/>
            </a:pPr>
            <a:r>
              <a:rPr lang="en-US" b="1" dirty="0">
                <a:solidFill>
                  <a:srgbClr val="000000"/>
                </a:solidFill>
                <a:latin typeface="Times New Roman" panose="02020603050405020304" pitchFamily="18" charset="0"/>
                <a:ea typeface="Arimo" pitchFamily="34" charset="-122"/>
                <a:cs typeface="Times New Roman" panose="02020603050405020304" pitchFamily="18" charset="0"/>
              </a:rPr>
              <a:t>Құндылық:</a:t>
            </a:r>
            <a:r>
              <a:rPr lang="en-US" dirty="0">
                <a:solidFill>
                  <a:srgbClr val="000000"/>
                </a:solidFill>
                <a:latin typeface="Times New Roman" panose="02020603050405020304" pitchFamily="18" charset="0"/>
                <a:ea typeface="Arimo" pitchFamily="34" charset="-122"/>
                <a:cs typeface="Times New Roman" panose="02020603050405020304" pitchFamily="18" charset="0"/>
              </a:rPr>
              <a:t> Әділдік және жауапкершілік – "Әділетте берік болсаң аяғың таймайды!"</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84716" y="401955"/>
            <a:ext cx="4444841" cy="456843"/>
          </a:xfrm>
          <a:prstGeom prst="rect">
            <a:avLst/>
          </a:prstGeom>
          <a:noFill/>
          <a:ln/>
        </p:spPr>
        <p:txBody>
          <a:bodyPr wrap="none" lIns="0" tIns="0" rIns="0" bIns="0" rtlCol="0" anchor="t"/>
          <a:lstStyle/>
          <a:p>
            <a:pPr marL="0" indent="0" algn="l">
              <a:lnSpc>
                <a:spcPts val="3550"/>
              </a:lnSpc>
              <a:buNone/>
            </a:pPr>
            <a:r>
              <a:rPr lang="en-US" sz="3600" b="1" dirty="0">
                <a:solidFill>
                  <a:srgbClr val="231971"/>
                </a:solidFill>
                <a:latin typeface="Times New Roman" panose="02020603050405020304" pitchFamily="18" charset="0"/>
                <a:ea typeface="Outfit Extra Bold" pitchFamily="34" charset="-122"/>
                <a:cs typeface="Times New Roman" panose="02020603050405020304" pitchFamily="18" charset="0"/>
              </a:rPr>
              <a:t>Алдыңғы білімге оралу</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584716" y="1224082"/>
            <a:ext cx="2193012" cy="274082"/>
          </a:xfrm>
          <a:prstGeom prst="rect">
            <a:avLst/>
          </a:prstGeom>
          <a:noFill/>
          <a:ln/>
        </p:spPr>
        <p:txBody>
          <a:bodyPr wrap="none" lIns="0" tIns="0" rIns="0" bIns="0" rtlCol="0" anchor="t"/>
          <a:lstStyle/>
          <a:p>
            <a:pPr marL="0" indent="0" algn="l">
              <a:lnSpc>
                <a:spcPts val="2150"/>
              </a:lnSpc>
              <a:buNone/>
            </a:pPr>
            <a:r>
              <a:rPr lang="en-US" sz="2000" b="1" dirty="0">
                <a:solidFill>
                  <a:srgbClr val="231971"/>
                </a:solidFill>
                <a:latin typeface="Times New Roman" panose="02020603050405020304" pitchFamily="18" charset="0"/>
                <a:ea typeface="Outfit Extra Bold" pitchFamily="34" charset="-122"/>
                <a:cs typeface="Times New Roman" panose="02020603050405020304" pitchFamily="18" charset="0"/>
              </a:rPr>
              <a:t>Негізгі сұрақтар</a:t>
            </a:r>
            <a:endParaRPr lang="en-US" sz="2000" dirty="0">
              <a:latin typeface="Times New Roman" panose="02020603050405020304" pitchFamily="18" charset="0"/>
              <a:cs typeface="Times New Roman" panose="02020603050405020304" pitchFamily="18" charset="0"/>
            </a:endParaRPr>
          </a:p>
        </p:txBody>
      </p:sp>
      <p:sp>
        <p:nvSpPr>
          <p:cNvPr id="4" name="Shape 2"/>
          <p:cNvSpPr/>
          <p:nvPr/>
        </p:nvSpPr>
        <p:spPr>
          <a:xfrm>
            <a:off x="584716" y="1662589"/>
            <a:ext cx="328851" cy="328851"/>
          </a:xfrm>
          <a:prstGeom prst="roundRect">
            <a:avLst>
              <a:gd name="adj" fmla="val 18673"/>
            </a:avLst>
          </a:prstGeom>
          <a:solidFill>
            <a:srgbClr val="E9E6FA"/>
          </a:solidFill>
          <a:ln w="7620">
            <a:solidFill>
              <a:srgbClr val="BDB8DF"/>
            </a:solidFill>
            <a:prstDash val="solid"/>
          </a:ln>
        </p:spPr>
      </p:sp>
      <p:sp>
        <p:nvSpPr>
          <p:cNvPr id="5" name="Text 3"/>
          <p:cNvSpPr/>
          <p:nvPr/>
        </p:nvSpPr>
        <p:spPr>
          <a:xfrm>
            <a:off x="639544" y="1689973"/>
            <a:ext cx="219194" cy="274082"/>
          </a:xfrm>
          <a:prstGeom prst="rect">
            <a:avLst/>
          </a:prstGeom>
          <a:noFill/>
          <a:ln/>
        </p:spPr>
        <p:txBody>
          <a:bodyPr wrap="none" lIns="0" tIns="0" rIns="0" bIns="0" rtlCol="0" anchor="t"/>
          <a:lstStyle/>
          <a:p>
            <a:pPr marL="0" indent="0" algn="ctr">
              <a:lnSpc>
                <a:spcPts val="17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p:txBody>
      </p:sp>
      <p:sp>
        <p:nvSpPr>
          <p:cNvPr id="6" name="Text 4"/>
          <p:cNvSpPr/>
          <p:nvPr/>
        </p:nvSpPr>
        <p:spPr>
          <a:xfrm>
            <a:off x="1059656" y="1712833"/>
            <a:ext cx="3164086" cy="228362"/>
          </a:xfrm>
          <a:prstGeom prst="rect">
            <a:avLst/>
          </a:prstGeom>
          <a:noFill/>
          <a:ln/>
        </p:spPr>
        <p:txBody>
          <a:bodyPr wrap="none" lIns="0" tIns="0" rIns="0" bIns="0" rtlCol="0" anchor="t"/>
          <a:lstStyle/>
          <a:p>
            <a:pPr marL="0" indent="0" algn="l">
              <a:lnSpc>
                <a:spcPts val="1750"/>
              </a:lnSpc>
              <a:buNone/>
            </a:pPr>
            <a:r>
              <a:rPr lang="en-US" b="1" dirty="0">
                <a:solidFill>
                  <a:srgbClr val="2A2742"/>
                </a:solidFill>
                <a:latin typeface="Times New Roman" panose="02020603050405020304" pitchFamily="18" charset="0"/>
                <a:ea typeface="Outfit Extra Bold" pitchFamily="34" charset="-122"/>
                <a:cs typeface="Times New Roman" panose="02020603050405020304" pitchFamily="18" charset="0"/>
              </a:rPr>
              <a:t>ЭМ толқын қалай пайда болады?</a:t>
            </a:r>
            <a:endParaRPr lang="en-US" dirty="0">
              <a:latin typeface="Times New Roman" panose="02020603050405020304" pitchFamily="18" charset="0"/>
              <a:cs typeface="Times New Roman" panose="02020603050405020304" pitchFamily="18" charset="0"/>
            </a:endParaRPr>
          </a:p>
        </p:txBody>
      </p:sp>
      <p:sp>
        <p:nvSpPr>
          <p:cNvPr id="7" name="Text 5"/>
          <p:cNvSpPr/>
          <p:nvPr/>
        </p:nvSpPr>
        <p:spPr>
          <a:xfrm>
            <a:off x="1059656" y="2087285"/>
            <a:ext cx="6077188" cy="467678"/>
          </a:xfrm>
          <a:prstGeom prst="rect">
            <a:avLst/>
          </a:prstGeom>
          <a:noFill/>
          <a:ln/>
        </p:spPr>
        <p:txBody>
          <a:bodyPr wrap="square" lIns="0" tIns="0" rIns="0" bIns="0" rtlCol="0" anchor="t"/>
          <a:lstStyle/>
          <a:p>
            <a:pPr marL="0" indent="0" algn="l">
              <a:lnSpc>
                <a:spcPts val="1800"/>
              </a:lnSpc>
              <a:buNone/>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Электромагниттік толқын генератор арқылы өзгермелі ток тудыру және антенна арқылы кеңістікке шығару жолымен пайда болады</a:t>
            </a:r>
            <a:endParaRPr lang="en-US" sz="1400" dirty="0">
              <a:latin typeface="Times New Roman" panose="02020603050405020304" pitchFamily="18" charset="0"/>
              <a:cs typeface="Times New Roman" panose="02020603050405020304" pitchFamily="18" charset="0"/>
            </a:endParaRPr>
          </a:p>
        </p:txBody>
      </p:sp>
      <p:sp>
        <p:nvSpPr>
          <p:cNvPr id="8" name="Shape 6"/>
          <p:cNvSpPr/>
          <p:nvPr/>
        </p:nvSpPr>
        <p:spPr>
          <a:xfrm>
            <a:off x="584716" y="2847261"/>
            <a:ext cx="328851" cy="328851"/>
          </a:xfrm>
          <a:prstGeom prst="roundRect">
            <a:avLst>
              <a:gd name="adj" fmla="val 18673"/>
            </a:avLst>
          </a:prstGeom>
          <a:solidFill>
            <a:srgbClr val="E9E6FA"/>
          </a:solidFill>
          <a:ln w="7620">
            <a:solidFill>
              <a:srgbClr val="BDB8DF"/>
            </a:solidFill>
            <a:prstDash val="solid"/>
          </a:ln>
        </p:spPr>
      </p:sp>
      <p:sp>
        <p:nvSpPr>
          <p:cNvPr id="9" name="Text 7"/>
          <p:cNvSpPr/>
          <p:nvPr/>
        </p:nvSpPr>
        <p:spPr>
          <a:xfrm>
            <a:off x="639544" y="2874645"/>
            <a:ext cx="219194" cy="274082"/>
          </a:xfrm>
          <a:prstGeom prst="rect">
            <a:avLst/>
          </a:prstGeom>
          <a:noFill/>
          <a:ln/>
        </p:spPr>
        <p:txBody>
          <a:bodyPr wrap="none" lIns="0" tIns="0" rIns="0" bIns="0" rtlCol="0" anchor="t"/>
          <a:lstStyle/>
          <a:p>
            <a:pPr marL="0" indent="0" algn="ctr">
              <a:lnSpc>
                <a:spcPts val="17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sp>
        <p:nvSpPr>
          <p:cNvPr id="10" name="Text 8"/>
          <p:cNvSpPr/>
          <p:nvPr/>
        </p:nvSpPr>
        <p:spPr>
          <a:xfrm>
            <a:off x="1059656" y="2897505"/>
            <a:ext cx="3441025" cy="228362"/>
          </a:xfrm>
          <a:prstGeom prst="rect">
            <a:avLst/>
          </a:prstGeom>
          <a:noFill/>
          <a:ln/>
        </p:spPr>
        <p:txBody>
          <a:bodyPr wrap="none" lIns="0" tIns="0" rIns="0" bIns="0" rtlCol="0" anchor="t"/>
          <a:lstStyle/>
          <a:p>
            <a:pPr marL="0" indent="0" algn="l">
              <a:lnSpc>
                <a:spcPts val="1750"/>
              </a:lnSpc>
              <a:buNone/>
            </a:pPr>
            <a:r>
              <a:rPr lang="en-US" b="1" dirty="0">
                <a:solidFill>
                  <a:srgbClr val="2A2742"/>
                </a:solidFill>
                <a:latin typeface="Times New Roman" panose="02020603050405020304" pitchFamily="18" charset="0"/>
                <a:ea typeface="Outfit Extra Bold" pitchFamily="34" charset="-122"/>
                <a:cs typeface="Times New Roman" panose="02020603050405020304" pitchFamily="18" charset="0"/>
              </a:rPr>
              <a:t>AM/FM модуляциясы не үшін керек?</a:t>
            </a:r>
            <a:endParaRPr lang="en-US" dirty="0">
              <a:latin typeface="Times New Roman" panose="02020603050405020304" pitchFamily="18" charset="0"/>
              <a:cs typeface="Times New Roman" panose="02020603050405020304" pitchFamily="18" charset="0"/>
            </a:endParaRPr>
          </a:p>
        </p:txBody>
      </p:sp>
      <p:sp>
        <p:nvSpPr>
          <p:cNvPr id="11" name="Text 9"/>
          <p:cNvSpPr/>
          <p:nvPr/>
        </p:nvSpPr>
        <p:spPr>
          <a:xfrm>
            <a:off x="1059656" y="3271957"/>
            <a:ext cx="6077188" cy="467678"/>
          </a:xfrm>
          <a:prstGeom prst="rect">
            <a:avLst/>
          </a:prstGeom>
          <a:noFill/>
          <a:ln/>
        </p:spPr>
        <p:txBody>
          <a:bodyPr wrap="square" lIns="0" tIns="0" rIns="0" bIns="0" rtlCol="0" anchor="t"/>
          <a:lstStyle/>
          <a:p>
            <a:pPr marL="0" indent="0" algn="l">
              <a:lnSpc>
                <a:spcPts val="1800"/>
              </a:lnSpc>
              <a:buNone/>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Дыбыс сигналын жоғары жиілікті тасымалдаушы толқынға "мінгізу" үшін модуляция қолданылады</a:t>
            </a:r>
            <a:endParaRPr lang="en-US" sz="1400" dirty="0">
              <a:latin typeface="Times New Roman" panose="02020603050405020304" pitchFamily="18" charset="0"/>
              <a:cs typeface="Times New Roman" panose="02020603050405020304" pitchFamily="18" charset="0"/>
            </a:endParaRPr>
          </a:p>
        </p:txBody>
      </p:sp>
      <p:sp>
        <p:nvSpPr>
          <p:cNvPr id="12" name="Shape 10"/>
          <p:cNvSpPr/>
          <p:nvPr/>
        </p:nvSpPr>
        <p:spPr>
          <a:xfrm>
            <a:off x="584716" y="4031933"/>
            <a:ext cx="328851" cy="328851"/>
          </a:xfrm>
          <a:prstGeom prst="roundRect">
            <a:avLst>
              <a:gd name="adj" fmla="val 18673"/>
            </a:avLst>
          </a:prstGeom>
          <a:solidFill>
            <a:srgbClr val="E9E6FA"/>
          </a:solidFill>
          <a:ln w="7620">
            <a:solidFill>
              <a:srgbClr val="BDB8DF"/>
            </a:solidFill>
            <a:prstDash val="solid"/>
          </a:ln>
        </p:spPr>
      </p:sp>
      <p:sp>
        <p:nvSpPr>
          <p:cNvPr id="13" name="Text 11"/>
          <p:cNvSpPr/>
          <p:nvPr/>
        </p:nvSpPr>
        <p:spPr>
          <a:xfrm>
            <a:off x="639544" y="4059317"/>
            <a:ext cx="219194" cy="274082"/>
          </a:xfrm>
          <a:prstGeom prst="rect">
            <a:avLst/>
          </a:prstGeom>
          <a:noFill/>
          <a:ln/>
        </p:spPr>
        <p:txBody>
          <a:bodyPr wrap="none" lIns="0" tIns="0" rIns="0" bIns="0" rtlCol="0" anchor="t"/>
          <a:lstStyle/>
          <a:p>
            <a:pPr marL="0" indent="0" algn="ctr">
              <a:lnSpc>
                <a:spcPts val="17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p:txBody>
      </p:sp>
      <p:sp>
        <p:nvSpPr>
          <p:cNvPr id="14" name="Text 12"/>
          <p:cNvSpPr/>
          <p:nvPr/>
        </p:nvSpPr>
        <p:spPr>
          <a:xfrm>
            <a:off x="1059656" y="4082177"/>
            <a:ext cx="4334232" cy="228362"/>
          </a:xfrm>
          <a:prstGeom prst="rect">
            <a:avLst/>
          </a:prstGeom>
          <a:noFill/>
          <a:ln/>
        </p:spPr>
        <p:txBody>
          <a:bodyPr wrap="none" lIns="0" tIns="0" rIns="0" bIns="0" rtlCol="0" anchor="t"/>
          <a:lstStyle/>
          <a:p>
            <a:pPr marL="0" indent="0" algn="l">
              <a:lnSpc>
                <a:spcPts val="1750"/>
              </a:lnSpc>
              <a:buNone/>
            </a:pPr>
            <a:r>
              <a:rPr lang="en-US" b="1" dirty="0">
                <a:solidFill>
                  <a:srgbClr val="2A2742"/>
                </a:solidFill>
                <a:latin typeface="Times New Roman" panose="02020603050405020304" pitchFamily="18" charset="0"/>
                <a:ea typeface="Outfit Extra Bold" pitchFamily="34" charset="-122"/>
                <a:cs typeface="Times New Roman" panose="02020603050405020304" pitchFamily="18" charset="0"/>
              </a:rPr>
              <a:t>Сигнал тасымалдаушы толқынсыз тарай ма?</a:t>
            </a:r>
            <a:endParaRPr lang="en-US" dirty="0">
              <a:latin typeface="Times New Roman" panose="02020603050405020304" pitchFamily="18" charset="0"/>
              <a:cs typeface="Times New Roman" panose="02020603050405020304" pitchFamily="18" charset="0"/>
            </a:endParaRPr>
          </a:p>
        </p:txBody>
      </p:sp>
      <p:sp>
        <p:nvSpPr>
          <p:cNvPr id="15" name="Text 13"/>
          <p:cNvSpPr/>
          <p:nvPr/>
        </p:nvSpPr>
        <p:spPr>
          <a:xfrm>
            <a:off x="1059656" y="4456628"/>
            <a:ext cx="6077188" cy="467678"/>
          </a:xfrm>
          <a:prstGeom prst="rect">
            <a:avLst/>
          </a:prstGeom>
          <a:noFill/>
          <a:ln/>
        </p:spPr>
        <p:txBody>
          <a:bodyPr wrap="square" lIns="0" tIns="0" rIns="0" bIns="0" rtlCol="0" anchor="t"/>
          <a:lstStyle/>
          <a:p>
            <a:pPr marL="0" indent="0" algn="l">
              <a:lnSpc>
                <a:spcPts val="1800"/>
              </a:lnSpc>
              <a:buNone/>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Төменгі жиілікті дыбыс толқыны ұзақ қашықтыққа тарай алмайды, сондықтан жоғары жиілікті тасымалдаушы қажет</a:t>
            </a:r>
            <a:endParaRPr lang="en-US" sz="1400" dirty="0">
              <a:latin typeface="Times New Roman" panose="02020603050405020304" pitchFamily="18" charset="0"/>
              <a:cs typeface="Times New Roman" panose="02020603050405020304" pitchFamily="18" charset="0"/>
            </a:endParaRPr>
          </a:p>
        </p:txBody>
      </p:sp>
      <p:sp>
        <p:nvSpPr>
          <p:cNvPr id="17" name="Text 14"/>
          <p:cNvSpPr/>
          <p:nvPr/>
        </p:nvSpPr>
        <p:spPr>
          <a:xfrm>
            <a:off x="7516416" y="6002352"/>
            <a:ext cx="1858566" cy="228362"/>
          </a:xfrm>
          <a:prstGeom prst="rect">
            <a:avLst/>
          </a:prstGeom>
          <a:noFill/>
          <a:ln/>
        </p:spPr>
        <p:txBody>
          <a:bodyPr wrap="none" lIns="0" tIns="0" rIns="0" bIns="0" rtlCol="0" anchor="t"/>
          <a:lstStyle/>
          <a:p>
            <a:pPr marL="0" indent="0" algn="l">
              <a:lnSpc>
                <a:spcPts val="1750"/>
              </a:lnSpc>
              <a:buNone/>
            </a:pPr>
            <a:r>
              <a:rPr lang="en-US" b="1" dirty="0">
                <a:solidFill>
                  <a:srgbClr val="231971"/>
                </a:solidFill>
                <a:latin typeface="Times New Roman" panose="02020603050405020304" pitchFamily="18" charset="0"/>
                <a:ea typeface="Outfit Extra Bold" pitchFamily="34" charset="-122"/>
                <a:cs typeface="Times New Roman" panose="02020603050405020304" pitchFamily="18" charset="0"/>
              </a:rPr>
              <a:t>Бүгінгі негізгі сұрақ</a:t>
            </a:r>
            <a:endParaRPr lang="en-US" dirty="0">
              <a:latin typeface="Times New Roman" panose="02020603050405020304" pitchFamily="18" charset="0"/>
              <a:cs typeface="Times New Roman" panose="02020603050405020304" pitchFamily="18" charset="0"/>
            </a:endParaRPr>
          </a:p>
        </p:txBody>
      </p:sp>
      <p:sp>
        <p:nvSpPr>
          <p:cNvPr id="18" name="Text 15"/>
          <p:cNvSpPr/>
          <p:nvPr/>
        </p:nvSpPr>
        <p:spPr>
          <a:xfrm>
            <a:off x="7720370" y="6515387"/>
            <a:ext cx="6332934" cy="233839"/>
          </a:xfrm>
          <a:prstGeom prst="rect">
            <a:avLst/>
          </a:prstGeom>
          <a:noFill/>
          <a:ln/>
        </p:spPr>
        <p:txBody>
          <a:bodyPr wrap="none" lIns="0" tIns="0" rIns="0" bIns="0" rtlCol="0" anchor="t"/>
          <a:lstStyle/>
          <a:p>
            <a:pPr marL="0" indent="0" algn="l">
              <a:lnSpc>
                <a:spcPts val="1800"/>
              </a:lnSpc>
              <a:buNone/>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Енді бұл сигналды қалай қабылдаймыз? Қабылдағыш құрылғы қалай жұмыс істейді?</a:t>
            </a:r>
            <a:endParaRPr lang="en-US" sz="1400" dirty="0">
              <a:latin typeface="Times New Roman" panose="02020603050405020304" pitchFamily="18" charset="0"/>
              <a:cs typeface="Times New Roman" panose="02020603050405020304" pitchFamily="18" charset="0"/>
            </a:endParaRPr>
          </a:p>
        </p:txBody>
      </p:sp>
      <p:sp>
        <p:nvSpPr>
          <p:cNvPr id="19" name="Shape 16"/>
          <p:cNvSpPr/>
          <p:nvPr/>
        </p:nvSpPr>
        <p:spPr>
          <a:xfrm>
            <a:off x="7501176" y="6515386"/>
            <a:ext cx="15240" cy="233839"/>
          </a:xfrm>
          <a:prstGeom prst="rect">
            <a:avLst/>
          </a:prstGeom>
          <a:solidFill>
            <a:srgbClr val="5E4CE6"/>
          </a:solidFill>
          <a:ln/>
        </p:spPr>
      </p:sp>
      <p:pic>
        <p:nvPicPr>
          <p:cNvPr id="20" name="Рисунок 19" descr="Picture background"/>
          <p:cNvPicPr/>
          <p:nvPr/>
        </p:nvPicPr>
        <p:blipFill rotWithShape="1">
          <a:blip r:embed="rId3" cstate="print">
            <a:extLst>
              <a:ext uri="{28A0092B-C50C-407E-A947-70E740481C1C}">
                <a14:useLocalDpi xmlns:a14="http://schemas.microsoft.com/office/drawing/2010/main" val="0"/>
              </a:ext>
            </a:extLst>
          </a:blip>
          <a:srcRect r="44537"/>
          <a:stretch/>
        </p:blipFill>
        <p:spPr bwMode="auto">
          <a:xfrm>
            <a:off x="8340469" y="767894"/>
            <a:ext cx="5513183" cy="4715946"/>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94955" y="408980"/>
            <a:ext cx="7824311" cy="464701"/>
          </a:xfrm>
          <a:prstGeom prst="rect">
            <a:avLst/>
          </a:prstGeom>
          <a:noFill/>
          <a:ln/>
        </p:spPr>
        <p:txBody>
          <a:bodyPr wrap="none" lIns="0" tIns="0" rIns="0" bIns="0" rtlCol="0" anchor="t"/>
          <a:lstStyle/>
          <a:p>
            <a:pPr marL="0" indent="0" algn="l">
              <a:lnSpc>
                <a:spcPts val="3650"/>
              </a:lnSpc>
              <a:buNone/>
            </a:pPr>
            <a:r>
              <a:rPr lang="en-US" sz="4000" b="1" dirty="0">
                <a:solidFill>
                  <a:srgbClr val="231971"/>
                </a:solidFill>
                <a:latin typeface="Times New Roman" panose="02020603050405020304" pitchFamily="18" charset="0"/>
                <a:ea typeface="Outfit Extra Bold" pitchFamily="34" charset="-122"/>
                <a:cs typeface="Times New Roman" panose="02020603050405020304" pitchFamily="18" charset="0"/>
              </a:rPr>
              <a:t>Радиобайланыс жүйесінің толық тізбегі</a:t>
            </a:r>
            <a:endParaRPr lang="en-US" sz="4000" dirty="0">
              <a:latin typeface="Times New Roman" panose="02020603050405020304" pitchFamily="18" charset="0"/>
              <a:cs typeface="Times New Roman" panose="02020603050405020304" pitchFamily="18" charset="0"/>
            </a:endParaRPr>
          </a:p>
        </p:txBody>
      </p:sp>
      <p:sp>
        <p:nvSpPr>
          <p:cNvPr id="3" name="Text 1"/>
          <p:cNvSpPr/>
          <p:nvPr/>
        </p:nvSpPr>
        <p:spPr>
          <a:xfrm>
            <a:off x="594955" y="1171099"/>
            <a:ext cx="13440489"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Радиобайланыс – бұл ақпаратты электромагниттік толқындар арқылы тарату және қабылдау процесі. Жүйе бірнеше негізгі кезеңдерден тұрады:</a:t>
            </a:r>
            <a:endParaRPr lang="en-US" sz="1600"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594955" y="1576268"/>
            <a:ext cx="743664" cy="892373"/>
          </a:xfrm>
          <a:prstGeom prst="rect">
            <a:avLst/>
          </a:prstGeom>
        </p:spPr>
      </p:pic>
      <p:sp>
        <p:nvSpPr>
          <p:cNvPr id="5" name="Text 2"/>
          <p:cNvSpPr/>
          <p:nvPr/>
        </p:nvSpPr>
        <p:spPr>
          <a:xfrm>
            <a:off x="1487329" y="1724978"/>
            <a:ext cx="1859280"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Генератор</a:t>
            </a:r>
            <a:endParaRPr lang="en-US" sz="2000" dirty="0">
              <a:latin typeface="Times New Roman" panose="02020603050405020304" pitchFamily="18" charset="0"/>
              <a:cs typeface="Times New Roman" panose="02020603050405020304" pitchFamily="18" charset="0"/>
            </a:endParaRPr>
          </a:p>
        </p:txBody>
      </p:sp>
      <p:sp>
        <p:nvSpPr>
          <p:cNvPr id="6" name="Text 3"/>
          <p:cNvSpPr/>
          <p:nvPr/>
        </p:nvSpPr>
        <p:spPr>
          <a:xfrm>
            <a:off x="1487329" y="2046565"/>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Жоғары жиілікті тасымалдаушы толқын генерациялау</a:t>
            </a:r>
            <a:endParaRPr lang="en-US" sz="1600"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a:stretch>
            <a:fillRect/>
          </a:stretch>
        </p:blipFill>
        <p:spPr>
          <a:xfrm>
            <a:off x="594955" y="2468642"/>
            <a:ext cx="743664" cy="892373"/>
          </a:xfrm>
          <a:prstGeom prst="rect">
            <a:avLst/>
          </a:prstGeom>
        </p:spPr>
      </p:pic>
      <p:sp>
        <p:nvSpPr>
          <p:cNvPr id="8" name="Text 4"/>
          <p:cNvSpPr/>
          <p:nvPr/>
        </p:nvSpPr>
        <p:spPr>
          <a:xfrm>
            <a:off x="1487329" y="2617351"/>
            <a:ext cx="1859280"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Модуляция</a:t>
            </a:r>
            <a:endParaRPr lang="en-US" sz="2000" dirty="0">
              <a:latin typeface="Times New Roman" panose="02020603050405020304" pitchFamily="18" charset="0"/>
              <a:cs typeface="Times New Roman" panose="02020603050405020304" pitchFamily="18" charset="0"/>
            </a:endParaRPr>
          </a:p>
        </p:txBody>
      </p:sp>
      <p:sp>
        <p:nvSpPr>
          <p:cNvPr id="9" name="Text 5"/>
          <p:cNvSpPr/>
          <p:nvPr/>
        </p:nvSpPr>
        <p:spPr>
          <a:xfrm>
            <a:off x="1487329" y="2938939"/>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Дыбыс сигналын тасымалдаушы толқынмен біріктіру (AM/FM)</a:t>
            </a:r>
            <a:endParaRPr lang="en-US" sz="1600" dirty="0">
              <a:latin typeface="Times New Roman" panose="02020603050405020304" pitchFamily="18" charset="0"/>
              <a:cs typeface="Times New Roman" panose="02020603050405020304" pitchFamily="18" charset="0"/>
            </a:endParaRPr>
          </a:p>
        </p:txBody>
      </p:sp>
      <p:pic>
        <p:nvPicPr>
          <p:cNvPr id="10" name="Image 2" descr="preencoded.png"/>
          <p:cNvPicPr>
            <a:picLocks noChangeAspect="1"/>
          </p:cNvPicPr>
          <p:nvPr/>
        </p:nvPicPr>
        <p:blipFill>
          <a:blip r:embed="rId5"/>
          <a:stretch>
            <a:fillRect/>
          </a:stretch>
        </p:blipFill>
        <p:spPr>
          <a:xfrm>
            <a:off x="594955" y="3361015"/>
            <a:ext cx="743664" cy="892373"/>
          </a:xfrm>
          <a:prstGeom prst="rect">
            <a:avLst/>
          </a:prstGeom>
        </p:spPr>
      </p:pic>
      <p:sp>
        <p:nvSpPr>
          <p:cNvPr id="11" name="Text 6"/>
          <p:cNvSpPr/>
          <p:nvPr/>
        </p:nvSpPr>
        <p:spPr>
          <a:xfrm>
            <a:off x="1487329" y="3509724"/>
            <a:ext cx="1859280"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Тарату антеннасы</a:t>
            </a:r>
            <a:endParaRPr lang="en-US" sz="2000" dirty="0">
              <a:latin typeface="Times New Roman" panose="02020603050405020304" pitchFamily="18" charset="0"/>
              <a:cs typeface="Times New Roman" panose="02020603050405020304" pitchFamily="18" charset="0"/>
            </a:endParaRPr>
          </a:p>
        </p:txBody>
      </p:sp>
      <p:sp>
        <p:nvSpPr>
          <p:cNvPr id="12" name="Text 7"/>
          <p:cNvSpPr/>
          <p:nvPr/>
        </p:nvSpPr>
        <p:spPr>
          <a:xfrm>
            <a:off x="1487329" y="3831312"/>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ЭМ толқынды кеңістікке шығару</a:t>
            </a:r>
            <a:endParaRPr lang="en-US" sz="1600" dirty="0">
              <a:latin typeface="Times New Roman" panose="02020603050405020304" pitchFamily="18" charset="0"/>
              <a:cs typeface="Times New Roman" panose="02020603050405020304" pitchFamily="18" charset="0"/>
            </a:endParaRPr>
          </a:p>
        </p:txBody>
      </p:sp>
      <p:pic>
        <p:nvPicPr>
          <p:cNvPr id="13" name="Image 3" descr="preencoded.png"/>
          <p:cNvPicPr>
            <a:picLocks noChangeAspect="1"/>
          </p:cNvPicPr>
          <p:nvPr/>
        </p:nvPicPr>
        <p:blipFill>
          <a:blip r:embed="rId6"/>
          <a:stretch>
            <a:fillRect/>
          </a:stretch>
        </p:blipFill>
        <p:spPr>
          <a:xfrm>
            <a:off x="594955" y="4253389"/>
            <a:ext cx="743664" cy="892373"/>
          </a:xfrm>
          <a:prstGeom prst="rect">
            <a:avLst/>
          </a:prstGeom>
        </p:spPr>
      </p:pic>
      <p:sp>
        <p:nvSpPr>
          <p:cNvPr id="14" name="Text 8"/>
          <p:cNvSpPr/>
          <p:nvPr/>
        </p:nvSpPr>
        <p:spPr>
          <a:xfrm>
            <a:off x="1487329" y="4402098"/>
            <a:ext cx="1859280"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Толқын таралуы</a:t>
            </a:r>
            <a:endParaRPr lang="en-US" sz="2000" dirty="0">
              <a:latin typeface="Times New Roman" panose="02020603050405020304" pitchFamily="18" charset="0"/>
              <a:cs typeface="Times New Roman" panose="02020603050405020304" pitchFamily="18" charset="0"/>
            </a:endParaRPr>
          </a:p>
        </p:txBody>
      </p:sp>
      <p:sp>
        <p:nvSpPr>
          <p:cNvPr id="15" name="Text 9"/>
          <p:cNvSpPr/>
          <p:nvPr/>
        </p:nvSpPr>
        <p:spPr>
          <a:xfrm>
            <a:off x="1487329" y="4723686"/>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ЭМ толқын ауада жарық жылдамдығымен таралады</a:t>
            </a:r>
            <a:endParaRPr lang="en-US" sz="1600" dirty="0">
              <a:latin typeface="Times New Roman" panose="02020603050405020304" pitchFamily="18" charset="0"/>
              <a:cs typeface="Times New Roman" panose="02020603050405020304" pitchFamily="18" charset="0"/>
            </a:endParaRPr>
          </a:p>
        </p:txBody>
      </p:sp>
      <p:pic>
        <p:nvPicPr>
          <p:cNvPr id="16" name="Image 4" descr="preencoded.png"/>
          <p:cNvPicPr>
            <a:picLocks noChangeAspect="1"/>
          </p:cNvPicPr>
          <p:nvPr/>
        </p:nvPicPr>
        <p:blipFill>
          <a:blip r:embed="rId7"/>
          <a:stretch>
            <a:fillRect/>
          </a:stretch>
        </p:blipFill>
        <p:spPr>
          <a:xfrm>
            <a:off x="594955" y="5145762"/>
            <a:ext cx="743664" cy="892373"/>
          </a:xfrm>
          <a:prstGeom prst="rect">
            <a:avLst/>
          </a:prstGeom>
        </p:spPr>
      </p:pic>
      <p:sp>
        <p:nvSpPr>
          <p:cNvPr id="17" name="Text 10"/>
          <p:cNvSpPr/>
          <p:nvPr/>
        </p:nvSpPr>
        <p:spPr>
          <a:xfrm>
            <a:off x="1487329" y="5294471"/>
            <a:ext cx="2081927"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Қабылдау антеннасы</a:t>
            </a:r>
            <a:endParaRPr lang="en-US" sz="2000" dirty="0">
              <a:latin typeface="Times New Roman" panose="02020603050405020304" pitchFamily="18" charset="0"/>
              <a:cs typeface="Times New Roman" panose="02020603050405020304" pitchFamily="18" charset="0"/>
            </a:endParaRPr>
          </a:p>
        </p:txBody>
      </p:sp>
      <p:sp>
        <p:nvSpPr>
          <p:cNvPr id="18" name="Text 11"/>
          <p:cNvSpPr/>
          <p:nvPr/>
        </p:nvSpPr>
        <p:spPr>
          <a:xfrm>
            <a:off x="1487329" y="5616059"/>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ЭМ толқынды қабылдап, электр сигналына айналдыру</a:t>
            </a:r>
            <a:endParaRPr lang="en-US" sz="1600" dirty="0">
              <a:latin typeface="Times New Roman" panose="02020603050405020304" pitchFamily="18" charset="0"/>
              <a:cs typeface="Times New Roman" panose="02020603050405020304" pitchFamily="18" charset="0"/>
            </a:endParaRPr>
          </a:p>
        </p:txBody>
      </p:sp>
      <p:pic>
        <p:nvPicPr>
          <p:cNvPr id="19" name="Image 5" descr="preencoded.png"/>
          <p:cNvPicPr>
            <a:picLocks noChangeAspect="1"/>
          </p:cNvPicPr>
          <p:nvPr/>
        </p:nvPicPr>
        <p:blipFill>
          <a:blip r:embed="rId8"/>
          <a:stretch>
            <a:fillRect/>
          </a:stretch>
        </p:blipFill>
        <p:spPr>
          <a:xfrm>
            <a:off x="594955" y="6038136"/>
            <a:ext cx="743664" cy="892373"/>
          </a:xfrm>
          <a:prstGeom prst="rect">
            <a:avLst/>
          </a:prstGeom>
        </p:spPr>
      </p:pic>
      <p:sp>
        <p:nvSpPr>
          <p:cNvPr id="20" name="Text 12"/>
          <p:cNvSpPr/>
          <p:nvPr/>
        </p:nvSpPr>
        <p:spPr>
          <a:xfrm>
            <a:off x="1487329" y="6186845"/>
            <a:ext cx="1859280"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Детектор</a:t>
            </a:r>
            <a:endParaRPr lang="en-US" sz="2000" dirty="0">
              <a:latin typeface="Times New Roman" panose="02020603050405020304" pitchFamily="18" charset="0"/>
              <a:cs typeface="Times New Roman" panose="02020603050405020304" pitchFamily="18" charset="0"/>
            </a:endParaRPr>
          </a:p>
        </p:txBody>
      </p:sp>
      <p:sp>
        <p:nvSpPr>
          <p:cNvPr id="21" name="Text 13"/>
          <p:cNvSpPr/>
          <p:nvPr/>
        </p:nvSpPr>
        <p:spPr>
          <a:xfrm>
            <a:off x="1487329" y="6508433"/>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Модуляцияланған сигналдан дыбысты бөліп алу</a:t>
            </a:r>
            <a:endParaRPr lang="en-US" sz="1600" dirty="0">
              <a:latin typeface="Times New Roman" panose="02020603050405020304" pitchFamily="18" charset="0"/>
              <a:cs typeface="Times New Roman" panose="02020603050405020304" pitchFamily="18" charset="0"/>
            </a:endParaRPr>
          </a:p>
        </p:txBody>
      </p:sp>
      <p:pic>
        <p:nvPicPr>
          <p:cNvPr id="22" name="Image 6" descr="preencoded.png"/>
          <p:cNvPicPr>
            <a:picLocks noChangeAspect="1"/>
          </p:cNvPicPr>
          <p:nvPr/>
        </p:nvPicPr>
        <p:blipFill>
          <a:blip r:embed="rId9"/>
          <a:stretch>
            <a:fillRect/>
          </a:stretch>
        </p:blipFill>
        <p:spPr>
          <a:xfrm>
            <a:off x="594955" y="6930509"/>
            <a:ext cx="743664" cy="892373"/>
          </a:xfrm>
          <a:prstGeom prst="rect">
            <a:avLst/>
          </a:prstGeom>
        </p:spPr>
      </p:pic>
      <p:sp>
        <p:nvSpPr>
          <p:cNvPr id="23" name="Text 14"/>
          <p:cNvSpPr/>
          <p:nvPr/>
        </p:nvSpPr>
        <p:spPr>
          <a:xfrm>
            <a:off x="1487329" y="7079218"/>
            <a:ext cx="1859280" cy="23241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Құлаққап</a:t>
            </a:r>
            <a:endParaRPr lang="en-US" sz="2000" dirty="0">
              <a:latin typeface="Times New Roman" panose="02020603050405020304" pitchFamily="18" charset="0"/>
              <a:cs typeface="Times New Roman" panose="02020603050405020304" pitchFamily="18" charset="0"/>
            </a:endParaRPr>
          </a:p>
        </p:txBody>
      </p:sp>
      <p:sp>
        <p:nvSpPr>
          <p:cNvPr id="24" name="Text 15"/>
          <p:cNvSpPr/>
          <p:nvPr/>
        </p:nvSpPr>
        <p:spPr>
          <a:xfrm>
            <a:off x="1487329" y="7400806"/>
            <a:ext cx="12548116" cy="237887"/>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Электр сигналын дыбыс толқынына айналдыру</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75454"/>
            <a:ext cx="12429053" cy="620078"/>
          </a:xfrm>
          <a:prstGeom prst="rect">
            <a:avLst/>
          </a:prstGeom>
          <a:noFill/>
          <a:ln/>
        </p:spPr>
        <p:txBody>
          <a:bodyPr wrap="none" lIns="0" tIns="0" rIns="0" bIns="0" rtlCol="0" anchor="t"/>
          <a:lstStyle/>
          <a:p>
            <a:pPr marL="0" indent="0" algn="l">
              <a:lnSpc>
                <a:spcPts val="4850"/>
              </a:lnSpc>
              <a:buNone/>
            </a:pPr>
            <a:r>
              <a:rPr lang="en-US" sz="4400" b="1" dirty="0">
                <a:solidFill>
                  <a:srgbClr val="231971"/>
                </a:solidFill>
                <a:latin typeface="Times New Roman" panose="02020603050405020304" pitchFamily="18" charset="0"/>
                <a:ea typeface="Outfit Extra Bold" pitchFamily="34" charset="-122"/>
                <a:cs typeface="Times New Roman" panose="02020603050405020304" pitchFamily="18" charset="0"/>
              </a:rPr>
              <a:t>Детекторлы радиоқабылдағыштың құрылымы</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793790" y="1474827"/>
            <a:ext cx="6614874" cy="372070"/>
          </a:xfrm>
          <a:prstGeom prst="rect">
            <a:avLst/>
          </a:prstGeom>
          <a:noFill/>
          <a:ln/>
        </p:spPr>
        <p:txBody>
          <a:bodyPr wrap="none" lIns="0" tIns="0" rIns="0" bIns="0" rtlCol="0" anchor="t"/>
          <a:lstStyle/>
          <a:p>
            <a:pPr marL="0" indent="0" algn="l">
              <a:lnSpc>
                <a:spcPts val="2900"/>
              </a:lnSpc>
              <a:buNone/>
            </a:pPr>
            <a:r>
              <a:rPr lang="en-US" sz="2800" b="1" dirty="0">
                <a:solidFill>
                  <a:srgbClr val="231971"/>
                </a:solidFill>
                <a:latin typeface="Times New Roman" panose="02020603050405020304" pitchFamily="18" charset="0"/>
                <a:ea typeface="Outfit Extra Bold" pitchFamily="34" charset="-122"/>
                <a:cs typeface="Times New Roman" panose="02020603050405020304" pitchFamily="18" charset="0"/>
              </a:rPr>
              <a:t>Негізгі элементтер және олардың қызметі</a:t>
            </a:r>
            <a:endParaRPr lang="en-US" sz="2800" dirty="0">
              <a:latin typeface="Times New Roman" panose="02020603050405020304" pitchFamily="18" charset="0"/>
              <a:cs typeface="Times New Roman" panose="02020603050405020304" pitchFamily="18" charset="0"/>
            </a:endParaRPr>
          </a:p>
        </p:txBody>
      </p:sp>
      <p:sp>
        <p:nvSpPr>
          <p:cNvPr id="4" name="Shape 2"/>
          <p:cNvSpPr/>
          <p:nvPr/>
        </p:nvSpPr>
        <p:spPr>
          <a:xfrm>
            <a:off x="793790" y="2442210"/>
            <a:ext cx="4215289" cy="2734270"/>
          </a:xfrm>
          <a:prstGeom prst="roundRect">
            <a:avLst>
              <a:gd name="adj" fmla="val 4013"/>
            </a:avLst>
          </a:prstGeom>
          <a:solidFill>
            <a:srgbClr val="FAFAFA">
              <a:alpha val="95000"/>
            </a:srgbClr>
          </a:solidFill>
          <a:ln/>
        </p:spPr>
      </p:sp>
      <p:sp>
        <p:nvSpPr>
          <p:cNvPr id="5" name="Shape 3"/>
          <p:cNvSpPr/>
          <p:nvPr/>
        </p:nvSpPr>
        <p:spPr>
          <a:xfrm>
            <a:off x="793790" y="2419350"/>
            <a:ext cx="4215289" cy="91440"/>
          </a:xfrm>
          <a:prstGeom prst="roundRect">
            <a:avLst>
              <a:gd name="adj" fmla="val 91163"/>
            </a:avLst>
          </a:prstGeom>
          <a:solidFill>
            <a:srgbClr val="5E4CE6"/>
          </a:solidFill>
          <a:ln/>
        </p:spPr>
      </p:sp>
      <p:sp>
        <p:nvSpPr>
          <p:cNvPr id="6" name="Shape 4"/>
          <p:cNvSpPr/>
          <p:nvPr/>
        </p:nvSpPr>
        <p:spPr>
          <a:xfrm>
            <a:off x="2603778" y="2144554"/>
            <a:ext cx="595313" cy="595313"/>
          </a:xfrm>
          <a:prstGeom prst="roundRect">
            <a:avLst>
              <a:gd name="adj" fmla="val 153600"/>
            </a:avLst>
          </a:prstGeom>
          <a:solidFill>
            <a:srgbClr val="5E4CE6"/>
          </a:solidFill>
          <a:ln/>
        </p:spPr>
      </p:sp>
      <p:sp>
        <p:nvSpPr>
          <p:cNvPr id="7" name="Text 5"/>
          <p:cNvSpPr/>
          <p:nvPr/>
        </p:nvSpPr>
        <p:spPr>
          <a:xfrm>
            <a:off x="2782372" y="2293382"/>
            <a:ext cx="238125" cy="297656"/>
          </a:xfrm>
          <a:prstGeom prst="rect">
            <a:avLst/>
          </a:prstGeom>
          <a:noFill/>
          <a:ln/>
        </p:spPr>
        <p:txBody>
          <a:bodyPr wrap="none" lIns="0" tIns="0" rIns="0" bIns="0" rtlCol="0" anchor="t"/>
          <a:lstStyle/>
          <a:p>
            <a:pPr marL="0" indent="0" algn="l">
              <a:lnSpc>
                <a:spcPts val="3000"/>
              </a:lnSpc>
              <a:buNone/>
            </a:pPr>
            <a:r>
              <a:rPr lang="en-US" sz="2400" b="1" dirty="0">
                <a:solidFill>
                  <a:srgbClr val="FFFFFF"/>
                </a:solidFill>
                <a:latin typeface="Times New Roman" panose="02020603050405020304" pitchFamily="18" charset="0"/>
                <a:ea typeface="Outfit Extra Bold" pitchFamily="34" charset="-122"/>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8" name="Text 6"/>
          <p:cNvSpPr/>
          <p:nvPr/>
        </p:nvSpPr>
        <p:spPr>
          <a:xfrm>
            <a:off x="1015008" y="2938343"/>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Антенна</a:t>
            </a:r>
            <a:endParaRPr lang="en-US" sz="2400" dirty="0">
              <a:latin typeface="Times New Roman" panose="02020603050405020304" pitchFamily="18" charset="0"/>
              <a:cs typeface="Times New Roman" panose="02020603050405020304" pitchFamily="18" charset="0"/>
            </a:endParaRPr>
          </a:p>
        </p:txBody>
      </p:sp>
      <p:sp>
        <p:nvSpPr>
          <p:cNvPr id="9" name="Text 7"/>
          <p:cNvSpPr/>
          <p:nvPr/>
        </p:nvSpPr>
        <p:spPr>
          <a:xfrm>
            <a:off x="1015008" y="3367564"/>
            <a:ext cx="3772853" cy="1587698"/>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Кеңістіктегі электромагниттік толқындарды ұстап, оларды әлсіз электр сигналына айналдырады. Антенна ұзындығы қабылданатын толқын ұзындығына тәуелді</a:t>
            </a:r>
            <a:endParaRPr lang="en-US" dirty="0">
              <a:latin typeface="Times New Roman" panose="02020603050405020304" pitchFamily="18" charset="0"/>
              <a:cs typeface="Times New Roman" panose="02020603050405020304" pitchFamily="18" charset="0"/>
            </a:endParaRPr>
          </a:p>
        </p:txBody>
      </p:sp>
      <p:sp>
        <p:nvSpPr>
          <p:cNvPr id="10" name="Shape 8"/>
          <p:cNvSpPr/>
          <p:nvPr/>
        </p:nvSpPr>
        <p:spPr>
          <a:xfrm>
            <a:off x="5207437" y="2442210"/>
            <a:ext cx="4215408" cy="2734270"/>
          </a:xfrm>
          <a:prstGeom prst="roundRect">
            <a:avLst>
              <a:gd name="adj" fmla="val 4013"/>
            </a:avLst>
          </a:prstGeom>
          <a:solidFill>
            <a:srgbClr val="FAFAFA">
              <a:alpha val="95000"/>
            </a:srgbClr>
          </a:solidFill>
          <a:ln/>
        </p:spPr>
      </p:sp>
      <p:sp>
        <p:nvSpPr>
          <p:cNvPr id="11" name="Shape 9"/>
          <p:cNvSpPr/>
          <p:nvPr/>
        </p:nvSpPr>
        <p:spPr>
          <a:xfrm>
            <a:off x="5207437" y="2419350"/>
            <a:ext cx="4215408" cy="91440"/>
          </a:xfrm>
          <a:prstGeom prst="roundRect">
            <a:avLst>
              <a:gd name="adj" fmla="val 91163"/>
            </a:avLst>
          </a:prstGeom>
          <a:solidFill>
            <a:srgbClr val="5E4CE6"/>
          </a:solidFill>
          <a:ln/>
        </p:spPr>
      </p:sp>
      <p:sp>
        <p:nvSpPr>
          <p:cNvPr id="12" name="Shape 10"/>
          <p:cNvSpPr/>
          <p:nvPr/>
        </p:nvSpPr>
        <p:spPr>
          <a:xfrm>
            <a:off x="7017425" y="2144554"/>
            <a:ext cx="595313" cy="595313"/>
          </a:xfrm>
          <a:prstGeom prst="roundRect">
            <a:avLst>
              <a:gd name="adj" fmla="val 153600"/>
            </a:avLst>
          </a:prstGeom>
          <a:solidFill>
            <a:srgbClr val="5E4CE6"/>
          </a:solidFill>
          <a:ln/>
        </p:spPr>
      </p:sp>
      <p:sp>
        <p:nvSpPr>
          <p:cNvPr id="13" name="Text 11"/>
          <p:cNvSpPr/>
          <p:nvPr/>
        </p:nvSpPr>
        <p:spPr>
          <a:xfrm>
            <a:off x="7196018" y="2293382"/>
            <a:ext cx="238125" cy="297656"/>
          </a:xfrm>
          <a:prstGeom prst="rect">
            <a:avLst/>
          </a:prstGeom>
          <a:noFill/>
          <a:ln/>
        </p:spPr>
        <p:txBody>
          <a:bodyPr wrap="none" lIns="0" tIns="0" rIns="0" bIns="0" rtlCol="0" anchor="t"/>
          <a:lstStyle/>
          <a:p>
            <a:pPr marL="0" indent="0" algn="l">
              <a:lnSpc>
                <a:spcPts val="3000"/>
              </a:lnSpc>
              <a:buNone/>
            </a:pPr>
            <a:r>
              <a:rPr lang="en-US" sz="2400" b="1" dirty="0">
                <a:solidFill>
                  <a:srgbClr val="FFFFFF"/>
                </a:solidFill>
                <a:latin typeface="Times New Roman" panose="02020603050405020304" pitchFamily="18" charset="0"/>
                <a:ea typeface="Outfit Extra Bold" pitchFamily="34" charset="-122"/>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14" name="Text 12"/>
          <p:cNvSpPr/>
          <p:nvPr/>
        </p:nvSpPr>
        <p:spPr>
          <a:xfrm>
            <a:off x="5428655" y="2938343"/>
            <a:ext cx="3772972" cy="620316"/>
          </a:xfrm>
          <a:prstGeom prst="rect">
            <a:avLst/>
          </a:prstGeom>
          <a:noFill/>
          <a:ln/>
        </p:spPr>
        <p:txBody>
          <a:bodyPr wrap="squar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LC контур (катушка + конденсатор)</a:t>
            </a:r>
            <a:endParaRPr lang="en-US" sz="2400" dirty="0">
              <a:latin typeface="Times New Roman" panose="02020603050405020304" pitchFamily="18" charset="0"/>
              <a:cs typeface="Times New Roman" panose="02020603050405020304" pitchFamily="18" charset="0"/>
            </a:endParaRPr>
          </a:p>
        </p:txBody>
      </p:sp>
      <p:sp>
        <p:nvSpPr>
          <p:cNvPr id="15" name="Text 13"/>
          <p:cNvSpPr/>
          <p:nvPr/>
        </p:nvSpPr>
        <p:spPr>
          <a:xfrm>
            <a:off x="5428655" y="3677722"/>
            <a:ext cx="3772972"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Резонанстық контур ретінде жұмыс істейді. Көптеген радиостанциялар арасынан керекті жиілікті таңдап алу үшін қолданылады</a:t>
            </a:r>
            <a:endParaRPr lang="en-US" dirty="0">
              <a:latin typeface="Times New Roman" panose="02020603050405020304" pitchFamily="18" charset="0"/>
              <a:cs typeface="Times New Roman" panose="02020603050405020304" pitchFamily="18" charset="0"/>
            </a:endParaRPr>
          </a:p>
        </p:txBody>
      </p:sp>
      <p:sp>
        <p:nvSpPr>
          <p:cNvPr id="16" name="Shape 14"/>
          <p:cNvSpPr/>
          <p:nvPr/>
        </p:nvSpPr>
        <p:spPr>
          <a:xfrm>
            <a:off x="9621203" y="2442210"/>
            <a:ext cx="4215289" cy="2734270"/>
          </a:xfrm>
          <a:prstGeom prst="roundRect">
            <a:avLst>
              <a:gd name="adj" fmla="val 4013"/>
            </a:avLst>
          </a:prstGeom>
          <a:solidFill>
            <a:srgbClr val="FAFAFA">
              <a:alpha val="95000"/>
            </a:srgbClr>
          </a:solidFill>
          <a:ln/>
        </p:spPr>
      </p:sp>
      <p:sp>
        <p:nvSpPr>
          <p:cNvPr id="17" name="Shape 15"/>
          <p:cNvSpPr/>
          <p:nvPr/>
        </p:nvSpPr>
        <p:spPr>
          <a:xfrm>
            <a:off x="9621203" y="2419350"/>
            <a:ext cx="4215289" cy="91440"/>
          </a:xfrm>
          <a:prstGeom prst="roundRect">
            <a:avLst>
              <a:gd name="adj" fmla="val 91163"/>
            </a:avLst>
          </a:prstGeom>
          <a:solidFill>
            <a:srgbClr val="5E4CE6"/>
          </a:solidFill>
          <a:ln/>
        </p:spPr>
      </p:sp>
      <p:sp>
        <p:nvSpPr>
          <p:cNvPr id="18" name="Shape 16"/>
          <p:cNvSpPr/>
          <p:nvPr/>
        </p:nvSpPr>
        <p:spPr>
          <a:xfrm>
            <a:off x="11431191" y="2144554"/>
            <a:ext cx="595313" cy="595313"/>
          </a:xfrm>
          <a:prstGeom prst="roundRect">
            <a:avLst>
              <a:gd name="adj" fmla="val 153600"/>
            </a:avLst>
          </a:prstGeom>
          <a:solidFill>
            <a:srgbClr val="5E4CE6"/>
          </a:solidFill>
          <a:ln/>
        </p:spPr>
      </p:sp>
      <p:sp>
        <p:nvSpPr>
          <p:cNvPr id="19" name="Text 17"/>
          <p:cNvSpPr/>
          <p:nvPr/>
        </p:nvSpPr>
        <p:spPr>
          <a:xfrm>
            <a:off x="11609784" y="2293382"/>
            <a:ext cx="238125" cy="297656"/>
          </a:xfrm>
          <a:prstGeom prst="rect">
            <a:avLst/>
          </a:prstGeom>
          <a:noFill/>
          <a:ln/>
        </p:spPr>
        <p:txBody>
          <a:bodyPr wrap="none" lIns="0" tIns="0" rIns="0" bIns="0" rtlCol="0" anchor="t"/>
          <a:lstStyle/>
          <a:p>
            <a:pPr marL="0" indent="0" algn="l">
              <a:lnSpc>
                <a:spcPts val="3000"/>
              </a:lnSpc>
              <a:buNone/>
            </a:pPr>
            <a:r>
              <a:rPr lang="en-US" sz="2400" b="1" dirty="0">
                <a:solidFill>
                  <a:srgbClr val="FFFFFF"/>
                </a:solidFill>
                <a:latin typeface="Times New Roman" panose="02020603050405020304" pitchFamily="18" charset="0"/>
                <a:ea typeface="Outfit Extra Bold" pitchFamily="34" charset="-122"/>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20" name="Text 18"/>
          <p:cNvSpPr/>
          <p:nvPr/>
        </p:nvSpPr>
        <p:spPr>
          <a:xfrm>
            <a:off x="9842421" y="2938343"/>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Диод (детектор)</a:t>
            </a:r>
            <a:endParaRPr lang="en-US" sz="2400" dirty="0">
              <a:latin typeface="Times New Roman" panose="02020603050405020304" pitchFamily="18" charset="0"/>
              <a:cs typeface="Times New Roman" panose="02020603050405020304" pitchFamily="18" charset="0"/>
            </a:endParaRPr>
          </a:p>
        </p:txBody>
      </p:sp>
      <p:sp>
        <p:nvSpPr>
          <p:cNvPr id="21" name="Text 19"/>
          <p:cNvSpPr/>
          <p:nvPr/>
        </p:nvSpPr>
        <p:spPr>
          <a:xfrm>
            <a:off x="9842421" y="3367564"/>
            <a:ext cx="3772853"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Модуляцияланған жоғары жиілікті сигналдан төменгі жиілікті дыбыс сигналын бөліп алады. Тек оң жарты толқындарды өткізеді</a:t>
            </a:r>
            <a:endParaRPr lang="en-US" dirty="0">
              <a:latin typeface="Times New Roman" panose="02020603050405020304" pitchFamily="18" charset="0"/>
              <a:cs typeface="Times New Roman" panose="02020603050405020304" pitchFamily="18" charset="0"/>
            </a:endParaRPr>
          </a:p>
        </p:txBody>
      </p:sp>
      <p:sp>
        <p:nvSpPr>
          <p:cNvPr id="22" name="Shape 20"/>
          <p:cNvSpPr/>
          <p:nvPr/>
        </p:nvSpPr>
        <p:spPr>
          <a:xfrm>
            <a:off x="793790" y="5672495"/>
            <a:ext cx="6422112" cy="1781651"/>
          </a:xfrm>
          <a:prstGeom prst="roundRect">
            <a:avLst>
              <a:gd name="adj" fmla="val 6159"/>
            </a:avLst>
          </a:prstGeom>
          <a:solidFill>
            <a:srgbClr val="FAFAFA">
              <a:alpha val="95000"/>
            </a:srgbClr>
          </a:solidFill>
          <a:ln/>
        </p:spPr>
      </p:sp>
      <p:sp>
        <p:nvSpPr>
          <p:cNvPr id="23" name="Shape 21"/>
          <p:cNvSpPr/>
          <p:nvPr/>
        </p:nvSpPr>
        <p:spPr>
          <a:xfrm>
            <a:off x="793790" y="5649635"/>
            <a:ext cx="6422112" cy="91440"/>
          </a:xfrm>
          <a:prstGeom prst="roundRect">
            <a:avLst>
              <a:gd name="adj" fmla="val 91163"/>
            </a:avLst>
          </a:prstGeom>
          <a:solidFill>
            <a:srgbClr val="5E4CE6"/>
          </a:solidFill>
          <a:ln/>
        </p:spPr>
      </p:sp>
      <p:sp>
        <p:nvSpPr>
          <p:cNvPr id="24" name="Shape 22"/>
          <p:cNvSpPr/>
          <p:nvPr/>
        </p:nvSpPr>
        <p:spPr>
          <a:xfrm>
            <a:off x="3707130" y="5374838"/>
            <a:ext cx="595313" cy="595313"/>
          </a:xfrm>
          <a:prstGeom prst="roundRect">
            <a:avLst>
              <a:gd name="adj" fmla="val 153600"/>
            </a:avLst>
          </a:prstGeom>
          <a:solidFill>
            <a:srgbClr val="5E4CE6"/>
          </a:solidFill>
          <a:ln/>
        </p:spPr>
      </p:sp>
      <p:sp>
        <p:nvSpPr>
          <p:cNvPr id="25" name="Text 23"/>
          <p:cNvSpPr/>
          <p:nvPr/>
        </p:nvSpPr>
        <p:spPr>
          <a:xfrm>
            <a:off x="3885724" y="5523667"/>
            <a:ext cx="238125" cy="297656"/>
          </a:xfrm>
          <a:prstGeom prst="rect">
            <a:avLst/>
          </a:prstGeom>
          <a:noFill/>
          <a:ln/>
        </p:spPr>
        <p:txBody>
          <a:bodyPr wrap="none" lIns="0" tIns="0" rIns="0" bIns="0" rtlCol="0" anchor="t"/>
          <a:lstStyle/>
          <a:p>
            <a:pPr marL="0" indent="0" algn="l">
              <a:lnSpc>
                <a:spcPts val="3000"/>
              </a:lnSpc>
              <a:buNone/>
            </a:pPr>
            <a:r>
              <a:rPr lang="en-US" sz="2400" b="1" dirty="0">
                <a:solidFill>
                  <a:srgbClr val="FFFFFF"/>
                </a:solidFill>
                <a:latin typeface="Times New Roman" panose="02020603050405020304" pitchFamily="18" charset="0"/>
                <a:ea typeface="Outfit Extra Bold" pitchFamily="34" charset="-122"/>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p:txBody>
      </p:sp>
      <p:sp>
        <p:nvSpPr>
          <p:cNvPr id="26" name="Text 24"/>
          <p:cNvSpPr/>
          <p:nvPr/>
        </p:nvSpPr>
        <p:spPr>
          <a:xfrm>
            <a:off x="1015008" y="6168628"/>
            <a:ext cx="3210878"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Конденсатор (тегістегіш)</a:t>
            </a:r>
            <a:endParaRPr lang="en-US" sz="2400" dirty="0">
              <a:latin typeface="Times New Roman" panose="02020603050405020304" pitchFamily="18" charset="0"/>
              <a:cs typeface="Times New Roman" panose="02020603050405020304" pitchFamily="18" charset="0"/>
            </a:endParaRPr>
          </a:p>
        </p:txBody>
      </p:sp>
      <p:sp>
        <p:nvSpPr>
          <p:cNvPr id="27" name="Text 25"/>
          <p:cNvSpPr/>
          <p:nvPr/>
        </p:nvSpPr>
        <p:spPr>
          <a:xfrm>
            <a:off x="1015008" y="6597848"/>
            <a:ext cx="5979676" cy="63507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Детектордан кейін сигналды тегістеп, жоғары жиілікті тербелістерді жояды, тек дыбыс жиілігін қалдырады</a:t>
            </a:r>
            <a:endParaRPr lang="en-US" dirty="0">
              <a:latin typeface="Times New Roman" panose="02020603050405020304" pitchFamily="18" charset="0"/>
              <a:cs typeface="Times New Roman" panose="02020603050405020304" pitchFamily="18" charset="0"/>
            </a:endParaRPr>
          </a:p>
        </p:txBody>
      </p:sp>
      <p:sp>
        <p:nvSpPr>
          <p:cNvPr id="28" name="Shape 26"/>
          <p:cNvSpPr/>
          <p:nvPr/>
        </p:nvSpPr>
        <p:spPr>
          <a:xfrm>
            <a:off x="7414260" y="5672495"/>
            <a:ext cx="6422231" cy="1781651"/>
          </a:xfrm>
          <a:prstGeom prst="roundRect">
            <a:avLst>
              <a:gd name="adj" fmla="val 6159"/>
            </a:avLst>
          </a:prstGeom>
          <a:solidFill>
            <a:srgbClr val="FAFAFA">
              <a:alpha val="95000"/>
            </a:srgbClr>
          </a:solidFill>
          <a:ln/>
        </p:spPr>
      </p:sp>
      <p:sp>
        <p:nvSpPr>
          <p:cNvPr id="29" name="Shape 27"/>
          <p:cNvSpPr/>
          <p:nvPr/>
        </p:nvSpPr>
        <p:spPr>
          <a:xfrm>
            <a:off x="7414260" y="5649635"/>
            <a:ext cx="6422231" cy="91440"/>
          </a:xfrm>
          <a:prstGeom prst="roundRect">
            <a:avLst>
              <a:gd name="adj" fmla="val 91163"/>
            </a:avLst>
          </a:prstGeom>
          <a:solidFill>
            <a:srgbClr val="5E4CE6"/>
          </a:solidFill>
          <a:ln/>
        </p:spPr>
      </p:sp>
      <p:sp>
        <p:nvSpPr>
          <p:cNvPr id="30" name="Shape 28"/>
          <p:cNvSpPr/>
          <p:nvPr/>
        </p:nvSpPr>
        <p:spPr>
          <a:xfrm>
            <a:off x="10327719" y="5374838"/>
            <a:ext cx="595313" cy="595313"/>
          </a:xfrm>
          <a:prstGeom prst="roundRect">
            <a:avLst>
              <a:gd name="adj" fmla="val 153600"/>
            </a:avLst>
          </a:prstGeom>
          <a:solidFill>
            <a:srgbClr val="5E4CE6"/>
          </a:solidFill>
          <a:ln/>
        </p:spPr>
      </p:sp>
      <p:sp>
        <p:nvSpPr>
          <p:cNvPr id="31" name="Text 29"/>
          <p:cNvSpPr/>
          <p:nvPr/>
        </p:nvSpPr>
        <p:spPr>
          <a:xfrm>
            <a:off x="10506313" y="5523667"/>
            <a:ext cx="238125" cy="297656"/>
          </a:xfrm>
          <a:prstGeom prst="rect">
            <a:avLst/>
          </a:prstGeom>
          <a:noFill/>
          <a:ln/>
        </p:spPr>
        <p:txBody>
          <a:bodyPr wrap="none" lIns="0" tIns="0" rIns="0" bIns="0" rtlCol="0" anchor="t"/>
          <a:lstStyle/>
          <a:p>
            <a:pPr marL="0" indent="0" algn="l">
              <a:lnSpc>
                <a:spcPts val="3000"/>
              </a:lnSpc>
              <a:buNone/>
            </a:pPr>
            <a:r>
              <a:rPr lang="en-US" sz="2400" b="1" dirty="0">
                <a:solidFill>
                  <a:srgbClr val="FFFFFF"/>
                </a:solidFill>
                <a:latin typeface="Times New Roman" panose="02020603050405020304" pitchFamily="18" charset="0"/>
                <a:ea typeface="Outfit Extra Bold" pitchFamily="34" charset="-122"/>
                <a:cs typeface="Times New Roman" panose="02020603050405020304" pitchFamily="18" charset="0"/>
              </a:rPr>
              <a:t>5</a:t>
            </a:r>
            <a:endParaRPr lang="en-US" sz="2400" dirty="0">
              <a:latin typeface="Times New Roman" panose="02020603050405020304" pitchFamily="18" charset="0"/>
              <a:cs typeface="Times New Roman" panose="02020603050405020304" pitchFamily="18" charset="0"/>
            </a:endParaRPr>
          </a:p>
        </p:txBody>
      </p:sp>
      <p:sp>
        <p:nvSpPr>
          <p:cNvPr id="32" name="Text 30"/>
          <p:cNvSpPr/>
          <p:nvPr/>
        </p:nvSpPr>
        <p:spPr>
          <a:xfrm>
            <a:off x="7635478" y="6168628"/>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Құлаққап</a:t>
            </a:r>
            <a:endParaRPr lang="en-US" sz="2400" dirty="0">
              <a:latin typeface="Times New Roman" panose="02020603050405020304" pitchFamily="18" charset="0"/>
              <a:cs typeface="Times New Roman" panose="02020603050405020304" pitchFamily="18" charset="0"/>
            </a:endParaRPr>
          </a:p>
        </p:txBody>
      </p:sp>
      <p:sp>
        <p:nvSpPr>
          <p:cNvPr id="33" name="Text 31"/>
          <p:cNvSpPr/>
          <p:nvPr/>
        </p:nvSpPr>
        <p:spPr>
          <a:xfrm>
            <a:off x="7635478" y="6597848"/>
            <a:ext cx="5979795" cy="63507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Электр сигналын механикалық тербелісті дыбыс толқынына айналдырып, адам естиді</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8428" y="647265"/>
            <a:ext cx="6546771" cy="310158"/>
          </a:xfrm>
          <a:prstGeom prst="rect">
            <a:avLst/>
          </a:prstGeom>
          <a:noFill/>
          <a:ln/>
        </p:spPr>
        <p:txBody>
          <a:bodyPr wrap="none" lIns="0" tIns="0" rIns="0" bIns="0" rtlCol="0" anchor="t"/>
          <a:lstStyle/>
          <a:p>
            <a:pPr marL="0" indent="0" algn="l">
              <a:lnSpc>
                <a:spcPts val="2400"/>
              </a:lnSpc>
              <a:buNone/>
            </a:pPr>
            <a:r>
              <a:rPr lang="en-US" sz="3200" b="1" dirty="0">
                <a:solidFill>
                  <a:srgbClr val="231971"/>
                </a:solidFill>
                <a:latin typeface="Times New Roman" panose="02020603050405020304" pitchFamily="18" charset="0"/>
                <a:ea typeface="Outfit Extra Bold" pitchFamily="34" charset="-122"/>
                <a:cs typeface="Times New Roman" panose="02020603050405020304" pitchFamily="18" charset="0"/>
              </a:rPr>
              <a:t>Амплитудалық модуляция (АМ) және детекторлау</a:t>
            </a:r>
            <a:endParaRPr lang="en-US" sz="3200" dirty="0">
              <a:latin typeface="Times New Roman" panose="02020603050405020304" pitchFamily="18" charset="0"/>
              <a:cs typeface="Times New Roman" panose="02020603050405020304" pitchFamily="18" charset="0"/>
            </a:endParaRPr>
          </a:p>
        </p:txBody>
      </p:sp>
      <p:sp>
        <p:nvSpPr>
          <p:cNvPr id="3" name="Text 1"/>
          <p:cNvSpPr/>
          <p:nvPr/>
        </p:nvSpPr>
        <p:spPr>
          <a:xfrm>
            <a:off x="613144" y="2105225"/>
            <a:ext cx="2051566" cy="185976"/>
          </a:xfrm>
          <a:prstGeom prst="rect">
            <a:avLst/>
          </a:prstGeom>
          <a:noFill/>
          <a:ln/>
        </p:spPr>
        <p:txBody>
          <a:bodyPr wrap="none" lIns="0" tIns="0" rIns="0" bIns="0" rtlCol="0" anchor="t"/>
          <a:lstStyle/>
          <a:p>
            <a:pPr marL="0" indent="0" algn="l">
              <a:lnSpc>
                <a:spcPts val="1450"/>
              </a:lnSpc>
              <a:buNone/>
            </a:pPr>
            <a:r>
              <a:rPr lang="en-US" sz="2800" b="1" dirty="0">
                <a:solidFill>
                  <a:srgbClr val="231971"/>
                </a:solidFill>
                <a:latin typeface="Times New Roman" panose="02020603050405020304" pitchFamily="18" charset="0"/>
                <a:ea typeface="Outfit Extra Bold" pitchFamily="34" charset="-122"/>
                <a:cs typeface="Times New Roman" panose="02020603050405020304" pitchFamily="18" charset="0"/>
              </a:rPr>
              <a:t>АМ сигналдың құрылымы</a:t>
            </a:r>
            <a:endParaRPr lang="en-US" sz="2800" dirty="0">
              <a:latin typeface="Times New Roman" panose="02020603050405020304" pitchFamily="18" charset="0"/>
              <a:cs typeface="Times New Roman" panose="02020603050405020304" pitchFamily="18" charset="0"/>
            </a:endParaRPr>
          </a:p>
        </p:txBody>
      </p:sp>
      <p:sp>
        <p:nvSpPr>
          <p:cNvPr id="4" name="Text 2"/>
          <p:cNvSpPr/>
          <p:nvPr/>
        </p:nvSpPr>
        <p:spPr>
          <a:xfrm>
            <a:off x="396835" y="2776645"/>
            <a:ext cx="8205192" cy="317183"/>
          </a:xfrm>
          <a:prstGeom prst="rect">
            <a:avLst/>
          </a:prstGeom>
          <a:noFill/>
          <a:ln/>
        </p:spPr>
        <p:txBody>
          <a:bodyPr wrap="square" lIns="0" tIns="0" rIns="0" bIns="0" rtlCol="0" anchor="t"/>
          <a:lstStyle/>
          <a:p>
            <a:pPr marL="0" indent="0" algn="l">
              <a:lnSpc>
                <a:spcPts val="1250"/>
              </a:lnSpc>
              <a:buNone/>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Амплитудалық модуляцияда дыбыс сигналы жоғары жиілікті тасымалдаушы толқынның амплитудасын өзгертеді. Нәтижесінде пайда болған сигнал "конверт" тәрізді формаға ие болады.</a:t>
            </a:r>
            <a:endParaRPr lang="en-US" sz="1400" dirty="0">
              <a:latin typeface="Times New Roman" panose="02020603050405020304" pitchFamily="18" charset="0"/>
              <a:cs typeface="Times New Roman" panose="02020603050405020304" pitchFamily="18" charset="0"/>
            </a:endParaRPr>
          </a:p>
        </p:txBody>
      </p:sp>
      <p:sp>
        <p:nvSpPr>
          <p:cNvPr id="5" name="Text 3"/>
          <p:cNvSpPr/>
          <p:nvPr/>
        </p:nvSpPr>
        <p:spPr>
          <a:xfrm>
            <a:off x="1007035" y="3430607"/>
            <a:ext cx="8205192" cy="158591"/>
          </a:xfrm>
          <a:prstGeom prst="rect">
            <a:avLst/>
          </a:prstGeom>
          <a:noFill/>
          <a:ln/>
        </p:spPr>
        <p:txBody>
          <a:bodyPr wrap="none" lIns="0" tIns="0" rIns="0" bIns="0" rtlCol="0" anchor="t"/>
          <a:lstStyle/>
          <a:p>
            <a:pPr marL="0" indent="0" algn="l">
              <a:lnSpc>
                <a:spcPts val="1250"/>
              </a:lnSpc>
              <a:buNone/>
            </a:pPr>
            <a:r>
              <a:rPr lang="en-US" sz="1400" b="1" dirty="0">
                <a:solidFill>
                  <a:srgbClr val="2A2742"/>
                </a:solidFill>
                <a:latin typeface="Times New Roman" panose="02020603050405020304" pitchFamily="18" charset="0"/>
                <a:ea typeface="Arimo" pitchFamily="34" charset="-122"/>
                <a:cs typeface="Times New Roman" panose="02020603050405020304" pitchFamily="18" charset="0"/>
              </a:rPr>
              <a:t>Детектордың рөлі:</a:t>
            </a:r>
            <a:endParaRPr lang="en-US" sz="1400" dirty="0">
              <a:latin typeface="Times New Roman" panose="02020603050405020304" pitchFamily="18" charset="0"/>
              <a:cs typeface="Times New Roman" panose="02020603050405020304" pitchFamily="18" charset="0"/>
            </a:endParaRPr>
          </a:p>
        </p:txBody>
      </p:sp>
      <p:sp>
        <p:nvSpPr>
          <p:cNvPr id="6" name="Text 4"/>
          <p:cNvSpPr/>
          <p:nvPr/>
        </p:nvSpPr>
        <p:spPr>
          <a:xfrm>
            <a:off x="701635" y="3925977"/>
            <a:ext cx="8205192" cy="158591"/>
          </a:xfrm>
          <a:prstGeom prst="rect">
            <a:avLst/>
          </a:prstGeom>
          <a:noFill/>
          <a:ln/>
        </p:spPr>
        <p:txBody>
          <a:bodyPr wrap="none" lIns="0" tIns="0" rIns="0" bIns="0" rtlCol="0" anchor="t"/>
          <a:lstStyle/>
          <a:p>
            <a:pPr marL="342900" indent="-342900" algn="l">
              <a:lnSpc>
                <a:spcPts val="1250"/>
              </a:lnSpc>
              <a:buSzPct val="100000"/>
              <a:buChar char="•"/>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Теріс жарты толқындарды кесіп тастайды (диод тек бір бағытта ток өткізеді)</a:t>
            </a:r>
            <a:endParaRPr lang="en-US" sz="1400" dirty="0">
              <a:latin typeface="Times New Roman" panose="02020603050405020304" pitchFamily="18" charset="0"/>
              <a:cs typeface="Times New Roman" panose="02020603050405020304" pitchFamily="18" charset="0"/>
            </a:endParaRPr>
          </a:p>
        </p:txBody>
      </p:sp>
      <p:sp>
        <p:nvSpPr>
          <p:cNvPr id="7" name="Text 5"/>
          <p:cNvSpPr/>
          <p:nvPr/>
        </p:nvSpPr>
        <p:spPr>
          <a:xfrm>
            <a:off x="701635" y="4420384"/>
            <a:ext cx="8205192" cy="158591"/>
          </a:xfrm>
          <a:prstGeom prst="rect">
            <a:avLst/>
          </a:prstGeom>
          <a:noFill/>
          <a:ln/>
        </p:spPr>
        <p:txBody>
          <a:bodyPr wrap="none" lIns="0" tIns="0" rIns="0" bIns="0" rtlCol="0" anchor="t"/>
          <a:lstStyle/>
          <a:p>
            <a:pPr marL="342900" indent="-342900" algn="l">
              <a:lnSpc>
                <a:spcPts val="1250"/>
              </a:lnSpc>
              <a:buSzPct val="100000"/>
              <a:buChar char="•"/>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Қабықшадағы дыбыс жиілігін бөліп алады</a:t>
            </a:r>
            <a:endParaRPr lang="en-US" sz="1400" dirty="0">
              <a:latin typeface="Times New Roman" panose="02020603050405020304" pitchFamily="18" charset="0"/>
              <a:cs typeface="Times New Roman" panose="02020603050405020304" pitchFamily="18" charset="0"/>
            </a:endParaRPr>
          </a:p>
        </p:txBody>
      </p:sp>
      <p:sp>
        <p:nvSpPr>
          <p:cNvPr id="8" name="Text 6"/>
          <p:cNvSpPr/>
          <p:nvPr/>
        </p:nvSpPr>
        <p:spPr>
          <a:xfrm>
            <a:off x="701635" y="4914791"/>
            <a:ext cx="8205192" cy="158591"/>
          </a:xfrm>
          <a:prstGeom prst="rect">
            <a:avLst/>
          </a:prstGeom>
          <a:noFill/>
          <a:ln/>
        </p:spPr>
        <p:txBody>
          <a:bodyPr wrap="none" lIns="0" tIns="0" rIns="0" bIns="0" rtlCol="0" anchor="t"/>
          <a:lstStyle/>
          <a:p>
            <a:pPr marL="342900" indent="-342900" algn="l">
              <a:lnSpc>
                <a:spcPts val="1250"/>
              </a:lnSpc>
              <a:buSzPct val="100000"/>
              <a:buChar char="•"/>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Жоғары жиілікті тербелістерді жояды</a:t>
            </a:r>
            <a:endParaRPr lang="en-US" sz="1400" dirty="0">
              <a:latin typeface="Times New Roman" panose="02020603050405020304" pitchFamily="18" charset="0"/>
              <a:cs typeface="Times New Roman" panose="02020603050405020304" pitchFamily="18" charset="0"/>
            </a:endParaRPr>
          </a:p>
        </p:txBody>
      </p:sp>
      <p:sp>
        <p:nvSpPr>
          <p:cNvPr id="9" name="Text 7"/>
          <p:cNvSpPr/>
          <p:nvPr/>
        </p:nvSpPr>
        <p:spPr>
          <a:xfrm>
            <a:off x="613144" y="5586423"/>
            <a:ext cx="8205192" cy="158591"/>
          </a:xfrm>
          <a:prstGeom prst="rect">
            <a:avLst/>
          </a:prstGeom>
          <a:noFill/>
          <a:ln/>
        </p:spPr>
        <p:txBody>
          <a:bodyPr wrap="none" lIns="0" tIns="0" rIns="0" bIns="0" rtlCol="0" anchor="t"/>
          <a:lstStyle/>
          <a:p>
            <a:pPr marL="0" indent="0" algn="l">
              <a:lnSpc>
                <a:spcPts val="1250"/>
              </a:lnSpc>
              <a:buNone/>
            </a:pP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Детектордан кейін тегістеуші конденсатор қолданылады. Ол сигналдың "конвертін" сақтап, жоғары жиілікті компонентті жояды. Нәтижесінде таза дыбыс сигналы алынады.</a:t>
            </a:r>
            <a:endParaRPr lang="en-US" sz="1400" dirty="0">
              <a:latin typeface="Times New Roman" panose="02020603050405020304" pitchFamily="18" charset="0"/>
              <a:cs typeface="Times New Roman" panose="02020603050405020304" pitchFamily="18" charset="0"/>
            </a:endParaRPr>
          </a:p>
        </p:txBody>
      </p:sp>
      <p:pic>
        <p:nvPicPr>
          <p:cNvPr id="11" name="Image 1" descr="preencoded.png"/>
          <p:cNvPicPr>
            <a:picLocks noChangeAspect="1"/>
          </p:cNvPicPr>
          <p:nvPr/>
        </p:nvPicPr>
        <p:blipFill>
          <a:blip r:embed="rId3"/>
          <a:stretch>
            <a:fillRect/>
          </a:stretch>
        </p:blipFill>
        <p:spPr>
          <a:xfrm>
            <a:off x="10128738" y="1190201"/>
            <a:ext cx="3955012" cy="3955012"/>
          </a:xfrm>
          <a:prstGeom prst="rect">
            <a:avLst/>
          </a:prstGeom>
        </p:spPr>
      </p:pic>
      <p:sp>
        <p:nvSpPr>
          <p:cNvPr id="12" name="Shape 8"/>
          <p:cNvSpPr/>
          <p:nvPr/>
        </p:nvSpPr>
        <p:spPr>
          <a:xfrm>
            <a:off x="396835" y="6771095"/>
            <a:ext cx="13836729" cy="20003"/>
          </a:xfrm>
          <a:prstGeom prst="rect">
            <a:avLst/>
          </a:prstGeom>
          <a:solidFill>
            <a:srgbClr val="2A2742">
              <a:alpha val="50000"/>
            </a:srgbClr>
          </a:solidFill>
          <a:ln/>
        </p:spPr>
      </p:sp>
      <p:sp>
        <p:nvSpPr>
          <p:cNvPr id="13" name="Text 9"/>
          <p:cNvSpPr/>
          <p:nvPr/>
        </p:nvSpPr>
        <p:spPr>
          <a:xfrm>
            <a:off x="967106" y="7212222"/>
            <a:ext cx="13836729" cy="158591"/>
          </a:xfrm>
          <a:prstGeom prst="rect">
            <a:avLst/>
          </a:prstGeom>
          <a:noFill/>
          <a:ln/>
        </p:spPr>
        <p:txBody>
          <a:bodyPr wrap="none" lIns="0" tIns="0" rIns="0" bIns="0" rtlCol="0" anchor="t"/>
          <a:lstStyle/>
          <a:p>
            <a:pPr marL="0" indent="0" algn="l">
              <a:lnSpc>
                <a:spcPts val="1250"/>
              </a:lnSpc>
              <a:buNone/>
            </a:pPr>
            <a:r>
              <a:rPr lang="en-US" sz="1400" dirty="0">
                <a:solidFill>
                  <a:srgbClr val="FFFFFF"/>
                </a:solidFill>
                <a:highlight>
                  <a:srgbClr val="5E4CE6"/>
                </a:highlight>
                <a:latin typeface="Times New Roman" panose="02020603050405020304" pitchFamily="18" charset="0"/>
                <a:ea typeface="Arimo" pitchFamily="34" charset="-122"/>
                <a:cs typeface="Times New Roman" panose="02020603050405020304" pitchFamily="18" charset="0"/>
              </a:rPr>
              <a:t>Маңызды:</a:t>
            </a:r>
            <a:r>
              <a:rPr lang="en-US" sz="1400" dirty="0">
                <a:solidFill>
                  <a:srgbClr val="2A2742"/>
                </a:solidFill>
                <a:latin typeface="Times New Roman" panose="02020603050405020304" pitchFamily="18" charset="0"/>
                <a:ea typeface="Arimo" pitchFamily="34" charset="-122"/>
                <a:cs typeface="Times New Roman" panose="02020603050405020304" pitchFamily="18" charset="0"/>
              </a:rPr>
              <a:t> Диод – бұл электр "вентилі". Ол тек бір бағытта ток өткізеді, сондықтан АМ сигналдың теріс жарты толқындары кесіліп, оң жарты толқындары ғана қалады.</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2608371" y="190003"/>
            <a:ext cx="5312569" cy="375404"/>
          </a:xfrm>
          <a:prstGeom prst="rect">
            <a:avLst/>
          </a:prstGeom>
          <a:noFill/>
          <a:ln/>
        </p:spPr>
        <p:txBody>
          <a:bodyPr wrap="none" lIns="0" tIns="0" rIns="0" bIns="0" rtlCol="0" anchor="t"/>
          <a:lstStyle/>
          <a:p>
            <a:pPr marL="0" indent="0" algn="l">
              <a:lnSpc>
                <a:spcPts val="2950"/>
              </a:lnSpc>
              <a:buNone/>
            </a:pPr>
            <a:r>
              <a:rPr lang="en-US" sz="4400" b="1" dirty="0">
                <a:solidFill>
                  <a:srgbClr val="231971"/>
                </a:solidFill>
                <a:latin typeface="Times New Roman" panose="02020603050405020304" pitchFamily="18" charset="0"/>
                <a:ea typeface="Outfit Extra Bold" pitchFamily="34" charset="-122"/>
                <a:cs typeface="Times New Roman" panose="02020603050405020304" pitchFamily="18" charset="0"/>
              </a:rPr>
              <a:t>Резонанстық контурдың жұмысы</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691552" y="845809"/>
            <a:ext cx="2160032" cy="225266"/>
          </a:xfrm>
          <a:prstGeom prst="rect">
            <a:avLst/>
          </a:prstGeom>
          <a:noFill/>
          <a:ln/>
        </p:spPr>
        <p:txBody>
          <a:bodyPr wrap="none" lIns="0" tIns="0" rIns="0" bIns="0" rtlCol="0" anchor="t"/>
          <a:lstStyle/>
          <a:p>
            <a:pPr marL="0" indent="0" algn="l">
              <a:lnSpc>
                <a:spcPts val="1750"/>
              </a:lnSpc>
              <a:buNone/>
            </a:pPr>
            <a:r>
              <a:rPr lang="en-US" sz="3200" b="1" dirty="0">
                <a:solidFill>
                  <a:srgbClr val="231971"/>
                </a:solidFill>
                <a:latin typeface="Times New Roman" panose="02020603050405020304" pitchFamily="18" charset="0"/>
                <a:ea typeface="Outfit Extra Bold" pitchFamily="34" charset="-122"/>
                <a:cs typeface="Times New Roman" panose="02020603050405020304" pitchFamily="18" charset="0"/>
              </a:rPr>
              <a:t>LC контурының жиілігі</a:t>
            </a:r>
            <a:endParaRPr lang="en-US" sz="3200" dirty="0">
              <a:latin typeface="Times New Roman" panose="02020603050405020304" pitchFamily="18" charset="0"/>
              <a:cs typeface="Times New Roman" panose="02020603050405020304" pitchFamily="18" charset="0"/>
            </a:endParaRPr>
          </a:p>
        </p:txBody>
      </p:sp>
      <p:sp>
        <p:nvSpPr>
          <p:cNvPr id="4" name="Text 2"/>
          <p:cNvSpPr/>
          <p:nvPr/>
        </p:nvSpPr>
        <p:spPr>
          <a:xfrm>
            <a:off x="480536" y="1351478"/>
            <a:ext cx="6688098" cy="192167"/>
          </a:xfrm>
          <a:prstGeom prst="rect">
            <a:avLst/>
          </a:prstGeom>
          <a:noFill/>
          <a:ln/>
        </p:spPr>
        <p:txBody>
          <a:bodyPr wrap="none" lIns="0" tIns="0" rIns="0" bIns="0" rtlCol="0" anchor="t"/>
          <a:lstStyle/>
          <a:p>
            <a:pPr marL="0" indent="0" algn="l">
              <a:lnSpc>
                <a:spcPts val="150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Резонанстық жиілік формуласы:</a:t>
            </a:r>
            <a:endParaRPr lang="en-US" sz="1600" dirty="0">
              <a:latin typeface="Times New Roman" panose="02020603050405020304" pitchFamily="18" charset="0"/>
              <a:cs typeface="Times New Roman" panose="02020603050405020304" pitchFamily="18" charset="0"/>
            </a:endParaRPr>
          </a:p>
        </p:txBody>
      </p:sp>
      <p:sp>
        <p:nvSpPr>
          <p:cNvPr id="5" name="Text 3"/>
          <p:cNvSpPr/>
          <p:nvPr/>
        </p:nvSpPr>
        <p:spPr>
          <a:xfrm>
            <a:off x="480536" y="1695688"/>
            <a:ext cx="6688098" cy="368141"/>
          </a:xfrm>
          <a:prstGeom prst="rect">
            <a:avLst/>
          </a:prstGeom>
          <a:noFill/>
          <a:ln/>
        </p:spPr>
        <p:txBody>
          <a:bodyPr wrap="square" lIns="0" tIns="0" rIns="0" bIns="0" rtlCol="0" anchor="t"/>
          <a:lstStyle/>
          <a:p>
            <a:pPr marL="0" indent="0" algn="l">
              <a:lnSpc>
                <a:spcPts val="1700"/>
              </a:lnSpc>
              <a:buNone/>
            </a:pPr>
            <a:endParaRPr lang="en-US" sz="2000" dirty="0">
              <a:latin typeface="Times New Roman" panose="02020603050405020304" pitchFamily="18" charset="0"/>
              <a:cs typeface="Times New Roman" panose="02020603050405020304" pitchFamily="18" charset="0"/>
            </a:endParaRPr>
          </a:p>
        </p:txBody>
      </p:sp>
      <p:pic>
        <p:nvPicPr>
          <p:cNvPr id="6" name="Image 0" descr="preencoded.png"/>
          <p:cNvPicPr>
            <a:picLocks noChangeAspect="1"/>
          </p:cNvPicPr>
          <p:nvPr/>
        </p:nvPicPr>
        <p:blipFill>
          <a:blip r:embed="rId3"/>
          <a:stretch>
            <a:fillRect/>
          </a:stretch>
        </p:blipFill>
        <p:spPr>
          <a:xfrm>
            <a:off x="480536" y="1695688"/>
            <a:ext cx="6688098" cy="368141"/>
          </a:xfrm>
          <a:prstGeom prst="rect">
            <a:avLst/>
          </a:prstGeom>
        </p:spPr>
      </p:pic>
      <p:sp>
        <p:nvSpPr>
          <p:cNvPr id="7" name="Text 4"/>
          <p:cNvSpPr/>
          <p:nvPr/>
        </p:nvSpPr>
        <p:spPr>
          <a:xfrm>
            <a:off x="480536" y="2215872"/>
            <a:ext cx="6688098" cy="192167"/>
          </a:xfrm>
          <a:prstGeom prst="rect">
            <a:avLst/>
          </a:prstGeom>
          <a:noFill/>
          <a:ln/>
        </p:spPr>
        <p:txBody>
          <a:bodyPr wrap="none" lIns="0" tIns="0" rIns="0" bIns="0" rtlCol="0" anchor="t"/>
          <a:lstStyle/>
          <a:p>
            <a:pPr marL="0" indent="0" algn="l">
              <a:lnSpc>
                <a:spcPts val="150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Мұндағы:</a:t>
            </a:r>
            <a:endParaRPr lang="en-US" sz="1600" dirty="0">
              <a:latin typeface="Times New Roman" panose="02020603050405020304" pitchFamily="18" charset="0"/>
              <a:cs typeface="Times New Roman" panose="02020603050405020304" pitchFamily="18" charset="0"/>
            </a:endParaRPr>
          </a:p>
        </p:txBody>
      </p:sp>
      <p:sp>
        <p:nvSpPr>
          <p:cNvPr id="8" name="Text 5"/>
          <p:cNvSpPr/>
          <p:nvPr/>
        </p:nvSpPr>
        <p:spPr>
          <a:xfrm>
            <a:off x="480536" y="2653028"/>
            <a:ext cx="6688098" cy="192167"/>
          </a:xfrm>
          <a:prstGeom prst="rect">
            <a:avLst/>
          </a:prstGeom>
          <a:noFill/>
          <a:ln/>
        </p:spPr>
        <p:txBody>
          <a:bodyPr wrap="none" lIns="0" tIns="0" rIns="0" bIns="0" rtlCol="0" anchor="t"/>
          <a:lstStyle/>
          <a:p>
            <a:pPr marL="342900" indent="-342900" algn="l">
              <a:lnSpc>
                <a:spcPts val="1500"/>
              </a:lnSpc>
              <a:buSzPct val="100000"/>
              <a:buChar char="•"/>
            </a:pP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\nu</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 резонанстық жиілік (Гц)</a:t>
            </a:r>
            <a:endParaRPr lang="en-US" sz="1600" dirty="0">
              <a:latin typeface="Times New Roman" panose="02020603050405020304" pitchFamily="18" charset="0"/>
              <a:cs typeface="Times New Roman" panose="02020603050405020304" pitchFamily="18" charset="0"/>
            </a:endParaRPr>
          </a:p>
        </p:txBody>
      </p:sp>
      <p:sp>
        <p:nvSpPr>
          <p:cNvPr id="9" name="Text 6"/>
          <p:cNvSpPr/>
          <p:nvPr/>
        </p:nvSpPr>
        <p:spPr>
          <a:xfrm>
            <a:off x="480536" y="2982568"/>
            <a:ext cx="6688098" cy="192167"/>
          </a:xfrm>
          <a:prstGeom prst="rect">
            <a:avLst/>
          </a:prstGeom>
          <a:noFill/>
          <a:ln/>
        </p:spPr>
        <p:txBody>
          <a:bodyPr wrap="none" lIns="0" tIns="0" rIns="0" bIns="0" rtlCol="0" anchor="t"/>
          <a:lstStyle/>
          <a:p>
            <a:pPr marL="342900" indent="-342900" algn="l">
              <a:lnSpc>
                <a:spcPts val="1500"/>
              </a:lnSpc>
              <a:buSzPct val="100000"/>
              <a:buChar char="•"/>
            </a:pP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L</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 индуктивтілік (Гн)</a:t>
            </a:r>
            <a:endParaRPr lang="en-US" sz="1600" dirty="0">
              <a:latin typeface="Times New Roman" panose="02020603050405020304" pitchFamily="18" charset="0"/>
              <a:cs typeface="Times New Roman" panose="02020603050405020304" pitchFamily="18" charset="0"/>
            </a:endParaRPr>
          </a:p>
        </p:txBody>
      </p:sp>
      <p:sp>
        <p:nvSpPr>
          <p:cNvPr id="10" name="Text 7"/>
          <p:cNvSpPr/>
          <p:nvPr/>
        </p:nvSpPr>
        <p:spPr>
          <a:xfrm>
            <a:off x="480536" y="3326585"/>
            <a:ext cx="6688098" cy="192167"/>
          </a:xfrm>
          <a:prstGeom prst="rect">
            <a:avLst/>
          </a:prstGeom>
          <a:noFill/>
          <a:ln/>
        </p:spPr>
        <p:txBody>
          <a:bodyPr wrap="none" lIns="0" tIns="0" rIns="0" bIns="0" rtlCol="0" anchor="t"/>
          <a:lstStyle/>
          <a:p>
            <a:pPr marL="342900" indent="-342900" algn="l">
              <a:lnSpc>
                <a:spcPts val="1500"/>
              </a:lnSpc>
              <a:buSzPct val="100000"/>
              <a:buChar char="•"/>
            </a:pP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C</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 сыйымдылық (Ф)</a:t>
            </a:r>
            <a:endParaRPr lang="en-US" sz="1600" dirty="0">
              <a:latin typeface="Times New Roman" panose="02020603050405020304" pitchFamily="18" charset="0"/>
              <a:cs typeface="Times New Roman" panose="02020603050405020304" pitchFamily="18" charset="0"/>
            </a:endParaRPr>
          </a:p>
        </p:txBody>
      </p:sp>
      <p:sp>
        <p:nvSpPr>
          <p:cNvPr id="11" name="Text 8"/>
          <p:cNvSpPr/>
          <p:nvPr/>
        </p:nvSpPr>
        <p:spPr>
          <a:xfrm>
            <a:off x="480536" y="3859825"/>
            <a:ext cx="1501854" cy="187643"/>
          </a:xfrm>
          <a:prstGeom prst="rect">
            <a:avLst/>
          </a:prstGeom>
          <a:noFill/>
          <a:ln/>
        </p:spPr>
        <p:txBody>
          <a:bodyPr wrap="none" lIns="0" tIns="0" rIns="0" bIns="0" rtlCol="0" anchor="t"/>
          <a:lstStyle/>
          <a:p>
            <a:pPr marL="0" indent="0" algn="l">
              <a:lnSpc>
                <a:spcPts val="1450"/>
              </a:lnSpc>
              <a:buNone/>
            </a:pPr>
            <a:r>
              <a:rPr lang="en-US" sz="2400" b="1" dirty="0">
                <a:solidFill>
                  <a:srgbClr val="231971"/>
                </a:solidFill>
                <a:latin typeface="Times New Roman" panose="02020603050405020304" pitchFamily="18" charset="0"/>
                <a:ea typeface="Outfit Extra Bold" pitchFamily="34" charset="-122"/>
                <a:cs typeface="Times New Roman" panose="02020603050405020304" pitchFamily="18" charset="0"/>
              </a:rPr>
              <a:t>Практикалық есеп</a:t>
            </a:r>
            <a:endParaRPr lang="en-US" sz="2400" dirty="0">
              <a:latin typeface="Times New Roman" panose="02020603050405020304" pitchFamily="18" charset="0"/>
              <a:cs typeface="Times New Roman" panose="02020603050405020304" pitchFamily="18" charset="0"/>
            </a:endParaRPr>
          </a:p>
        </p:txBody>
      </p:sp>
      <p:sp>
        <p:nvSpPr>
          <p:cNvPr id="12" name="Text 9"/>
          <p:cNvSpPr/>
          <p:nvPr/>
        </p:nvSpPr>
        <p:spPr>
          <a:xfrm>
            <a:off x="480536" y="4245678"/>
            <a:ext cx="6688098" cy="192167"/>
          </a:xfrm>
          <a:prstGeom prst="rect">
            <a:avLst/>
          </a:prstGeom>
          <a:noFill/>
          <a:ln/>
        </p:spPr>
        <p:txBody>
          <a:bodyPr wrap="none" lIns="0" tIns="0" rIns="0" bIns="0" rtlCol="0" anchor="t"/>
          <a:lstStyle/>
          <a:p>
            <a:pPr marL="0" indent="0" algn="l">
              <a:lnSpc>
                <a:spcPts val="1500"/>
              </a:lnSpc>
              <a:buNone/>
            </a:pPr>
            <a:r>
              <a:rPr lang="en-US" sz="1600" b="1" dirty="0">
                <a:solidFill>
                  <a:srgbClr val="2A2742"/>
                </a:solidFill>
                <a:latin typeface="Times New Roman" panose="02020603050405020304" pitchFamily="18" charset="0"/>
                <a:ea typeface="Arimo" pitchFamily="34" charset="-122"/>
                <a:cs typeface="Times New Roman" panose="02020603050405020304" pitchFamily="18" charset="0"/>
              </a:rPr>
              <a:t>Берілгені:</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a:t>
            </a: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\nu = 1</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МГц = </a:t>
            </a: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10^6</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Гц, </a:t>
            </a: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L = 50</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мкГн = </a:t>
            </a: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50 \times 10^{-6}</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Гн</a:t>
            </a:r>
            <a:endParaRPr lang="en-US" sz="1600" dirty="0">
              <a:latin typeface="Times New Roman" panose="02020603050405020304" pitchFamily="18" charset="0"/>
              <a:cs typeface="Times New Roman" panose="02020603050405020304" pitchFamily="18" charset="0"/>
            </a:endParaRPr>
          </a:p>
        </p:txBody>
      </p:sp>
      <p:sp>
        <p:nvSpPr>
          <p:cNvPr id="13" name="Text 10"/>
          <p:cNvSpPr/>
          <p:nvPr/>
        </p:nvSpPr>
        <p:spPr>
          <a:xfrm>
            <a:off x="480536" y="4669720"/>
            <a:ext cx="6688098" cy="192167"/>
          </a:xfrm>
          <a:prstGeom prst="rect">
            <a:avLst/>
          </a:prstGeom>
          <a:noFill/>
          <a:ln/>
        </p:spPr>
        <p:txBody>
          <a:bodyPr wrap="none" lIns="0" tIns="0" rIns="0" bIns="0" rtlCol="0" anchor="t"/>
          <a:lstStyle/>
          <a:p>
            <a:pPr marL="0" indent="0" algn="l">
              <a:lnSpc>
                <a:spcPts val="1500"/>
              </a:lnSpc>
              <a:buNone/>
            </a:pPr>
            <a:r>
              <a:rPr lang="en-US" sz="1600" b="1" dirty="0">
                <a:solidFill>
                  <a:srgbClr val="2A2742"/>
                </a:solidFill>
                <a:latin typeface="Times New Roman" panose="02020603050405020304" pitchFamily="18" charset="0"/>
                <a:ea typeface="Arimo" pitchFamily="34" charset="-122"/>
                <a:cs typeface="Times New Roman" panose="02020603050405020304" pitchFamily="18" charset="0"/>
              </a:rPr>
              <a:t>Табу керек:</a:t>
            </a: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 </a:t>
            </a:r>
            <a:r>
              <a:rPr lang="en-US" sz="1600" i="1" dirty="0">
                <a:solidFill>
                  <a:srgbClr val="2A2742"/>
                </a:solidFill>
                <a:latin typeface="Times New Roman" panose="02020603050405020304" pitchFamily="18" charset="0"/>
                <a:ea typeface="Arimo" pitchFamily="34" charset="-122"/>
                <a:cs typeface="Times New Roman" panose="02020603050405020304" pitchFamily="18" charset="0"/>
              </a:rPr>
              <a:t>C = ?</a:t>
            </a:r>
            <a:endParaRPr lang="en-US" sz="1600" dirty="0">
              <a:latin typeface="Times New Roman" panose="02020603050405020304" pitchFamily="18" charset="0"/>
              <a:cs typeface="Times New Roman" panose="02020603050405020304" pitchFamily="18" charset="0"/>
            </a:endParaRPr>
          </a:p>
        </p:txBody>
      </p:sp>
      <p:sp>
        <p:nvSpPr>
          <p:cNvPr id="14" name="Text 11"/>
          <p:cNvSpPr/>
          <p:nvPr/>
        </p:nvSpPr>
        <p:spPr>
          <a:xfrm>
            <a:off x="480536" y="5088124"/>
            <a:ext cx="6688098" cy="192167"/>
          </a:xfrm>
          <a:prstGeom prst="rect">
            <a:avLst/>
          </a:prstGeom>
          <a:noFill/>
          <a:ln/>
        </p:spPr>
        <p:txBody>
          <a:bodyPr wrap="none" lIns="0" tIns="0" rIns="0" bIns="0" rtlCol="0" anchor="t"/>
          <a:lstStyle/>
          <a:p>
            <a:pPr marL="0" indent="0" algn="l">
              <a:lnSpc>
                <a:spcPts val="1500"/>
              </a:lnSpc>
              <a:buNone/>
            </a:pPr>
            <a:r>
              <a:rPr lang="en-US" sz="1600" b="1" dirty="0">
                <a:solidFill>
                  <a:srgbClr val="2A2742"/>
                </a:solidFill>
                <a:latin typeface="Times New Roman" panose="02020603050405020304" pitchFamily="18" charset="0"/>
                <a:ea typeface="Arimo" pitchFamily="34" charset="-122"/>
                <a:cs typeface="Times New Roman" panose="02020603050405020304" pitchFamily="18" charset="0"/>
              </a:rPr>
              <a:t>Шешуі:</a:t>
            </a:r>
            <a:endParaRPr lang="en-US" sz="1600" dirty="0">
              <a:latin typeface="Times New Roman" panose="02020603050405020304" pitchFamily="18" charset="0"/>
              <a:cs typeface="Times New Roman" panose="02020603050405020304" pitchFamily="18" charset="0"/>
            </a:endParaRPr>
          </a:p>
        </p:txBody>
      </p:sp>
      <p:sp>
        <p:nvSpPr>
          <p:cNvPr id="15" name="Text 12"/>
          <p:cNvSpPr/>
          <p:nvPr/>
        </p:nvSpPr>
        <p:spPr>
          <a:xfrm>
            <a:off x="480536" y="4549378"/>
            <a:ext cx="6688098" cy="369094"/>
          </a:xfrm>
          <a:prstGeom prst="rect">
            <a:avLst/>
          </a:prstGeom>
          <a:noFill/>
          <a:ln/>
        </p:spPr>
        <p:txBody>
          <a:bodyPr wrap="square" lIns="0" tIns="0" rIns="0" bIns="0" rtlCol="0" anchor="t"/>
          <a:lstStyle/>
          <a:p>
            <a:pPr marL="0" indent="0" algn="l">
              <a:lnSpc>
                <a:spcPts val="1700"/>
              </a:lnSpc>
              <a:buNone/>
            </a:pPr>
            <a:endParaRPr lang="en-US" sz="2000" dirty="0">
              <a:latin typeface="Times New Roman" panose="02020603050405020304" pitchFamily="18" charset="0"/>
              <a:cs typeface="Times New Roman" panose="02020603050405020304" pitchFamily="18" charset="0"/>
            </a:endParaRPr>
          </a:p>
        </p:txBody>
      </p:sp>
      <p:pic>
        <p:nvPicPr>
          <p:cNvPr id="16" name="Image 1" descr="preencoded.png"/>
          <p:cNvPicPr>
            <a:picLocks noChangeAspect="1"/>
          </p:cNvPicPr>
          <p:nvPr/>
        </p:nvPicPr>
        <p:blipFill>
          <a:blip r:embed="rId4"/>
          <a:stretch>
            <a:fillRect/>
          </a:stretch>
        </p:blipFill>
        <p:spPr>
          <a:xfrm>
            <a:off x="0" y="5574264"/>
            <a:ext cx="6688098" cy="369094"/>
          </a:xfrm>
          <a:prstGeom prst="rect">
            <a:avLst/>
          </a:prstGeom>
        </p:spPr>
      </p:pic>
      <p:pic>
        <p:nvPicPr>
          <p:cNvPr id="17" name="Image 2" descr="preencoded.png"/>
          <p:cNvPicPr>
            <a:picLocks noChangeAspect="1"/>
          </p:cNvPicPr>
          <p:nvPr/>
        </p:nvPicPr>
        <p:blipFill>
          <a:blip r:embed="rId5"/>
          <a:stretch>
            <a:fillRect/>
          </a:stretch>
        </p:blipFill>
        <p:spPr>
          <a:xfrm>
            <a:off x="8651630" y="594602"/>
            <a:ext cx="5164209" cy="5164209"/>
          </a:xfrm>
          <a:prstGeom prst="rect">
            <a:avLst/>
          </a:prstGeom>
        </p:spPr>
      </p:pic>
      <p:sp>
        <p:nvSpPr>
          <p:cNvPr id="18" name="Shape 13"/>
          <p:cNvSpPr/>
          <p:nvPr/>
        </p:nvSpPr>
        <p:spPr>
          <a:xfrm>
            <a:off x="7043895" y="6089301"/>
            <a:ext cx="7503995" cy="1755013"/>
          </a:xfrm>
          <a:prstGeom prst="roundRect">
            <a:avLst>
              <a:gd name="adj" fmla="val 3638"/>
            </a:avLst>
          </a:prstGeom>
          <a:solidFill>
            <a:srgbClr val="C3BCF6"/>
          </a:solidFill>
          <a:ln/>
        </p:spPr>
      </p:sp>
      <p:pic>
        <p:nvPicPr>
          <p:cNvPr id="19" name="Image 3" descr="preencoded.png"/>
          <p:cNvPicPr>
            <a:picLocks noChangeAspect="1"/>
          </p:cNvPicPr>
          <p:nvPr/>
        </p:nvPicPr>
        <p:blipFill>
          <a:blip r:embed="rId6"/>
          <a:stretch>
            <a:fillRect/>
          </a:stretch>
        </p:blipFill>
        <p:spPr>
          <a:xfrm>
            <a:off x="7168634" y="6869415"/>
            <a:ext cx="150138" cy="120134"/>
          </a:xfrm>
          <a:prstGeom prst="rect">
            <a:avLst/>
          </a:prstGeom>
        </p:spPr>
      </p:pic>
      <p:sp>
        <p:nvSpPr>
          <p:cNvPr id="20" name="Text 14"/>
          <p:cNvSpPr/>
          <p:nvPr/>
        </p:nvSpPr>
        <p:spPr>
          <a:xfrm>
            <a:off x="7413757" y="6162603"/>
            <a:ext cx="7134133" cy="384334"/>
          </a:xfrm>
          <a:prstGeom prst="rect">
            <a:avLst/>
          </a:prstGeom>
          <a:noFill/>
          <a:ln/>
        </p:spPr>
        <p:txBody>
          <a:bodyPr wrap="square" lIns="0" tIns="0" rIns="0" bIns="0" rtlCol="0" anchor="t"/>
          <a:lstStyle/>
          <a:p>
            <a:pPr marL="0" indent="0" algn="l">
              <a:buNone/>
            </a:pPr>
            <a:r>
              <a:rPr lang="en-US" sz="1600" b="1" dirty="0">
                <a:solidFill>
                  <a:srgbClr val="000000"/>
                </a:solidFill>
                <a:latin typeface="Times New Roman" panose="02020603050405020304" pitchFamily="18" charset="0"/>
                <a:ea typeface="Arimo" pitchFamily="34" charset="-122"/>
                <a:cs typeface="Times New Roman" panose="02020603050405020304" pitchFamily="18" charset="0"/>
              </a:rPr>
              <a:t>Логикалық сұрақ:</a:t>
            </a:r>
            <a:r>
              <a:rPr lang="en-US" sz="1600" dirty="0">
                <a:solidFill>
                  <a:srgbClr val="000000"/>
                </a:solidFill>
                <a:latin typeface="Times New Roman" panose="02020603050405020304" pitchFamily="18" charset="0"/>
                <a:ea typeface="Arimo" pitchFamily="34" charset="-122"/>
                <a:cs typeface="Times New Roman" panose="02020603050405020304" pitchFamily="18" charset="0"/>
              </a:rPr>
              <a:t> Неге детекторлы радиоқабылдағыш тек құлаққаппен жұмыс істейді, ал динамикті қосу үшін күшейткіш қажет?</a:t>
            </a:r>
            <a:endParaRPr lang="en-US" sz="1600" dirty="0">
              <a:latin typeface="Times New Roman" panose="02020603050405020304" pitchFamily="18" charset="0"/>
              <a:cs typeface="Times New Roman" panose="02020603050405020304" pitchFamily="18" charset="0"/>
            </a:endParaRPr>
          </a:p>
        </p:txBody>
      </p:sp>
      <p:sp>
        <p:nvSpPr>
          <p:cNvPr id="21" name="Text 15"/>
          <p:cNvSpPr/>
          <p:nvPr/>
        </p:nvSpPr>
        <p:spPr>
          <a:xfrm>
            <a:off x="7413757" y="6779446"/>
            <a:ext cx="7051623" cy="576501"/>
          </a:xfrm>
          <a:prstGeom prst="rect">
            <a:avLst/>
          </a:prstGeom>
          <a:noFill/>
          <a:ln/>
        </p:spPr>
        <p:txBody>
          <a:bodyPr wrap="square" lIns="0" tIns="0" rIns="0" bIns="0" rtlCol="0" anchor="t"/>
          <a:lstStyle/>
          <a:p>
            <a:pPr marL="0" indent="0" algn="l">
              <a:buNone/>
            </a:pPr>
            <a:r>
              <a:rPr lang="en-US" sz="1600" b="1" dirty="0">
                <a:solidFill>
                  <a:srgbClr val="000000"/>
                </a:solidFill>
                <a:latin typeface="Times New Roman" panose="02020603050405020304" pitchFamily="18" charset="0"/>
                <a:ea typeface="Arimo" pitchFamily="34" charset="-122"/>
                <a:cs typeface="Times New Roman" panose="02020603050405020304" pitchFamily="18" charset="0"/>
              </a:rPr>
              <a:t>Жауабы:</a:t>
            </a:r>
            <a:r>
              <a:rPr lang="en-US" sz="1600" dirty="0">
                <a:solidFill>
                  <a:srgbClr val="000000"/>
                </a:solidFill>
                <a:latin typeface="Times New Roman" panose="02020603050405020304" pitchFamily="18" charset="0"/>
                <a:ea typeface="Arimo" pitchFamily="34" charset="-122"/>
                <a:cs typeface="Times New Roman" panose="02020603050405020304" pitchFamily="18" charset="0"/>
              </a:rPr>
              <a:t> Антеннадан алынған сигнал өте әлсіз (микровольт деңгейінде). Құлаққап жоғары кедергілі және сезімтал құрылғы, ол әлсіз сигналды естіте алады. Ал динамик төмен кедергілі және қуатты сигнал қажет етеді, сондықтан күшейткіш міндетті түрде қолданылады.</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92411"/>
            <a:ext cx="7084933" cy="620078"/>
          </a:xfrm>
          <a:prstGeom prst="rect">
            <a:avLst/>
          </a:prstGeom>
          <a:noFill/>
          <a:ln/>
        </p:spPr>
        <p:txBody>
          <a:bodyPr wrap="none" lIns="0" tIns="0" rIns="0" bIns="0" rtlCol="0" anchor="t"/>
          <a:lstStyle/>
          <a:p>
            <a:pPr marL="0" indent="0" algn="l">
              <a:lnSpc>
                <a:spcPts val="4850"/>
              </a:lnSpc>
              <a:buNone/>
            </a:pPr>
            <a:r>
              <a:rPr lang="en-US" sz="4400" b="1" dirty="0">
                <a:solidFill>
                  <a:srgbClr val="231971"/>
                </a:solidFill>
                <a:latin typeface="Times New Roman" panose="02020603050405020304" pitchFamily="18" charset="0"/>
                <a:ea typeface="Outfit Extra Bold" pitchFamily="34" charset="-122"/>
                <a:cs typeface="Times New Roman" panose="02020603050405020304" pitchFamily="18" charset="0"/>
              </a:rPr>
              <a:t>PhET зертханалық жұмысы</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793790" y="1891784"/>
            <a:ext cx="9389150" cy="372070"/>
          </a:xfrm>
          <a:prstGeom prst="rect">
            <a:avLst/>
          </a:prstGeom>
          <a:noFill/>
          <a:ln/>
        </p:spPr>
        <p:txBody>
          <a:bodyPr wrap="none" lIns="0" tIns="0" rIns="0" bIns="0" rtlCol="0" anchor="t"/>
          <a:lstStyle/>
          <a:p>
            <a:pPr marL="0" indent="0" algn="l">
              <a:lnSpc>
                <a:spcPts val="2900"/>
              </a:lnSpc>
              <a:buNone/>
            </a:pPr>
            <a:r>
              <a:rPr lang="en-US" sz="2800" b="1" dirty="0">
                <a:solidFill>
                  <a:srgbClr val="231971"/>
                </a:solidFill>
                <a:latin typeface="Times New Roman" panose="02020603050405020304" pitchFamily="18" charset="0"/>
                <a:ea typeface="Outfit Extra Bold" pitchFamily="34" charset="-122"/>
                <a:cs typeface="Times New Roman" panose="02020603050405020304" pitchFamily="18" charset="0"/>
              </a:rPr>
              <a:t>Интерактивті симуляция: Radio Waves &amp; Electromagnetic Fields</a:t>
            </a:r>
            <a:endParaRPr lang="en-US" sz="2800" dirty="0">
              <a:latin typeface="Times New Roman" panose="02020603050405020304" pitchFamily="18" charset="0"/>
              <a:cs typeface="Times New Roman" panose="02020603050405020304" pitchFamily="18" charset="0"/>
            </a:endParaRPr>
          </a:p>
        </p:txBody>
      </p:sp>
      <p:sp>
        <p:nvSpPr>
          <p:cNvPr id="4" name="Text 2"/>
          <p:cNvSpPr/>
          <p:nvPr/>
        </p:nvSpPr>
        <p:spPr>
          <a:xfrm>
            <a:off x="793790" y="2561511"/>
            <a:ext cx="13042821" cy="63507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PhET платформасындағы виртуалды зертхана арқылы радиотолқындардың таралуын және детекторлаудың принципін практикалық зерттейміз.</a:t>
            </a:r>
            <a:endParaRPr lang="en-US" dirty="0">
              <a:latin typeface="Times New Roman" panose="02020603050405020304" pitchFamily="18" charset="0"/>
              <a:cs typeface="Times New Roman" panose="02020603050405020304" pitchFamily="18" charset="0"/>
            </a:endParaRPr>
          </a:p>
        </p:txBody>
      </p:sp>
      <p:sp>
        <p:nvSpPr>
          <p:cNvPr id="5" name="Text 3"/>
          <p:cNvSpPr/>
          <p:nvPr/>
        </p:nvSpPr>
        <p:spPr>
          <a:xfrm>
            <a:off x="793790" y="3419832"/>
            <a:ext cx="198358" cy="248007"/>
          </a:xfrm>
          <a:prstGeom prst="rect">
            <a:avLst/>
          </a:prstGeom>
          <a:noFill/>
          <a:ln/>
        </p:spPr>
        <p:txBody>
          <a:bodyPr wrap="non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Outfit Light" pitchFamily="34" charset="-122"/>
                <a:cs typeface="Times New Roman" panose="02020603050405020304" pitchFamily="18" charset="0"/>
              </a:rPr>
              <a:t>01</a:t>
            </a:r>
            <a:endParaRPr lang="en-US" dirty="0">
              <a:latin typeface="Times New Roman" panose="02020603050405020304" pitchFamily="18" charset="0"/>
              <a:cs typeface="Times New Roman" panose="02020603050405020304" pitchFamily="18" charset="0"/>
            </a:endParaRPr>
          </a:p>
        </p:txBody>
      </p:sp>
      <p:sp>
        <p:nvSpPr>
          <p:cNvPr id="6" name="Shape 4"/>
          <p:cNvSpPr/>
          <p:nvPr/>
        </p:nvSpPr>
        <p:spPr>
          <a:xfrm>
            <a:off x="793790" y="3734157"/>
            <a:ext cx="4215289" cy="22860"/>
          </a:xfrm>
          <a:prstGeom prst="rect">
            <a:avLst/>
          </a:prstGeom>
          <a:solidFill>
            <a:srgbClr val="5E4CE6"/>
          </a:solidFill>
          <a:ln/>
        </p:spPr>
      </p:sp>
      <p:sp>
        <p:nvSpPr>
          <p:cNvPr id="7" name="Text 5"/>
          <p:cNvSpPr/>
          <p:nvPr/>
        </p:nvSpPr>
        <p:spPr>
          <a:xfrm>
            <a:off x="793790" y="3879056"/>
            <a:ext cx="2480905"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Жиілікті өзгерту</a:t>
            </a:r>
            <a:endParaRPr lang="en-US" sz="2400" dirty="0">
              <a:latin typeface="Times New Roman" panose="02020603050405020304" pitchFamily="18" charset="0"/>
              <a:cs typeface="Times New Roman" panose="02020603050405020304" pitchFamily="18" charset="0"/>
            </a:endParaRPr>
          </a:p>
        </p:txBody>
      </p:sp>
      <p:sp>
        <p:nvSpPr>
          <p:cNvPr id="8" name="Text 6"/>
          <p:cNvSpPr/>
          <p:nvPr/>
        </p:nvSpPr>
        <p:spPr>
          <a:xfrm>
            <a:off x="793790" y="4308277"/>
            <a:ext cx="4215289"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Тарату антеннасының жиілігін өзгерт және қабылдау антеннасының реакциясын бақыла. Резонанс кезінде сигнал максималды болады</a:t>
            </a:r>
            <a:endParaRPr lang="en-US" dirty="0">
              <a:latin typeface="Times New Roman" panose="02020603050405020304" pitchFamily="18" charset="0"/>
              <a:cs typeface="Times New Roman" panose="02020603050405020304" pitchFamily="18" charset="0"/>
            </a:endParaRPr>
          </a:p>
        </p:txBody>
      </p:sp>
      <p:sp>
        <p:nvSpPr>
          <p:cNvPr id="9" name="Text 7"/>
          <p:cNvSpPr/>
          <p:nvPr/>
        </p:nvSpPr>
        <p:spPr>
          <a:xfrm>
            <a:off x="5207437" y="3419832"/>
            <a:ext cx="198358" cy="248007"/>
          </a:xfrm>
          <a:prstGeom prst="rect">
            <a:avLst/>
          </a:prstGeom>
          <a:noFill/>
          <a:ln/>
        </p:spPr>
        <p:txBody>
          <a:bodyPr wrap="non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Outfit Light" pitchFamily="34" charset="-122"/>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p:txBody>
      </p:sp>
      <p:sp>
        <p:nvSpPr>
          <p:cNvPr id="10" name="Shape 8"/>
          <p:cNvSpPr/>
          <p:nvPr/>
        </p:nvSpPr>
        <p:spPr>
          <a:xfrm>
            <a:off x="5207437" y="3734157"/>
            <a:ext cx="4215408" cy="22860"/>
          </a:xfrm>
          <a:prstGeom prst="rect">
            <a:avLst/>
          </a:prstGeom>
          <a:solidFill>
            <a:srgbClr val="5E4CE6"/>
          </a:solidFill>
          <a:ln/>
        </p:spPr>
      </p:sp>
      <p:sp>
        <p:nvSpPr>
          <p:cNvPr id="11" name="Text 9"/>
          <p:cNvSpPr/>
          <p:nvPr/>
        </p:nvSpPr>
        <p:spPr>
          <a:xfrm>
            <a:off x="5207437" y="3879056"/>
            <a:ext cx="3882390"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Детектор режимін салыстыру</a:t>
            </a:r>
            <a:endParaRPr lang="en-US" sz="2400" dirty="0">
              <a:latin typeface="Times New Roman" panose="02020603050405020304" pitchFamily="18" charset="0"/>
              <a:cs typeface="Times New Roman" panose="02020603050405020304" pitchFamily="18" charset="0"/>
            </a:endParaRPr>
          </a:p>
        </p:txBody>
      </p:sp>
      <p:sp>
        <p:nvSpPr>
          <p:cNvPr id="12" name="Text 10"/>
          <p:cNvSpPr/>
          <p:nvPr/>
        </p:nvSpPr>
        <p:spPr>
          <a:xfrm>
            <a:off x="5207437" y="4308277"/>
            <a:ext cx="4215408"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"Detector ON" және "Detector OFF" режимдерін ауыстыр. Детектор қосылған кезде сигналдың қалай өзгеретінін графиктен көр</a:t>
            </a:r>
            <a:endParaRPr lang="en-US" dirty="0">
              <a:latin typeface="Times New Roman" panose="02020603050405020304" pitchFamily="18" charset="0"/>
              <a:cs typeface="Times New Roman" panose="02020603050405020304" pitchFamily="18" charset="0"/>
            </a:endParaRPr>
          </a:p>
        </p:txBody>
      </p:sp>
      <p:sp>
        <p:nvSpPr>
          <p:cNvPr id="13" name="Text 11"/>
          <p:cNvSpPr/>
          <p:nvPr/>
        </p:nvSpPr>
        <p:spPr>
          <a:xfrm>
            <a:off x="9621203" y="3419832"/>
            <a:ext cx="198358" cy="248007"/>
          </a:xfrm>
          <a:prstGeom prst="rect">
            <a:avLst/>
          </a:prstGeom>
          <a:noFill/>
          <a:ln/>
        </p:spPr>
        <p:txBody>
          <a:bodyPr wrap="non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Outfit Light" pitchFamily="34" charset="-122"/>
                <a:cs typeface="Times New Roman" panose="02020603050405020304" pitchFamily="18" charset="0"/>
              </a:rPr>
              <a:t>03</a:t>
            </a:r>
            <a:endParaRPr lang="en-US" dirty="0">
              <a:latin typeface="Times New Roman" panose="02020603050405020304" pitchFamily="18" charset="0"/>
              <a:cs typeface="Times New Roman" panose="02020603050405020304" pitchFamily="18" charset="0"/>
            </a:endParaRPr>
          </a:p>
        </p:txBody>
      </p:sp>
      <p:sp>
        <p:nvSpPr>
          <p:cNvPr id="14" name="Shape 12"/>
          <p:cNvSpPr/>
          <p:nvPr/>
        </p:nvSpPr>
        <p:spPr>
          <a:xfrm>
            <a:off x="9621203" y="3734157"/>
            <a:ext cx="4215289" cy="22860"/>
          </a:xfrm>
          <a:prstGeom prst="rect">
            <a:avLst/>
          </a:prstGeom>
          <a:solidFill>
            <a:srgbClr val="5E4CE6"/>
          </a:solidFill>
          <a:ln/>
        </p:spPr>
      </p:sp>
      <p:sp>
        <p:nvSpPr>
          <p:cNvPr id="15" name="Text 13"/>
          <p:cNvSpPr/>
          <p:nvPr/>
        </p:nvSpPr>
        <p:spPr>
          <a:xfrm>
            <a:off x="9621203" y="3879056"/>
            <a:ext cx="2667476" cy="310158"/>
          </a:xfrm>
          <a:prstGeom prst="rect">
            <a:avLst/>
          </a:prstGeom>
          <a:noFill/>
          <a:ln/>
        </p:spPr>
        <p:txBody>
          <a:bodyPr wrap="none" lIns="0" tIns="0" rIns="0" bIns="0" rtlCol="0" anchor="t"/>
          <a:lstStyle/>
          <a:p>
            <a:pPr marL="0" indent="0" algn="l">
              <a:lnSpc>
                <a:spcPts val="2400"/>
              </a:lnSpc>
              <a:buNone/>
            </a:pPr>
            <a:r>
              <a:rPr lang="en-US" sz="2400" b="1" dirty="0">
                <a:solidFill>
                  <a:srgbClr val="2A2742"/>
                </a:solidFill>
                <a:latin typeface="Times New Roman" panose="02020603050405020304" pitchFamily="18" charset="0"/>
                <a:ea typeface="Outfit Extra Bold" pitchFamily="34" charset="-122"/>
                <a:cs typeface="Times New Roman" panose="02020603050405020304" pitchFamily="18" charset="0"/>
              </a:rPr>
              <a:t>Нәтижелерді талдау</a:t>
            </a:r>
            <a:endParaRPr lang="en-US" sz="2400" dirty="0">
              <a:latin typeface="Times New Roman" panose="02020603050405020304" pitchFamily="18" charset="0"/>
              <a:cs typeface="Times New Roman" panose="02020603050405020304" pitchFamily="18" charset="0"/>
            </a:endParaRPr>
          </a:p>
        </p:txBody>
      </p:sp>
      <p:sp>
        <p:nvSpPr>
          <p:cNvPr id="16" name="Text 14"/>
          <p:cNvSpPr/>
          <p:nvPr/>
        </p:nvSpPr>
        <p:spPr>
          <a:xfrm>
            <a:off x="9621203" y="4308277"/>
            <a:ext cx="4215289" cy="1270159"/>
          </a:xfrm>
          <a:prstGeom prst="rect">
            <a:avLst/>
          </a:prstGeom>
          <a:noFill/>
          <a:ln/>
        </p:spPr>
        <p:txBody>
          <a:bodyPr wrap="squar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Детектор модуляцияланған жоғары жиілікті сигналдан төменгі жиілікті дыбыс компонентін бөліп алатынын қорытынды жаса</a:t>
            </a:r>
            <a:endParaRPr lang="en-US" dirty="0">
              <a:latin typeface="Times New Roman" panose="02020603050405020304" pitchFamily="18" charset="0"/>
              <a:cs typeface="Times New Roman" panose="02020603050405020304" pitchFamily="18" charset="0"/>
            </a:endParaRPr>
          </a:p>
        </p:txBody>
      </p:sp>
      <p:pic>
        <p:nvPicPr>
          <p:cNvPr id="17" name="Image 0" descr="preencoded.png">
            <a:hlinkClick r:id="rId3"/>
          </p:cNvPr>
          <p:cNvPicPr>
            <a:picLocks noChangeAspect="1"/>
          </p:cNvPicPr>
          <p:nvPr/>
        </p:nvPicPr>
        <p:blipFill>
          <a:blip r:embed="rId4"/>
          <a:stretch>
            <a:fillRect/>
          </a:stretch>
        </p:blipFill>
        <p:spPr>
          <a:xfrm>
            <a:off x="793790" y="5950506"/>
            <a:ext cx="2829520" cy="545783"/>
          </a:xfrm>
          <a:prstGeom prst="rect">
            <a:avLst/>
          </a:prstGeom>
        </p:spPr>
      </p:pic>
      <p:sp>
        <p:nvSpPr>
          <p:cNvPr id="18" name="Text 15"/>
          <p:cNvSpPr/>
          <p:nvPr/>
        </p:nvSpPr>
        <p:spPr>
          <a:xfrm>
            <a:off x="793790" y="6719530"/>
            <a:ext cx="13042821" cy="317540"/>
          </a:xfrm>
          <a:prstGeom prst="rect">
            <a:avLst/>
          </a:prstGeom>
          <a:noFill/>
          <a:ln/>
        </p:spPr>
        <p:txBody>
          <a:bodyPr wrap="none" lIns="0" tIns="0" rIns="0" bIns="0" rtlCol="0" anchor="t"/>
          <a:lstStyle/>
          <a:p>
            <a:pPr marL="0" indent="0" algn="l">
              <a:lnSpc>
                <a:spcPts val="2500"/>
              </a:lnSpc>
              <a:buNone/>
            </a:pPr>
            <a:r>
              <a:rPr lang="en-US" dirty="0">
                <a:solidFill>
                  <a:srgbClr val="2A2742"/>
                </a:solidFill>
                <a:latin typeface="Times New Roman" panose="02020603050405020304" pitchFamily="18" charset="0"/>
                <a:ea typeface="Arimo" pitchFamily="34" charset="-122"/>
                <a:cs typeface="Times New Roman" panose="02020603050405020304" pitchFamily="18" charset="0"/>
              </a:rPr>
              <a:t>Жұппен жұмыс істеп, кестені толтырыңыз: жиілік өзгерісі, антенна реакциясы, детектор әсері.</a:t>
            </a:r>
            <a:endParaRPr lang="en-US"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034242" y="7342822"/>
            <a:ext cx="5051383" cy="369332"/>
          </a:xfrm>
          <a:prstGeom prst="rect">
            <a:avLst/>
          </a:prstGeom>
        </p:spPr>
        <p:txBody>
          <a:bodyPr wrap="none">
            <a:spAutoFit/>
          </a:bodyPr>
          <a:lstStyle/>
          <a:p>
            <a:r>
              <a:rPr lang="kk-KZ" dirty="0">
                <a:solidFill>
                  <a:srgbClr val="0000FF"/>
                </a:solidFill>
                <a:latin typeface="Times New Roman" panose="02020603050405020304" pitchFamily="18" charset="0"/>
                <a:ea typeface="Times New Roman" panose="02020603050405020304" pitchFamily="18" charset="0"/>
                <a:hlinkClick r:id="rId3"/>
              </a:rPr>
              <a:t>https://phet.colorado.edu/en/simulation/radio-waves</a:t>
            </a:r>
            <a:r>
              <a:rPr lang="kk-KZ" dirty="0">
                <a:latin typeface="Times New Roman" panose="02020603050405020304" pitchFamily="18" charset="0"/>
                <a:ea typeface="Times New Roman" panose="02020603050405020304" pitchFamily="18" charset="0"/>
              </a:rPr>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98646" y="411480"/>
            <a:ext cx="7551896" cy="467678"/>
          </a:xfrm>
          <a:prstGeom prst="rect">
            <a:avLst/>
          </a:prstGeom>
          <a:noFill/>
          <a:ln/>
        </p:spPr>
        <p:txBody>
          <a:bodyPr wrap="none" lIns="0" tIns="0" rIns="0" bIns="0" rtlCol="0" anchor="t"/>
          <a:lstStyle/>
          <a:p>
            <a:pPr marL="0" indent="0" algn="l">
              <a:lnSpc>
                <a:spcPts val="3650"/>
              </a:lnSpc>
              <a:buNone/>
            </a:pPr>
            <a:r>
              <a:rPr lang="en-US" sz="4000" b="1" dirty="0">
                <a:solidFill>
                  <a:srgbClr val="231971"/>
                </a:solidFill>
                <a:latin typeface="Times New Roman" panose="02020603050405020304" pitchFamily="18" charset="0"/>
                <a:ea typeface="Outfit Extra Bold" pitchFamily="34" charset="-122"/>
                <a:cs typeface="Times New Roman" panose="02020603050405020304" pitchFamily="18" charset="0"/>
              </a:rPr>
              <a:t>Білімді бекіту: Радиотізбекті құрастыр</a:t>
            </a:r>
            <a:endParaRPr lang="en-US" sz="4000" dirty="0">
              <a:latin typeface="Times New Roman" panose="02020603050405020304" pitchFamily="18" charset="0"/>
              <a:cs typeface="Times New Roman" panose="02020603050405020304" pitchFamily="18" charset="0"/>
            </a:endParaRPr>
          </a:p>
        </p:txBody>
      </p:sp>
      <p:sp>
        <p:nvSpPr>
          <p:cNvPr id="3" name="Text 1"/>
          <p:cNvSpPr/>
          <p:nvPr/>
        </p:nvSpPr>
        <p:spPr>
          <a:xfrm>
            <a:off x="598646" y="938927"/>
            <a:ext cx="8715256" cy="280630"/>
          </a:xfrm>
          <a:prstGeom prst="rect">
            <a:avLst/>
          </a:prstGeom>
          <a:noFill/>
          <a:ln/>
        </p:spPr>
        <p:txBody>
          <a:bodyPr wrap="none" lIns="0" tIns="0" rIns="0" bIns="0" rtlCol="0" anchor="t"/>
          <a:lstStyle/>
          <a:p>
            <a:pPr marL="0" indent="0" algn="l">
              <a:lnSpc>
                <a:spcPts val="2200"/>
              </a:lnSpc>
              <a:buNone/>
            </a:pPr>
            <a:r>
              <a:rPr lang="en-US" sz="2400" b="1" dirty="0">
                <a:solidFill>
                  <a:srgbClr val="231971"/>
                </a:solidFill>
                <a:latin typeface="Times New Roman" panose="02020603050405020304" pitchFamily="18" charset="0"/>
                <a:ea typeface="Outfit Extra Bold" pitchFamily="34" charset="-122"/>
                <a:cs typeface="Times New Roman" panose="02020603050405020304" pitchFamily="18" charset="0"/>
              </a:rPr>
              <a:t>Интерактивті ойын арқылы элементтерді дұрыс ретпен орналастырыңыз</a:t>
            </a:r>
            <a:endParaRPr lang="en-US" sz="2400"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598646" y="1443990"/>
            <a:ext cx="748308" cy="748308"/>
          </a:xfrm>
          <a:prstGeom prst="rect">
            <a:avLst/>
          </a:prstGeom>
        </p:spPr>
      </p:pic>
      <p:sp>
        <p:nvSpPr>
          <p:cNvPr id="5" name="Text 2"/>
          <p:cNvSpPr/>
          <p:nvPr/>
        </p:nvSpPr>
        <p:spPr>
          <a:xfrm>
            <a:off x="1496616" y="1443990"/>
            <a:ext cx="1870710" cy="23372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Антенна</a:t>
            </a:r>
            <a:endParaRPr lang="en-US" sz="2000" dirty="0">
              <a:latin typeface="Times New Roman" panose="02020603050405020304" pitchFamily="18" charset="0"/>
              <a:cs typeface="Times New Roman" panose="02020603050405020304" pitchFamily="18" charset="0"/>
            </a:endParaRPr>
          </a:p>
        </p:txBody>
      </p:sp>
      <p:sp>
        <p:nvSpPr>
          <p:cNvPr id="6" name="Text 3"/>
          <p:cNvSpPr/>
          <p:nvPr/>
        </p:nvSpPr>
        <p:spPr>
          <a:xfrm>
            <a:off x="1496616" y="1767483"/>
            <a:ext cx="1253513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ЭМ толқынды қабылдау</a:t>
            </a:r>
            <a:endParaRPr lang="en-US" sz="1600" dirty="0">
              <a:latin typeface="Times New Roman" panose="02020603050405020304" pitchFamily="18" charset="0"/>
              <a:cs typeface="Times New Roman" panose="02020603050405020304" pitchFamily="18" charset="0"/>
            </a:endParaRPr>
          </a:p>
        </p:txBody>
      </p:sp>
      <p:pic>
        <p:nvPicPr>
          <p:cNvPr id="7" name="Image 1" descr="preencoded.png"/>
          <p:cNvPicPr>
            <a:picLocks noChangeAspect="1"/>
          </p:cNvPicPr>
          <p:nvPr/>
        </p:nvPicPr>
        <p:blipFill>
          <a:blip r:embed="rId4"/>
          <a:stretch>
            <a:fillRect/>
          </a:stretch>
        </p:blipFill>
        <p:spPr>
          <a:xfrm>
            <a:off x="598646" y="2341959"/>
            <a:ext cx="748308" cy="748308"/>
          </a:xfrm>
          <a:prstGeom prst="rect">
            <a:avLst/>
          </a:prstGeom>
        </p:spPr>
      </p:pic>
      <p:sp>
        <p:nvSpPr>
          <p:cNvPr id="8" name="Text 4"/>
          <p:cNvSpPr/>
          <p:nvPr/>
        </p:nvSpPr>
        <p:spPr>
          <a:xfrm>
            <a:off x="1496616" y="2341959"/>
            <a:ext cx="1870710" cy="23372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LC контур</a:t>
            </a:r>
            <a:endParaRPr lang="en-US" sz="2000" dirty="0">
              <a:latin typeface="Times New Roman" panose="02020603050405020304" pitchFamily="18" charset="0"/>
              <a:cs typeface="Times New Roman" panose="02020603050405020304" pitchFamily="18" charset="0"/>
            </a:endParaRPr>
          </a:p>
        </p:txBody>
      </p:sp>
      <p:sp>
        <p:nvSpPr>
          <p:cNvPr id="9" name="Text 5"/>
          <p:cNvSpPr/>
          <p:nvPr/>
        </p:nvSpPr>
        <p:spPr>
          <a:xfrm>
            <a:off x="1496616" y="2665452"/>
            <a:ext cx="1253513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Жиілікті таңдау</a:t>
            </a:r>
            <a:endParaRPr lang="en-US" sz="1600" dirty="0">
              <a:latin typeface="Times New Roman" panose="02020603050405020304" pitchFamily="18" charset="0"/>
              <a:cs typeface="Times New Roman" panose="02020603050405020304" pitchFamily="18" charset="0"/>
            </a:endParaRPr>
          </a:p>
        </p:txBody>
      </p:sp>
      <p:pic>
        <p:nvPicPr>
          <p:cNvPr id="10" name="Image 2" descr="preencoded.png"/>
          <p:cNvPicPr>
            <a:picLocks noChangeAspect="1"/>
          </p:cNvPicPr>
          <p:nvPr/>
        </p:nvPicPr>
        <p:blipFill>
          <a:blip r:embed="rId5"/>
          <a:stretch>
            <a:fillRect/>
          </a:stretch>
        </p:blipFill>
        <p:spPr>
          <a:xfrm>
            <a:off x="598646" y="3239929"/>
            <a:ext cx="748308" cy="748308"/>
          </a:xfrm>
          <a:prstGeom prst="rect">
            <a:avLst/>
          </a:prstGeom>
        </p:spPr>
      </p:pic>
      <p:sp>
        <p:nvSpPr>
          <p:cNvPr id="11" name="Text 6"/>
          <p:cNvSpPr/>
          <p:nvPr/>
        </p:nvSpPr>
        <p:spPr>
          <a:xfrm>
            <a:off x="1496616" y="3239929"/>
            <a:ext cx="1870710" cy="23372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Диод</a:t>
            </a:r>
            <a:endParaRPr lang="en-US" sz="2000" dirty="0">
              <a:latin typeface="Times New Roman" panose="02020603050405020304" pitchFamily="18" charset="0"/>
              <a:cs typeface="Times New Roman" panose="02020603050405020304" pitchFamily="18" charset="0"/>
            </a:endParaRPr>
          </a:p>
        </p:txBody>
      </p:sp>
      <p:sp>
        <p:nvSpPr>
          <p:cNvPr id="12" name="Text 7"/>
          <p:cNvSpPr/>
          <p:nvPr/>
        </p:nvSpPr>
        <p:spPr>
          <a:xfrm>
            <a:off x="1496616" y="3563422"/>
            <a:ext cx="1253513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Детекторлау</a:t>
            </a:r>
            <a:endParaRPr lang="en-US" sz="1600" dirty="0">
              <a:latin typeface="Times New Roman" panose="02020603050405020304" pitchFamily="18" charset="0"/>
              <a:cs typeface="Times New Roman" panose="02020603050405020304" pitchFamily="18" charset="0"/>
            </a:endParaRPr>
          </a:p>
        </p:txBody>
      </p:sp>
      <p:pic>
        <p:nvPicPr>
          <p:cNvPr id="13" name="Image 3" descr="preencoded.png"/>
          <p:cNvPicPr>
            <a:picLocks noChangeAspect="1"/>
          </p:cNvPicPr>
          <p:nvPr/>
        </p:nvPicPr>
        <p:blipFill>
          <a:blip r:embed="rId6"/>
          <a:stretch>
            <a:fillRect/>
          </a:stretch>
        </p:blipFill>
        <p:spPr>
          <a:xfrm>
            <a:off x="598646" y="4137898"/>
            <a:ext cx="748308" cy="748308"/>
          </a:xfrm>
          <a:prstGeom prst="rect">
            <a:avLst/>
          </a:prstGeom>
        </p:spPr>
      </p:pic>
      <p:sp>
        <p:nvSpPr>
          <p:cNvPr id="14" name="Text 8"/>
          <p:cNvSpPr/>
          <p:nvPr/>
        </p:nvSpPr>
        <p:spPr>
          <a:xfrm>
            <a:off x="1496616" y="4137898"/>
            <a:ext cx="1870710" cy="23372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Конденсатор</a:t>
            </a:r>
            <a:endParaRPr lang="en-US" sz="2000" dirty="0">
              <a:latin typeface="Times New Roman" panose="02020603050405020304" pitchFamily="18" charset="0"/>
              <a:cs typeface="Times New Roman" panose="02020603050405020304" pitchFamily="18" charset="0"/>
            </a:endParaRPr>
          </a:p>
        </p:txBody>
      </p:sp>
      <p:sp>
        <p:nvSpPr>
          <p:cNvPr id="15" name="Text 9"/>
          <p:cNvSpPr/>
          <p:nvPr/>
        </p:nvSpPr>
        <p:spPr>
          <a:xfrm>
            <a:off x="1496616" y="4461391"/>
            <a:ext cx="1253513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Сигналды тегістеу</a:t>
            </a:r>
            <a:endParaRPr lang="en-US" sz="1600" dirty="0">
              <a:latin typeface="Times New Roman" panose="02020603050405020304" pitchFamily="18" charset="0"/>
              <a:cs typeface="Times New Roman" panose="02020603050405020304" pitchFamily="18" charset="0"/>
            </a:endParaRPr>
          </a:p>
        </p:txBody>
      </p:sp>
      <p:pic>
        <p:nvPicPr>
          <p:cNvPr id="16" name="Image 4" descr="preencoded.png"/>
          <p:cNvPicPr>
            <a:picLocks noChangeAspect="1"/>
          </p:cNvPicPr>
          <p:nvPr/>
        </p:nvPicPr>
        <p:blipFill>
          <a:blip r:embed="rId7"/>
          <a:stretch>
            <a:fillRect/>
          </a:stretch>
        </p:blipFill>
        <p:spPr>
          <a:xfrm>
            <a:off x="598646" y="5035867"/>
            <a:ext cx="748308" cy="748308"/>
          </a:xfrm>
          <a:prstGeom prst="rect">
            <a:avLst/>
          </a:prstGeom>
        </p:spPr>
      </p:pic>
      <p:sp>
        <p:nvSpPr>
          <p:cNvPr id="17" name="Text 10"/>
          <p:cNvSpPr/>
          <p:nvPr/>
        </p:nvSpPr>
        <p:spPr>
          <a:xfrm>
            <a:off x="1496616" y="5035867"/>
            <a:ext cx="1870710" cy="23372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Күшейткіш</a:t>
            </a:r>
            <a:endParaRPr lang="en-US" sz="2000" dirty="0">
              <a:latin typeface="Times New Roman" panose="02020603050405020304" pitchFamily="18" charset="0"/>
              <a:cs typeface="Times New Roman" panose="02020603050405020304" pitchFamily="18" charset="0"/>
            </a:endParaRPr>
          </a:p>
        </p:txBody>
      </p:sp>
      <p:sp>
        <p:nvSpPr>
          <p:cNvPr id="18" name="Text 11"/>
          <p:cNvSpPr/>
          <p:nvPr/>
        </p:nvSpPr>
        <p:spPr>
          <a:xfrm>
            <a:off x="1496616" y="5359360"/>
            <a:ext cx="1253513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Сигналды күшейту</a:t>
            </a:r>
            <a:endParaRPr lang="en-US" sz="1600" dirty="0">
              <a:latin typeface="Times New Roman" panose="02020603050405020304" pitchFamily="18" charset="0"/>
              <a:cs typeface="Times New Roman" panose="02020603050405020304" pitchFamily="18" charset="0"/>
            </a:endParaRPr>
          </a:p>
        </p:txBody>
      </p:sp>
      <p:pic>
        <p:nvPicPr>
          <p:cNvPr id="19" name="Image 5" descr="preencoded.png"/>
          <p:cNvPicPr>
            <a:picLocks noChangeAspect="1"/>
          </p:cNvPicPr>
          <p:nvPr/>
        </p:nvPicPr>
        <p:blipFill>
          <a:blip r:embed="rId8"/>
          <a:stretch>
            <a:fillRect/>
          </a:stretch>
        </p:blipFill>
        <p:spPr>
          <a:xfrm>
            <a:off x="598646" y="5933837"/>
            <a:ext cx="748308" cy="748308"/>
          </a:xfrm>
          <a:prstGeom prst="rect">
            <a:avLst/>
          </a:prstGeom>
        </p:spPr>
      </p:pic>
      <p:sp>
        <p:nvSpPr>
          <p:cNvPr id="20" name="Text 12"/>
          <p:cNvSpPr/>
          <p:nvPr/>
        </p:nvSpPr>
        <p:spPr>
          <a:xfrm>
            <a:off x="1496616" y="5933837"/>
            <a:ext cx="1959412" cy="233720"/>
          </a:xfrm>
          <a:prstGeom prst="rect">
            <a:avLst/>
          </a:prstGeom>
          <a:noFill/>
          <a:ln/>
        </p:spPr>
        <p:txBody>
          <a:bodyPr wrap="none" lIns="0" tIns="0" rIns="0" bIns="0" rtlCol="0" anchor="t"/>
          <a:lstStyle/>
          <a:p>
            <a:pPr marL="0" indent="0" algn="l">
              <a:lnSpc>
                <a:spcPts val="1800"/>
              </a:lnSpc>
              <a:buNone/>
            </a:pPr>
            <a:r>
              <a:rPr lang="en-US" sz="2000" b="1" dirty="0">
                <a:solidFill>
                  <a:srgbClr val="2A2742"/>
                </a:solidFill>
                <a:latin typeface="Times New Roman" panose="02020603050405020304" pitchFamily="18" charset="0"/>
                <a:ea typeface="Outfit Extra Bold" pitchFamily="34" charset="-122"/>
                <a:cs typeface="Times New Roman" panose="02020603050405020304" pitchFamily="18" charset="0"/>
              </a:rPr>
              <a:t>Құлаққап/Динамик</a:t>
            </a:r>
            <a:endParaRPr lang="en-US" sz="2000" dirty="0">
              <a:latin typeface="Times New Roman" panose="02020603050405020304" pitchFamily="18" charset="0"/>
              <a:cs typeface="Times New Roman" panose="02020603050405020304" pitchFamily="18" charset="0"/>
            </a:endParaRPr>
          </a:p>
        </p:txBody>
      </p:sp>
      <p:sp>
        <p:nvSpPr>
          <p:cNvPr id="21" name="Text 13"/>
          <p:cNvSpPr/>
          <p:nvPr/>
        </p:nvSpPr>
        <p:spPr>
          <a:xfrm>
            <a:off x="1496616" y="6257330"/>
            <a:ext cx="1253513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Дыбыс шығару</a:t>
            </a:r>
            <a:endParaRPr lang="en-US" sz="1600" dirty="0">
              <a:latin typeface="Times New Roman" panose="02020603050405020304" pitchFamily="18" charset="0"/>
              <a:cs typeface="Times New Roman" panose="02020603050405020304" pitchFamily="18" charset="0"/>
            </a:endParaRPr>
          </a:p>
        </p:txBody>
      </p:sp>
      <p:pic>
        <p:nvPicPr>
          <p:cNvPr id="22" name="Image 6" descr="preencoded.png">
            <a:hlinkClick r:id="rId9"/>
          </p:cNvPr>
          <p:cNvPicPr>
            <a:picLocks noChangeAspect="1"/>
          </p:cNvPicPr>
          <p:nvPr/>
        </p:nvPicPr>
        <p:blipFill>
          <a:blip r:embed="rId10"/>
          <a:stretch>
            <a:fillRect/>
          </a:stretch>
        </p:blipFill>
        <p:spPr>
          <a:xfrm>
            <a:off x="598646" y="7000161"/>
            <a:ext cx="2109788" cy="411480"/>
          </a:xfrm>
          <a:prstGeom prst="rect">
            <a:avLst/>
          </a:prstGeom>
        </p:spPr>
      </p:pic>
      <p:sp>
        <p:nvSpPr>
          <p:cNvPr id="23" name="Text 14"/>
          <p:cNvSpPr/>
          <p:nvPr/>
        </p:nvSpPr>
        <p:spPr>
          <a:xfrm>
            <a:off x="598646" y="7579995"/>
            <a:ext cx="13433108" cy="239435"/>
          </a:xfrm>
          <a:prstGeom prst="rect">
            <a:avLst/>
          </a:prstGeom>
          <a:noFill/>
          <a:ln/>
        </p:spPr>
        <p:txBody>
          <a:bodyPr wrap="none" lIns="0" tIns="0" rIns="0" bIns="0" rtlCol="0" anchor="t"/>
          <a:lstStyle/>
          <a:p>
            <a:pPr marL="0" indent="0" algn="l">
              <a:lnSpc>
                <a:spcPts val="1850"/>
              </a:lnSpc>
              <a:buNone/>
            </a:pPr>
            <a:r>
              <a:rPr lang="en-US" sz="1600" dirty="0">
                <a:solidFill>
                  <a:srgbClr val="2A2742"/>
                </a:solidFill>
                <a:latin typeface="Times New Roman" panose="02020603050405020304" pitchFamily="18" charset="0"/>
                <a:ea typeface="Arimo" pitchFamily="34" charset="-122"/>
                <a:cs typeface="Times New Roman" panose="02020603050405020304" pitchFamily="18" charset="0"/>
              </a:rPr>
              <a:t>Топпен жарысып, радиоқабылдағыштың элементтерін дұрыс ретпен орналастырыңыз. Ең жылдам және дұрыс жауап берген топ жеңімпаз болады!</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870</Words>
  <Application>Microsoft Office PowerPoint</Application>
  <PresentationFormat>Произвольный</PresentationFormat>
  <Paragraphs>142</Paragraphs>
  <Slides>10</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Times New Roman</vt:lpstr>
      <vt:lpstr>Calibri</vt:lpstr>
      <vt:lpstr>Arimo</vt:lpstr>
      <vt:lpstr>Outfit Extra Bold</vt:lpstr>
      <vt:lpstr>Arial</vt:lpstr>
      <vt:lpstr>Outfit Light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2</cp:revision>
  <dcterms:created xsi:type="dcterms:W3CDTF">2025-11-22T22:43:36Z</dcterms:created>
  <dcterms:modified xsi:type="dcterms:W3CDTF">2025-11-22T22:51:56Z</dcterms:modified>
</cp:coreProperties>
</file>